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48" r:id="rId3"/>
    <p:sldId id="733" r:id="rId4"/>
    <p:sldId id="734" r:id="rId5"/>
    <p:sldId id="729" r:id="rId6"/>
    <p:sldId id="736" r:id="rId7"/>
    <p:sldId id="737" r:id="rId8"/>
    <p:sldId id="738" r:id="rId9"/>
    <p:sldId id="730" r:id="rId10"/>
    <p:sldId id="747" r:id="rId11"/>
    <p:sldId id="739" r:id="rId12"/>
    <p:sldId id="741" r:id="rId13"/>
    <p:sldId id="742" r:id="rId14"/>
    <p:sldId id="581" r:id="rId15"/>
    <p:sldId id="745" r:id="rId16"/>
    <p:sldId id="743" r:id="rId17"/>
    <p:sldId id="748" r:id="rId18"/>
    <p:sldId id="746" r:id="rId19"/>
    <p:sldId id="713" r:id="rId20"/>
    <p:sldId id="633" r:id="rId21"/>
    <p:sldId id="597" r:id="rId22"/>
    <p:sldId id="700" r:id="rId23"/>
    <p:sldId id="720" r:id="rId24"/>
    <p:sldId id="721" r:id="rId25"/>
    <p:sldId id="719" r:id="rId26"/>
    <p:sldId id="574" r:id="rId27"/>
    <p:sldId id="732" r:id="rId28"/>
    <p:sldId id="558" r:id="rId29"/>
  </p:sldIdLst>
  <p:sldSz cx="12192000" cy="6858000"/>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0" autoAdjust="0"/>
    <p:restoredTop sz="94660"/>
  </p:normalViewPr>
  <p:slideViewPr>
    <p:cSldViewPr snapToGrid="0">
      <p:cViewPr varScale="1">
        <p:scale>
          <a:sx n="83" d="100"/>
          <a:sy n="83" d="100"/>
        </p:scale>
        <p:origin x="180" y="9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eco-center.intranet\private$\Eco-Research-Users\Werner\Werner\Docs\Emergenti_POP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rv-dc\Home$\werner\Werner\Docs\Graphik%20_Microplastic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30937174250368E-2"/>
          <c:y val="4.2288917664868746E-2"/>
          <c:w val="0.90224513009612484"/>
          <c:h val="0.84346598049420773"/>
        </c:manualLayout>
      </c:layout>
      <c:lineChart>
        <c:grouping val="standard"/>
        <c:varyColors val="0"/>
        <c:ser>
          <c:idx val="0"/>
          <c:order val="0"/>
          <c:tx>
            <c:strRef>
              <c:f>Foglio1!$C$10</c:f>
              <c:strCache>
                <c:ptCount val="1"/>
                <c:pt idx="0">
                  <c:v>Diossine</c:v>
                </c:pt>
              </c:strCache>
            </c:strRef>
          </c:tx>
          <c:spPr>
            <a:ln w="28575" cap="rnd">
              <a:solidFill>
                <a:srgbClr val="FF0000"/>
              </a:solidFill>
              <a:round/>
            </a:ln>
            <a:effectLst/>
          </c:spPr>
          <c:marker>
            <c:symbol val="none"/>
          </c:marker>
          <c:cat>
            <c:strRef>
              <c:f>Foglio1!$B$11:$B$17</c:f>
              <c:strCache>
                <c:ptCount val="7"/>
                <c:pt idx="0">
                  <c:v>1970</c:v>
                </c:pt>
                <c:pt idx="1">
                  <c:v>1980</c:v>
                </c:pt>
                <c:pt idx="2">
                  <c:v>1990</c:v>
                </c:pt>
                <c:pt idx="3">
                  <c:v>2000</c:v>
                </c:pt>
                <c:pt idx="4">
                  <c:v>2010</c:v>
                </c:pt>
                <c:pt idx="5">
                  <c:v>2020</c:v>
                </c:pt>
                <c:pt idx="6">
                  <c:v>???</c:v>
                </c:pt>
              </c:strCache>
            </c:strRef>
          </c:cat>
          <c:val>
            <c:numRef>
              <c:f>Foglio1!$C$11:$C$17</c:f>
              <c:numCache>
                <c:formatCode>General</c:formatCode>
                <c:ptCount val="7"/>
                <c:pt idx="0">
                  <c:v>100</c:v>
                </c:pt>
                <c:pt idx="1">
                  <c:v>80</c:v>
                </c:pt>
                <c:pt idx="2">
                  <c:v>60</c:v>
                </c:pt>
                <c:pt idx="3">
                  <c:v>40</c:v>
                </c:pt>
                <c:pt idx="4">
                  <c:v>30</c:v>
                </c:pt>
              </c:numCache>
            </c:numRef>
          </c:val>
          <c:smooth val="0"/>
          <c:extLst>
            <c:ext xmlns:c16="http://schemas.microsoft.com/office/drawing/2014/chart" uri="{C3380CC4-5D6E-409C-BE32-E72D297353CC}">
              <c16:uniqueId val="{00000000-3AD6-4A42-BB62-1594AB00128B}"/>
            </c:ext>
          </c:extLst>
        </c:ser>
        <c:ser>
          <c:idx val="1"/>
          <c:order val="1"/>
          <c:tx>
            <c:strRef>
              <c:f>Foglio1!$D$10</c:f>
              <c:strCache>
                <c:ptCount val="1"/>
                <c:pt idx="0">
                  <c:v>Inquinanti emergenti</c:v>
                </c:pt>
              </c:strCache>
            </c:strRef>
          </c:tx>
          <c:spPr>
            <a:ln w="28575" cap="rnd">
              <a:solidFill>
                <a:srgbClr val="7030A0"/>
              </a:solidFill>
              <a:prstDash val="dash"/>
              <a:round/>
            </a:ln>
            <a:effectLst/>
          </c:spPr>
          <c:marker>
            <c:symbol val="none"/>
          </c:marker>
          <c:cat>
            <c:strRef>
              <c:f>Foglio1!$B$11:$B$17</c:f>
              <c:strCache>
                <c:ptCount val="7"/>
                <c:pt idx="0">
                  <c:v>1970</c:v>
                </c:pt>
                <c:pt idx="1">
                  <c:v>1980</c:v>
                </c:pt>
                <c:pt idx="2">
                  <c:v>1990</c:v>
                </c:pt>
                <c:pt idx="3">
                  <c:v>2000</c:v>
                </c:pt>
                <c:pt idx="4">
                  <c:v>2010</c:v>
                </c:pt>
                <c:pt idx="5">
                  <c:v>2020</c:v>
                </c:pt>
                <c:pt idx="6">
                  <c:v>???</c:v>
                </c:pt>
              </c:strCache>
            </c:strRef>
          </c:cat>
          <c:val>
            <c:numRef>
              <c:f>Foglio1!$D$11:$D$17</c:f>
              <c:numCache>
                <c:formatCode>General</c:formatCode>
                <c:ptCount val="7"/>
                <c:pt idx="0">
                  <c:v>0</c:v>
                </c:pt>
                <c:pt idx="1">
                  <c:v>0</c:v>
                </c:pt>
                <c:pt idx="2">
                  <c:v>10</c:v>
                </c:pt>
                <c:pt idx="3">
                  <c:v>30</c:v>
                </c:pt>
                <c:pt idx="4">
                  <c:v>60</c:v>
                </c:pt>
                <c:pt idx="5">
                  <c:v>82</c:v>
                </c:pt>
                <c:pt idx="6">
                  <c:v>100</c:v>
                </c:pt>
              </c:numCache>
            </c:numRef>
          </c:val>
          <c:smooth val="0"/>
          <c:extLst>
            <c:ext xmlns:c16="http://schemas.microsoft.com/office/drawing/2014/chart" uri="{C3380CC4-5D6E-409C-BE32-E72D297353CC}">
              <c16:uniqueId val="{00000001-3AD6-4A42-BB62-1594AB00128B}"/>
            </c:ext>
          </c:extLst>
        </c:ser>
        <c:dLbls>
          <c:showLegendKey val="0"/>
          <c:showVal val="0"/>
          <c:showCatName val="0"/>
          <c:showSerName val="0"/>
          <c:showPercent val="0"/>
          <c:showBubbleSize val="0"/>
        </c:dLbls>
        <c:smooth val="0"/>
        <c:axId val="329822992"/>
        <c:axId val="329822664"/>
      </c:lineChart>
      <c:catAx>
        <c:axId val="32982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t-IT"/>
          </a:p>
        </c:txPr>
        <c:crossAx val="329822664"/>
        <c:crosses val="autoZero"/>
        <c:auto val="1"/>
        <c:lblAlgn val="ctr"/>
        <c:lblOffset val="100"/>
        <c:noMultiLvlLbl val="0"/>
      </c:catAx>
      <c:valAx>
        <c:axId val="32982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32982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r>
              <a:rPr lang="it-IT" sz="2800" b="1" dirty="0">
                <a:solidFill>
                  <a:schemeClr val="tx1">
                    <a:lumMod val="95000"/>
                    <a:lumOff val="5000"/>
                  </a:schemeClr>
                </a:solidFill>
              </a:rPr>
              <a:t>Numero</a:t>
            </a:r>
            <a:r>
              <a:rPr lang="it-IT" sz="2800" b="1" baseline="0" dirty="0">
                <a:solidFill>
                  <a:schemeClr val="tx1">
                    <a:lumMod val="95000"/>
                    <a:lumOff val="5000"/>
                  </a:schemeClr>
                </a:solidFill>
              </a:rPr>
              <a:t> p</a:t>
            </a:r>
            <a:r>
              <a:rPr lang="it-IT" sz="2800" b="1" dirty="0">
                <a:solidFill>
                  <a:schemeClr val="tx1">
                    <a:lumMod val="95000"/>
                    <a:lumOff val="5000"/>
                  </a:schemeClr>
                </a:solidFill>
              </a:rPr>
              <a:t>ubblicazioni per anno secondo</a:t>
            </a:r>
            <a:r>
              <a:rPr lang="it-IT" sz="2800" b="1" baseline="0" dirty="0">
                <a:solidFill>
                  <a:schemeClr val="tx1">
                    <a:lumMod val="95000"/>
                    <a:lumOff val="5000"/>
                  </a:schemeClr>
                </a:solidFill>
              </a:rPr>
              <a:t> </a:t>
            </a:r>
            <a:r>
              <a:rPr lang="it-IT" sz="2800" b="1" dirty="0">
                <a:solidFill>
                  <a:schemeClr val="tx1">
                    <a:lumMod val="95000"/>
                    <a:lumOff val="5000"/>
                  </a:schemeClr>
                </a:solidFill>
              </a:rPr>
              <a:t>Scopus con Keyword  "</a:t>
            </a:r>
            <a:r>
              <a:rPr lang="it-IT" sz="2800" b="1" dirty="0" err="1">
                <a:solidFill>
                  <a:schemeClr val="tx1">
                    <a:lumMod val="95000"/>
                    <a:lumOff val="5000"/>
                  </a:schemeClr>
                </a:solidFill>
              </a:rPr>
              <a:t>Microplastics</a:t>
            </a:r>
            <a:r>
              <a:rPr lang="it-IT" sz="2800" b="1" dirty="0">
                <a:solidFill>
                  <a:schemeClr val="tx1">
                    <a:lumMod val="95000"/>
                    <a:lumOff val="5000"/>
                  </a:schemeClr>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endParaRPr lang="it-IT"/>
        </a:p>
      </c:txPr>
    </c:title>
    <c:autoTitleDeleted val="0"/>
    <c:plotArea>
      <c:layout/>
      <c:lineChart>
        <c:grouping val="standard"/>
        <c:varyColors val="0"/>
        <c:ser>
          <c:idx val="0"/>
          <c:order val="0"/>
          <c:spPr>
            <a:ln w="28575" cap="rnd">
              <a:solidFill>
                <a:schemeClr val="accent1"/>
              </a:solidFill>
              <a:round/>
            </a:ln>
            <a:effectLst/>
          </c:spPr>
          <c:marker>
            <c:symbol val="none"/>
          </c:marker>
          <c:cat>
            <c:numRef>
              <c:f>Foglio1!$D$4:$M$4</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Foglio1!$D$5:$M$5</c:f>
              <c:numCache>
                <c:formatCode>General</c:formatCode>
                <c:ptCount val="10"/>
                <c:pt idx="0">
                  <c:v>25</c:v>
                </c:pt>
                <c:pt idx="1">
                  <c:v>53</c:v>
                </c:pt>
                <c:pt idx="2">
                  <c:v>110</c:v>
                </c:pt>
                <c:pt idx="3">
                  <c:v>174</c:v>
                </c:pt>
                <c:pt idx="4">
                  <c:v>301</c:v>
                </c:pt>
                <c:pt idx="5">
                  <c:v>583</c:v>
                </c:pt>
                <c:pt idx="6">
                  <c:v>964</c:v>
                </c:pt>
                <c:pt idx="7">
                  <c:v>1856</c:v>
                </c:pt>
                <c:pt idx="8">
                  <c:v>2725</c:v>
                </c:pt>
                <c:pt idx="9">
                  <c:v>4088</c:v>
                </c:pt>
              </c:numCache>
            </c:numRef>
          </c:val>
          <c:smooth val="0"/>
          <c:extLst>
            <c:ext xmlns:c16="http://schemas.microsoft.com/office/drawing/2014/chart" uri="{C3380CC4-5D6E-409C-BE32-E72D297353CC}">
              <c16:uniqueId val="{00000000-125B-4AB5-829B-1888654975F7}"/>
            </c:ext>
          </c:extLst>
        </c:ser>
        <c:dLbls>
          <c:showLegendKey val="0"/>
          <c:showVal val="0"/>
          <c:showCatName val="0"/>
          <c:showSerName val="0"/>
          <c:showPercent val="0"/>
          <c:showBubbleSize val="0"/>
        </c:dLbls>
        <c:smooth val="0"/>
        <c:axId val="337364656"/>
        <c:axId val="337365312"/>
      </c:lineChart>
      <c:catAx>
        <c:axId val="33736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it-IT"/>
          </a:p>
        </c:txPr>
        <c:crossAx val="337365312"/>
        <c:crosses val="autoZero"/>
        <c:auto val="1"/>
        <c:lblAlgn val="ctr"/>
        <c:lblOffset val="100"/>
        <c:noMultiLvlLbl val="0"/>
      </c:catAx>
      <c:valAx>
        <c:axId val="337365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it-IT"/>
          </a:p>
        </c:txPr>
        <c:crossAx val="337364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0.09735</cdr:x>
      <cdr:y>0.08451</cdr:y>
    </cdr:from>
    <cdr:to>
      <cdr:x>0.43783</cdr:x>
      <cdr:y>0.199</cdr:y>
    </cdr:to>
    <cdr:sp macro="" textlink="">
      <cdr:nvSpPr>
        <cdr:cNvPr id="2" name="CasellaDiTesto 1"/>
        <cdr:cNvSpPr txBox="1"/>
      </cdr:nvSpPr>
      <cdr:spPr>
        <a:xfrm xmlns:a="http://schemas.openxmlformats.org/drawingml/2006/main">
          <a:off x="792088" y="432048"/>
          <a:ext cx="2770521" cy="585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3200" dirty="0" err="1"/>
            <a:t>Diossine</a:t>
          </a:r>
          <a:r>
            <a:rPr lang="de-DE" sz="3200" dirty="0"/>
            <a:t> (</a:t>
          </a:r>
          <a:r>
            <a:rPr lang="de-DE" sz="3200" dirty="0" err="1"/>
            <a:t>PCB</a:t>
          </a:r>
          <a:r>
            <a:rPr lang="de-DE" sz="3200" dirty="0"/>
            <a:t>)</a:t>
          </a:r>
        </a:p>
      </cdr:txBody>
    </cdr:sp>
  </cdr:relSizeAnchor>
  <cdr:relSizeAnchor xmlns:cdr="http://schemas.openxmlformats.org/drawingml/2006/chartDrawing">
    <cdr:from>
      <cdr:x>0.48866</cdr:x>
      <cdr:y>0.08451</cdr:y>
    </cdr:from>
    <cdr:to>
      <cdr:x>0.96653</cdr:x>
      <cdr:y>0.27864</cdr:y>
    </cdr:to>
    <cdr:sp macro="" textlink="">
      <cdr:nvSpPr>
        <cdr:cNvPr id="4" name="CasellaDiTesto 3"/>
        <cdr:cNvSpPr txBox="1"/>
      </cdr:nvSpPr>
      <cdr:spPr>
        <a:xfrm xmlns:a="http://schemas.openxmlformats.org/drawingml/2006/main">
          <a:off x="3976149" y="432048"/>
          <a:ext cx="3888432" cy="992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3200" dirty="0" err="1"/>
            <a:t>Inquinanti</a:t>
          </a:r>
          <a:r>
            <a:rPr lang="de-DE" sz="3200" dirty="0"/>
            <a:t> </a:t>
          </a:r>
          <a:r>
            <a:rPr lang="de-DE" sz="3200" dirty="0" err="1"/>
            <a:t>emergenti</a:t>
          </a:r>
          <a:endParaRPr lang="de-DE" sz="32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844ACB-BAB7-9786-68A8-C94F7048848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5526641-A4E2-CCB8-3FAB-0E646E1C2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07A9F0E-236F-EE88-1A80-A3A20A5A6FD9}"/>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5" name="Segnaposto piè di pagina 4">
            <a:extLst>
              <a:ext uri="{FF2B5EF4-FFF2-40B4-BE49-F238E27FC236}">
                <a16:creationId xmlns:a16="http://schemas.microsoft.com/office/drawing/2014/main" id="{A5C9ACE1-A121-FCDC-4969-A1B86D5B9A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A12785-4A0D-CE5F-C6B8-62D40CA6D2B5}"/>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145369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0CFF7-CD98-28DE-29F5-EAA9C8C2C9D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57C147B-B90C-6DF6-3621-AA96AC36E90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3D3278-2CB1-AF2A-A53C-7FFAF41E222D}"/>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5" name="Segnaposto piè di pagina 4">
            <a:extLst>
              <a:ext uri="{FF2B5EF4-FFF2-40B4-BE49-F238E27FC236}">
                <a16:creationId xmlns:a16="http://schemas.microsoft.com/office/drawing/2014/main" id="{E3939DCE-FF48-DC79-92EF-CDECE99D7D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97A4B5-AD8A-7F87-19EA-363FBA4AF79D}"/>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172429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AC2F326-415A-4FFE-A7C5-5B8BBD5838E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BA9438-3925-7C43-7F3C-15FCABA4755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FB3C0B-8D1C-1398-C1FC-D74F3FB1C39B}"/>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5" name="Segnaposto piè di pagina 4">
            <a:extLst>
              <a:ext uri="{FF2B5EF4-FFF2-40B4-BE49-F238E27FC236}">
                <a16:creationId xmlns:a16="http://schemas.microsoft.com/office/drawing/2014/main" id="{2DCFA79F-987D-5FDD-7533-06EC79962E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BF4844-C66D-9E57-7558-0424F84714C5}"/>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59519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A4EF0C1C-942D-0BD8-53A7-E39165E2EB19}"/>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2167843A-CB2E-108A-C30D-22846471420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A82F2912-4124-4F34-0B45-F7277E71BD9B}"/>
              </a:ext>
            </a:extLst>
          </p:cNvPr>
          <p:cNvSpPr>
            <a:spLocks noGrp="1" noChangeArrowheads="1"/>
          </p:cNvSpPr>
          <p:nvPr>
            <p:ph type="sldNum" sz="quarter" idx="12"/>
          </p:nvPr>
        </p:nvSpPr>
        <p:spPr>
          <a:ln/>
        </p:spPr>
        <p:txBody>
          <a:bodyPr/>
          <a:lstStyle>
            <a:lvl1pPr>
              <a:defRPr/>
            </a:lvl1pPr>
          </a:lstStyle>
          <a:p>
            <a:pPr>
              <a:defRPr/>
            </a:pPr>
            <a:fld id="{B450C634-E508-4B62-8E77-C7C4E66EFEF6}" type="slidenum">
              <a:rPr lang="it-IT" altLang="en-US"/>
              <a:pPr>
                <a:defRPr/>
              </a:pPr>
              <a:t>‹N›</a:t>
            </a:fld>
            <a:endParaRPr lang="it-IT" altLang="en-US"/>
          </a:p>
        </p:txBody>
      </p:sp>
    </p:spTree>
    <p:extLst>
      <p:ext uri="{BB962C8B-B14F-4D97-AF65-F5344CB8AC3E}">
        <p14:creationId xmlns:p14="http://schemas.microsoft.com/office/powerpoint/2010/main" val="3714350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9BC34A67-6AB3-43F0-ECF2-CFD17646B10C}"/>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60B18CC6-D8C5-3E45-3716-F283D30A1F9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8D1DD772-4FA5-3692-3D7C-E54D4BDF5D72}"/>
              </a:ext>
            </a:extLst>
          </p:cNvPr>
          <p:cNvSpPr>
            <a:spLocks noGrp="1" noChangeArrowheads="1"/>
          </p:cNvSpPr>
          <p:nvPr>
            <p:ph type="sldNum" sz="quarter" idx="12"/>
          </p:nvPr>
        </p:nvSpPr>
        <p:spPr>
          <a:ln/>
        </p:spPr>
        <p:txBody>
          <a:bodyPr/>
          <a:lstStyle>
            <a:lvl1pPr>
              <a:defRPr/>
            </a:lvl1pPr>
          </a:lstStyle>
          <a:p>
            <a:pPr>
              <a:defRPr/>
            </a:pPr>
            <a:fld id="{058179B5-908F-47E0-BBB9-125C9786A85F}" type="slidenum">
              <a:rPr lang="it-IT" altLang="en-US"/>
              <a:pPr>
                <a:defRPr/>
              </a:pPr>
              <a:t>‹N›</a:t>
            </a:fld>
            <a:endParaRPr lang="it-IT" altLang="en-US"/>
          </a:p>
        </p:txBody>
      </p:sp>
    </p:spTree>
    <p:extLst>
      <p:ext uri="{BB962C8B-B14F-4D97-AF65-F5344CB8AC3E}">
        <p14:creationId xmlns:p14="http://schemas.microsoft.com/office/powerpoint/2010/main" val="275297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9BA7058D-4ED2-F75F-16D5-4D2E366BA432}"/>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B83C71A5-EA8B-2AE5-089D-60E14915C083}"/>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71BB11E8-0DBD-92CD-1182-6295F72296FB}"/>
              </a:ext>
            </a:extLst>
          </p:cNvPr>
          <p:cNvSpPr>
            <a:spLocks noGrp="1" noChangeArrowheads="1"/>
          </p:cNvSpPr>
          <p:nvPr>
            <p:ph type="sldNum" sz="quarter" idx="12"/>
          </p:nvPr>
        </p:nvSpPr>
        <p:spPr>
          <a:ln/>
        </p:spPr>
        <p:txBody>
          <a:bodyPr/>
          <a:lstStyle>
            <a:lvl1pPr>
              <a:defRPr/>
            </a:lvl1pPr>
          </a:lstStyle>
          <a:p>
            <a:pPr>
              <a:defRPr/>
            </a:pPr>
            <a:fld id="{0367B3E3-FB6A-4996-AFED-6AEEEBB261EB}" type="slidenum">
              <a:rPr lang="it-IT" altLang="en-US"/>
              <a:pPr>
                <a:defRPr/>
              </a:pPr>
              <a:t>‹N›</a:t>
            </a:fld>
            <a:endParaRPr lang="it-IT" altLang="en-US"/>
          </a:p>
        </p:txBody>
      </p:sp>
    </p:spTree>
    <p:extLst>
      <p:ext uri="{BB962C8B-B14F-4D97-AF65-F5344CB8AC3E}">
        <p14:creationId xmlns:p14="http://schemas.microsoft.com/office/powerpoint/2010/main" val="3261161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BDA291F4-C07D-81F0-8FC9-879E6EBEB01B}"/>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8A4C4C70-2048-4665-8CC6-8CB5629A01A4}"/>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DC312828-0D28-CE97-CAEE-F9FFE6C3A51F}"/>
              </a:ext>
            </a:extLst>
          </p:cNvPr>
          <p:cNvSpPr>
            <a:spLocks noGrp="1" noChangeArrowheads="1"/>
          </p:cNvSpPr>
          <p:nvPr>
            <p:ph type="sldNum" sz="quarter" idx="12"/>
          </p:nvPr>
        </p:nvSpPr>
        <p:spPr>
          <a:ln/>
        </p:spPr>
        <p:txBody>
          <a:bodyPr/>
          <a:lstStyle>
            <a:lvl1pPr>
              <a:defRPr/>
            </a:lvl1pPr>
          </a:lstStyle>
          <a:p>
            <a:pPr>
              <a:defRPr/>
            </a:pPr>
            <a:fld id="{E6C7F50A-ECB8-4AAF-B9DD-34AEFF78C883}" type="slidenum">
              <a:rPr lang="it-IT" altLang="en-US"/>
              <a:pPr>
                <a:defRPr/>
              </a:pPr>
              <a:t>‹N›</a:t>
            </a:fld>
            <a:endParaRPr lang="it-IT" altLang="en-US"/>
          </a:p>
        </p:txBody>
      </p:sp>
    </p:spTree>
    <p:extLst>
      <p:ext uri="{BB962C8B-B14F-4D97-AF65-F5344CB8AC3E}">
        <p14:creationId xmlns:p14="http://schemas.microsoft.com/office/powerpoint/2010/main" val="1394434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7DF5075C-6B96-8D96-D408-09FC87DE4ED2}"/>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8" name="Rectangle 5">
            <a:extLst>
              <a:ext uri="{FF2B5EF4-FFF2-40B4-BE49-F238E27FC236}">
                <a16:creationId xmlns:a16="http://schemas.microsoft.com/office/drawing/2014/main" id="{4442979A-36F0-216D-381A-FAACC5AA3905}"/>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9" name="Rectangle 6">
            <a:extLst>
              <a:ext uri="{FF2B5EF4-FFF2-40B4-BE49-F238E27FC236}">
                <a16:creationId xmlns:a16="http://schemas.microsoft.com/office/drawing/2014/main" id="{CFBB2E32-865C-BC15-40D8-A460FAF8487E}"/>
              </a:ext>
            </a:extLst>
          </p:cNvPr>
          <p:cNvSpPr>
            <a:spLocks noGrp="1" noChangeArrowheads="1"/>
          </p:cNvSpPr>
          <p:nvPr>
            <p:ph type="sldNum" sz="quarter" idx="12"/>
          </p:nvPr>
        </p:nvSpPr>
        <p:spPr>
          <a:ln/>
        </p:spPr>
        <p:txBody>
          <a:bodyPr/>
          <a:lstStyle>
            <a:lvl1pPr>
              <a:defRPr/>
            </a:lvl1pPr>
          </a:lstStyle>
          <a:p>
            <a:pPr>
              <a:defRPr/>
            </a:pPr>
            <a:fld id="{2F923CCA-4D05-4121-8321-FD87ED112DF4}" type="slidenum">
              <a:rPr lang="it-IT" altLang="en-US"/>
              <a:pPr>
                <a:defRPr/>
              </a:pPr>
              <a:t>‹N›</a:t>
            </a:fld>
            <a:endParaRPr lang="it-IT" altLang="en-US"/>
          </a:p>
        </p:txBody>
      </p:sp>
    </p:spTree>
    <p:extLst>
      <p:ext uri="{BB962C8B-B14F-4D97-AF65-F5344CB8AC3E}">
        <p14:creationId xmlns:p14="http://schemas.microsoft.com/office/powerpoint/2010/main" val="3370855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F16E1EB5-3810-2FBB-C50E-103DD75975C8}"/>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5">
            <a:extLst>
              <a:ext uri="{FF2B5EF4-FFF2-40B4-BE49-F238E27FC236}">
                <a16:creationId xmlns:a16="http://schemas.microsoft.com/office/drawing/2014/main" id="{465BF540-2515-1ECE-C246-39E2DC2CF89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C7AAA9C0-D193-7FA3-F6C5-74CD369F113C}"/>
              </a:ext>
            </a:extLst>
          </p:cNvPr>
          <p:cNvSpPr>
            <a:spLocks noGrp="1" noChangeArrowheads="1"/>
          </p:cNvSpPr>
          <p:nvPr>
            <p:ph type="sldNum" sz="quarter" idx="12"/>
          </p:nvPr>
        </p:nvSpPr>
        <p:spPr>
          <a:ln/>
        </p:spPr>
        <p:txBody>
          <a:bodyPr/>
          <a:lstStyle>
            <a:lvl1pPr>
              <a:defRPr/>
            </a:lvl1pPr>
          </a:lstStyle>
          <a:p>
            <a:pPr>
              <a:defRPr/>
            </a:pPr>
            <a:fld id="{EAF98646-9B24-4047-9179-50AE4ACAC280}" type="slidenum">
              <a:rPr lang="it-IT" altLang="en-US"/>
              <a:pPr>
                <a:defRPr/>
              </a:pPr>
              <a:t>‹N›</a:t>
            </a:fld>
            <a:endParaRPr lang="it-IT" altLang="en-US"/>
          </a:p>
        </p:txBody>
      </p:sp>
    </p:spTree>
    <p:extLst>
      <p:ext uri="{BB962C8B-B14F-4D97-AF65-F5344CB8AC3E}">
        <p14:creationId xmlns:p14="http://schemas.microsoft.com/office/powerpoint/2010/main" val="1149627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51FCC66-81AA-1087-164F-C23E32EC0B1F}"/>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3" name="Rectangle 5">
            <a:extLst>
              <a:ext uri="{FF2B5EF4-FFF2-40B4-BE49-F238E27FC236}">
                <a16:creationId xmlns:a16="http://schemas.microsoft.com/office/drawing/2014/main" id="{983E681E-1855-B379-CCAD-71053C6EF6DF}"/>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4" name="Rectangle 6">
            <a:extLst>
              <a:ext uri="{FF2B5EF4-FFF2-40B4-BE49-F238E27FC236}">
                <a16:creationId xmlns:a16="http://schemas.microsoft.com/office/drawing/2014/main" id="{93399F35-D0EC-A7BA-E040-25C9B6843FED}"/>
              </a:ext>
            </a:extLst>
          </p:cNvPr>
          <p:cNvSpPr>
            <a:spLocks noGrp="1" noChangeArrowheads="1"/>
          </p:cNvSpPr>
          <p:nvPr>
            <p:ph type="sldNum" sz="quarter" idx="12"/>
          </p:nvPr>
        </p:nvSpPr>
        <p:spPr>
          <a:ln/>
        </p:spPr>
        <p:txBody>
          <a:bodyPr/>
          <a:lstStyle>
            <a:lvl1pPr>
              <a:defRPr/>
            </a:lvl1pPr>
          </a:lstStyle>
          <a:p>
            <a:pPr>
              <a:defRPr/>
            </a:pPr>
            <a:fld id="{42AD2F05-0F20-4512-BB5B-9613B6406168}" type="slidenum">
              <a:rPr lang="it-IT" altLang="en-US"/>
              <a:pPr>
                <a:defRPr/>
              </a:pPr>
              <a:t>‹N›</a:t>
            </a:fld>
            <a:endParaRPr lang="it-IT" altLang="en-US"/>
          </a:p>
        </p:txBody>
      </p:sp>
    </p:spTree>
    <p:extLst>
      <p:ext uri="{BB962C8B-B14F-4D97-AF65-F5344CB8AC3E}">
        <p14:creationId xmlns:p14="http://schemas.microsoft.com/office/powerpoint/2010/main" val="329042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368CDBEA-F4BC-791A-4AF9-CC7CEB240951}"/>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5565962A-9D5C-CACF-BB49-A29558C4F541}"/>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2B3E83ED-EF64-4E75-6E0C-769A25F400A0}"/>
              </a:ext>
            </a:extLst>
          </p:cNvPr>
          <p:cNvSpPr>
            <a:spLocks noGrp="1" noChangeArrowheads="1"/>
          </p:cNvSpPr>
          <p:nvPr>
            <p:ph type="sldNum" sz="quarter" idx="12"/>
          </p:nvPr>
        </p:nvSpPr>
        <p:spPr>
          <a:ln/>
        </p:spPr>
        <p:txBody>
          <a:bodyPr/>
          <a:lstStyle>
            <a:lvl1pPr>
              <a:defRPr/>
            </a:lvl1pPr>
          </a:lstStyle>
          <a:p>
            <a:pPr>
              <a:defRPr/>
            </a:pPr>
            <a:fld id="{1BB0A49C-D44E-4977-A27A-A08BA0FE63C0}" type="slidenum">
              <a:rPr lang="it-IT" altLang="en-US"/>
              <a:pPr>
                <a:defRPr/>
              </a:pPr>
              <a:t>‹N›</a:t>
            </a:fld>
            <a:endParaRPr lang="it-IT" altLang="en-US"/>
          </a:p>
        </p:txBody>
      </p:sp>
    </p:spTree>
    <p:extLst>
      <p:ext uri="{BB962C8B-B14F-4D97-AF65-F5344CB8AC3E}">
        <p14:creationId xmlns:p14="http://schemas.microsoft.com/office/powerpoint/2010/main" val="183803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B8F01-6B43-4921-BDF5-98FD24FB1BD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D4EE37-ED04-50E6-A9A0-0488FD69442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CCB1E8-EC20-03C3-40B7-789587F57FB7}"/>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5" name="Segnaposto piè di pagina 4">
            <a:extLst>
              <a:ext uri="{FF2B5EF4-FFF2-40B4-BE49-F238E27FC236}">
                <a16:creationId xmlns:a16="http://schemas.microsoft.com/office/drawing/2014/main" id="{9A4AD522-0329-91D0-3919-AD1A32A769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4FC773-F470-94E8-2F32-F56E1551CF1A}"/>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3013697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E307E35E-9985-DE4B-2357-BCD50316F1C0}"/>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FA54613B-FDFB-9F17-8E4D-AF96145470CB}"/>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ADCE62BA-0D8E-991C-1394-C38A3B919584}"/>
              </a:ext>
            </a:extLst>
          </p:cNvPr>
          <p:cNvSpPr>
            <a:spLocks noGrp="1" noChangeArrowheads="1"/>
          </p:cNvSpPr>
          <p:nvPr>
            <p:ph type="sldNum" sz="quarter" idx="12"/>
          </p:nvPr>
        </p:nvSpPr>
        <p:spPr>
          <a:ln/>
        </p:spPr>
        <p:txBody>
          <a:bodyPr/>
          <a:lstStyle>
            <a:lvl1pPr>
              <a:defRPr/>
            </a:lvl1pPr>
          </a:lstStyle>
          <a:p>
            <a:pPr>
              <a:defRPr/>
            </a:pPr>
            <a:fld id="{9F7E45A6-E8F7-42B0-BBD8-763B35CC6965}" type="slidenum">
              <a:rPr lang="it-IT" altLang="en-US"/>
              <a:pPr>
                <a:defRPr/>
              </a:pPr>
              <a:t>‹N›</a:t>
            </a:fld>
            <a:endParaRPr lang="it-IT" altLang="en-US"/>
          </a:p>
        </p:txBody>
      </p:sp>
    </p:spTree>
    <p:extLst>
      <p:ext uri="{BB962C8B-B14F-4D97-AF65-F5344CB8AC3E}">
        <p14:creationId xmlns:p14="http://schemas.microsoft.com/office/powerpoint/2010/main" val="403160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3936EB76-CF0A-CE3A-C0AE-51B1F89CC7D4}"/>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061F88FD-3829-CC20-38B7-03FE2FC53827}"/>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FE0DB08C-FF5E-26C6-49B5-212C49892F2D}"/>
              </a:ext>
            </a:extLst>
          </p:cNvPr>
          <p:cNvSpPr>
            <a:spLocks noGrp="1" noChangeArrowheads="1"/>
          </p:cNvSpPr>
          <p:nvPr>
            <p:ph type="sldNum" sz="quarter" idx="12"/>
          </p:nvPr>
        </p:nvSpPr>
        <p:spPr>
          <a:ln/>
        </p:spPr>
        <p:txBody>
          <a:bodyPr/>
          <a:lstStyle>
            <a:lvl1pPr>
              <a:defRPr/>
            </a:lvl1pPr>
          </a:lstStyle>
          <a:p>
            <a:pPr>
              <a:defRPr/>
            </a:pPr>
            <a:fld id="{7EF81FD9-F254-439F-8516-95E7743C4137}" type="slidenum">
              <a:rPr lang="it-IT" altLang="en-US"/>
              <a:pPr>
                <a:defRPr/>
              </a:pPr>
              <a:t>‹N›</a:t>
            </a:fld>
            <a:endParaRPr lang="it-IT" altLang="en-US"/>
          </a:p>
        </p:txBody>
      </p:sp>
    </p:spTree>
    <p:extLst>
      <p:ext uri="{BB962C8B-B14F-4D97-AF65-F5344CB8AC3E}">
        <p14:creationId xmlns:p14="http://schemas.microsoft.com/office/powerpoint/2010/main" val="1212654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86800" y="609600"/>
            <a:ext cx="2590800" cy="54864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914400" y="609600"/>
            <a:ext cx="75692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24CB8C05-9242-EA76-F143-4C4E5E12DF6C}"/>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91C48538-3D59-B730-798B-5A76E1B416D8}"/>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4AE165B0-1587-438A-A649-92A3DBA35B56}"/>
              </a:ext>
            </a:extLst>
          </p:cNvPr>
          <p:cNvSpPr>
            <a:spLocks noGrp="1" noChangeArrowheads="1"/>
          </p:cNvSpPr>
          <p:nvPr>
            <p:ph type="sldNum" sz="quarter" idx="12"/>
          </p:nvPr>
        </p:nvSpPr>
        <p:spPr>
          <a:ln/>
        </p:spPr>
        <p:txBody>
          <a:bodyPr/>
          <a:lstStyle>
            <a:lvl1pPr>
              <a:defRPr/>
            </a:lvl1pPr>
          </a:lstStyle>
          <a:p>
            <a:pPr>
              <a:defRPr/>
            </a:pPr>
            <a:fld id="{44FFE629-FAF9-46A0-AF1B-27A43BEE680E}" type="slidenum">
              <a:rPr lang="it-IT" altLang="en-US"/>
              <a:pPr>
                <a:defRPr/>
              </a:pPr>
              <a:t>‹N›</a:t>
            </a:fld>
            <a:endParaRPr lang="it-IT" altLang="en-US"/>
          </a:p>
        </p:txBody>
      </p:sp>
    </p:spTree>
    <p:extLst>
      <p:ext uri="{BB962C8B-B14F-4D97-AF65-F5344CB8AC3E}">
        <p14:creationId xmlns:p14="http://schemas.microsoft.com/office/powerpoint/2010/main" val="1729732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976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733C6D8F-219B-1FB0-CAED-8AF7DD0BF6DC}"/>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25E0E9AB-1A30-C9BC-4420-75BC35D804A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8F0A7748-CC01-252E-F17D-754E681EE286}"/>
              </a:ext>
            </a:extLst>
          </p:cNvPr>
          <p:cNvSpPr>
            <a:spLocks noGrp="1" noChangeArrowheads="1"/>
          </p:cNvSpPr>
          <p:nvPr>
            <p:ph type="sldNum" sz="quarter" idx="12"/>
          </p:nvPr>
        </p:nvSpPr>
        <p:spPr>
          <a:ln/>
        </p:spPr>
        <p:txBody>
          <a:bodyPr/>
          <a:lstStyle>
            <a:lvl1pPr>
              <a:defRPr/>
            </a:lvl1pPr>
          </a:lstStyle>
          <a:p>
            <a:pPr>
              <a:defRPr/>
            </a:pPr>
            <a:fld id="{8BEFD8F7-117C-4A64-AB6A-1FA333ED10FF}" type="slidenum">
              <a:rPr lang="it-IT" altLang="en-US"/>
              <a:pPr>
                <a:defRPr/>
              </a:pPr>
              <a:t>‹N›</a:t>
            </a:fld>
            <a:endParaRPr lang="it-IT" altLang="en-US"/>
          </a:p>
        </p:txBody>
      </p:sp>
    </p:spTree>
    <p:extLst>
      <p:ext uri="{BB962C8B-B14F-4D97-AF65-F5344CB8AC3E}">
        <p14:creationId xmlns:p14="http://schemas.microsoft.com/office/powerpoint/2010/main" val="3523937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914400" y="609600"/>
            <a:ext cx="103632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 name="Rectangle 4">
            <a:extLst>
              <a:ext uri="{FF2B5EF4-FFF2-40B4-BE49-F238E27FC236}">
                <a16:creationId xmlns:a16="http://schemas.microsoft.com/office/drawing/2014/main" id="{F1FA482E-2CE9-4671-EB1E-0BBEAD80B1CB}"/>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5">
            <a:extLst>
              <a:ext uri="{FF2B5EF4-FFF2-40B4-BE49-F238E27FC236}">
                <a16:creationId xmlns:a16="http://schemas.microsoft.com/office/drawing/2014/main" id="{D7E4488B-EF63-BD6C-6F84-2D05D45D183F}"/>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38E7C6AE-3730-EAD5-74AF-BB3F7B57A7F1}"/>
              </a:ext>
            </a:extLst>
          </p:cNvPr>
          <p:cNvSpPr>
            <a:spLocks noGrp="1" noChangeArrowheads="1"/>
          </p:cNvSpPr>
          <p:nvPr>
            <p:ph type="sldNum" sz="quarter" idx="12"/>
          </p:nvPr>
        </p:nvSpPr>
        <p:spPr>
          <a:ln/>
        </p:spPr>
        <p:txBody>
          <a:bodyPr/>
          <a:lstStyle>
            <a:lvl1pPr>
              <a:defRPr/>
            </a:lvl1pPr>
          </a:lstStyle>
          <a:p>
            <a:pPr>
              <a:defRPr/>
            </a:pPr>
            <a:fld id="{F2584B34-A1F7-4153-9354-00C840EFA166}" type="slidenum">
              <a:rPr lang="it-IT" altLang="en-US"/>
              <a:pPr>
                <a:defRPr/>
              </a:pPr>
              <a:t>‹N›</a:t>
            </a:fld>
            <a:endParaRPr lang="it-IT" altLang="en-US"/>
          </a:p>
        </p:txBody>
      </p:sp>
    </p:spTree>
    <p:extLst>
      <p:ext uri="{BB962C8B-B14F-4D97-AF65-F5344CB8AC3E}">
        <p14:creationId xmlns:p14="http://schemas.microsoft.com/office/powerpoint/2010/main" val="2774808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endParaRPr lang="de-DE"/>
          </a:p>
        </p:txBody>
      </p:sp>
      <p:sp>
        <p:nvSpPr>
          <p:cNvPr id="3" name="Segnaposto contenuto 2"/>
          <p:cNvSpPr>
            <a:spLocks noGrp="1"/>
          </p:cNvSpPr>
          <p:nvPr>
            <p:ph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quarter" idx="2"/>
          </p:nvPr>
        </p:nvSpPr>
        <p:spPr>
          <a:xfrm>
            <a:off x="6197600" y="19812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contenuto 4"/>
          <p:cNvSpPr>
            <a:spLocks noGrp="1"/>
          </p:cNvSpPr>
          <p:nvPr>
            <p:ph sz="quarter" idx="3"/>
          </p:nvPr>
        </p:nvSpPr>
        <p:spPr>
          <a:xfrm>
            <a:off x="6197600" y="41148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6" name="Rectangle 4">
            <a:extLst>
              <a:ext uri="{FF2B5EF4-FFF2-40B4-BE49-F238E27FC236}">
                <a16:creationId xmlns:a16="http://schemas.microsoft.com/office/drawing/2014/main" id="{850E81A2-542B-0F2F-0419-DBBC5B025F6D}"/>
              </a:ext>
            </a:extLst>
          </p:cNvPr>
          <p:cNvSpPr>
            <a:spLocks noGrp="1" noChangeArrowheads="1"/>
          </p:cNvSpPr>
          <p:nvPr>
            <p:ph type="dt" sz="half" idx="10"/>
          </p:nvPr>
        </p:nvSpPr>
        <p:spPr/>
        <p:txBody>
          <a:bodyPr/>
          <a:lstStyle>
            <a:lvl1pPr eaLnBrk="1" hangingPunct="1">
              <a:defRPr/>
            </a:lvl1pPr>
          </a:lstStyle>
          <a:p>
            <a:pPr>
              <a:defRPr/>
            </a:pPr>
            <a:endParaRPr lang="it-IT"/>
          </a:p>
        </p:txBody>
      </p:sp>
      <p:sp>
        <p:nvSpPr>
          <p:cNvPr id="7" name="Rectangle 5">
            <a:extLst>
              <a:ext uri="{FF2B5EF4-FFF2-40B4-BE49-F238E27FC236}">
                <a16:creationId xmlns:a16="http://schemas.microsoft.com/office/drawing/2014/main" id="{20FC56A7-F8EB-B839-EC40-BE598AF42F26}"/>
              </a:ext>
            </a:extLst>
          </p:cNvPr>
          <p:cNvSpPr>
            <a:spLocks noGrp="1" noChangeArrowheads="1"/>
          </p:cNvSpPr>
          <p:nvPr>
            <p:ph type="ftr" sz="quarter" idx="11"/>
          </p:nvPr>
        </p:nvSpPr>
        <p:spPr/>
        <p:txBody>
          <a:bodyPr/>
          <a:lstStyle>
            <a:lvl1pPr eaLnBrk="1" hangingPunct="1">
              <a:defRPr/>
            </a:lvl1pPr>
          </a:lstStyle>
          <a:p>
            <a:pPr>
              <a:defRPr/>
            </a:pPr>
            <a:endParaRPr lang="it-IT"/>
          </a:p>
        </p:txBody>
      </p:sp>
      <p:sp>
        <p:nvSpPr>
          <p:cNvPr id="8" name="Rectangle 6">
            <a:extLst>
              <a:ext uri="{FF2B5EF4-FFF2-40B4-BE49-F238E27FC236}">
                <a16:creationId xmlns:a16="http://schemas.microsoft.com/office/drawing/2014/main" id="{7CFEACBB-F1FD-0099-ED25-B27D5308C07F}"/>
              </a:ext>
            </a:extLst>
          </p:cNvPr>
          <p:cNvSpPr>
            <a:spLocks noGrp="1" noChangeArrowheads="1"/>
          </p:cNvSpPr>
          <p:nvPr>
            <p:ph type="sldNum" sz="quarter" idx="12"/>
          </p:nvPr>
        </p:nvSpPr>
        <p:spPr/>
        <p:txBody>
          <a:bodyPr/>
          <a:lstStyle>
            <a:lvl1pPr eaLnBrk="1" hangingPunct="1">
              <a:defRPr/>
            </a:lvl1pPr>
          </a:lstStyle>
          <a:p>
            <a:fld id="{60963102-1CC1-4CB7-B65D-87C7ACB42D4B}" type="slidenum">
              <a:rPr lang="it-IT" altLang="it-IT"/>
              <a:pPr/>
              <a:t>‹N›</a:t>
            </a:fld>
            <a:endParaRPr lang="it-IT" altLang="it-IT"/>
          </a:p>
        </p:txBody>
      </p:sp>
    </p:spTree>
    <p:extLst>
      <p:ext uri="{BB962C8B-B14F-4D97-AF65-F5344CB8AC3E}">
        <p14:creationId xmlns:p14="http://schemas.microsoft.com/office/powerpoint/2010/main" val="88992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49401-F917-F87C-A394-894B0A7EB02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B8265BD-1C33-CC20-B87E-4724C0C07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6BF3A95-BA19-B171-F379-760E9D192C1E}"/>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5" name="Segnaposto piè di pagina 4">
            <a:extLst>
              <a:ext uri="{FF2B5EF4-FFF2-40B4-BE49-F238E27FC236}">
                <a16:creationId xmlns:a16="http://schemas.microsoft.com/office/drawing/2014/main" id="{D17F3613-46FF-1656-0703-59B6866453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63260E-DA58-0C7B-5B24-84117D11D5E3}"/>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309188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B7784F-6844-BF89-989B-D267FDF8DDA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753EE6-891D-C88A-D864-AB6B6BB9F3C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72FA199-F82E-9EC2-FD57-7BE29721A89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B32573B-FC6D-F466-9ECA-63D29307C14F}"/>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6" name="Segnaposto piè di pagina 5">
            <a:extLst>
              <a:ext uri="{FF2B5EF4-FFF2-40B4-BE49-F238E27FC236}">
                <a16:creationId xmlns:a16="http://schemas.microsoft.com/office/drawing/2014/main" id="{A979BCC1-DF01-ACFA-04AD-ED417D61CE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BCEB6F-46DE-FD5A-FFB5-9CFCD93FDDC9}"/>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117414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8C90D3-D4A0-8668-16DB-ED394F4D1F0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43D3C2C-1540-B219-95B7-F2632D511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B5C4F96-F322-3852-76C1-7D239278434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C791728-AD10-9BD3-A43A-7DF5B14DF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F6577E9-F45C-DC43-AA6C-3ED205217A2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D7D3605-6FEE-2523-2C85-ED0D3150D644}"/>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8" name="Segnaposto piè di pagina 7">
            <a:extLst>
              <a:ext uri="{FF2B5EF4-FFF2-40B4-BE49-F238E27FC236}">
                <a16:creationId xmlns:a16="http://schemas.microsoft.com/office/drawing/2014/main" id="{968859FE-4DB8-9265-8F44-A9C8E00B57E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6E83648-F5BA-9926-E7E5-6C3513FA0201}"/>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123551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6B92F-0B1F-6B4B-989F-40AA8203DD4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E2913A1-A282-4A8F-2D3A-6B5CA7056A5B}"/>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4" name="Segnaposto piè di pagina 3">
            <a:extLst>
              <a:ext uri="{FF2B5EF4-FFF2-40B4-BE49-F238E27FC236}">
                <a16:creationId xmlns:a16="http://schemas.microsoft.com/office/drawing/2014/main" id="{C3176D04-C2E1-36FC-192E-87CFBE29E4C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FF21CA9-DA2D-212F-A87B-899CB9738AD6}"/>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406425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129F497-3612-910C-0655-2789607CB9B1}"/>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3" name="Segnaposto piè di pagina 2">
            <a:extLst>
              <a:ext uri="{FF2B5EF4-FFF2-40B4-BE49-F238E27FC236}">
                <a16:creationId xmlns:a16="http://schemas.microsoft.com/office/drawing/2014/main" id="{13ADF544-DE00-9ABC-4144-79728DF1AA1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B8EB4A-C7BE-7715-C434-94057FCFA8EE}"/>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185375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38230-2469-85F6-DA4F-D4B18096A6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1961C96-3578-0637-EFCA-7CE0C8B8D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0E42E3B-EC1F-5D8B-8DB9-FD606FB51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F1AA771-905B-B540-E3D1-ECFE5C3C7552}"/>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6" name="Segnaposto piè di pagina 5">
            <a:extLst>
              <a:ext uri="{FF2B5EF4-FFF2-40B4-BE49-F238E27FC236}">
                <a16:creationId xmlns:a16="http://schemas.microsoft.com/office/drawing/2014/main" id="{03CFF460-CEB0-1A02-079C-29E492E61C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B0E9AD-EC4E-E1FB-C6BC-DB3DC64C109D}"/>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320044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ADB832-2E4E-7A2D-B24D-A5EEF77D12B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A1D1EC9-E96B-3084-1FEF-8DC8E1D47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E19FE8A-8A02-56AE-B722-F1B4A6A98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536162E-2264-1A79-D2C6-8AC106B29965}"/>
              </a:ext>
            </a:extLst>
          </p:cNvPr>
          <p:cNvSpPr>
            <a:spLocks noGrp="1"/>
          </p:cNvSpPr>
          <p:nvPr>
            <p:ph type="dt" sz="half" idx="10"/>
          </p:nvPr>
        </p:nvSpPr>
        <p:spPr/>
        <p:txBody>
          <a:bodyPr/>
          <a:lstStyle/>
          <a:p>
            <a:fld id="{82E2638E-3E4A-4E10-9CF2-4D1AE1369DB7}" type="datetimeFigureOut">
              <a:rPr lang="it-IT" smtClean="0"/>
              <a:t>07/06/2024</a:t>
            </a:fld>
            <a:endParaRPr lang="it-IT"/>
          </a:p>
        </p:txBody>
      </p:sp>
      <p:sp>
        <p:nvSpPr>
          <p:cNvPr id="6" name="Segnaposto piè di pagina 5">
            <a:extLst>
              <a:ext uri="{FF2B5EF4-FFF2-40B4-BE49-F238E27FC236}">
                <a16:creationId xmlns:a16="http://schemas.microsoft.com/office/drawing/2014/main" id="{092EF495-54FA-F245-E474-149B97F9142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719480-C94A-BB34-F0EA-B32185F8EB6A}"/>
              </a:ext>
            </a:extLst>
          </p:cNvPr>
          <p:cNvSpPr>
            <a:spLocks noGrp="1"/>
          </p:cNvSpPr>
          <p:nvPr>
            <p:ph type="sldNum" sz="quarter" idx="12"/>
          </p:nvPr>
        </p:nvSpPr>
        <p:spPr/>
        <p:txBody>
          <a:bodyPr/>
          <a:lstStyle/>
          <a:p>
            <a:fld id="{9BF65541-27C2-469F-B844-DC12B6DBF27D}" type="slidenum">
              <a:rPr lang="it-IT" smtClean="0"/>
              <a:t>‹N›</a:t>
            </a:fld>
            <a:endParaRPr lang="it-IT"/>
          </a:p>
        </p:txBody>
      </p:sp>
    </p:spTree>
    <p:extLst>
      <p:ext uri="{BB962C8B-B14F-4D97-AF65-F5344CB8AC3E}">
        <p14:creationId xmlns:p14="http://schemas.microsoft.com/office/powerpoint/2010/main" val="58657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83A93F-06B7-1F0E-8548-0ACDABEDE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7EE7185-60F8-8690-CD30-883A77A44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7D9E98-3F07-B1D2-7F58-ED83C70B4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2638E-3E4A-4E10-9CF2-4D1AE1369DB7}" type="datetimeFigureOut">
              <a:rPr lang="it-IT" smtClean="0"/>
              <a:t>07/06/2024</a:t>
            </a:fld>
            <a:endParaRPr lang="it-IT"/>
          </a:p>
        </p:txBody>
      </p:sp>
      <p:sp>
        <p:nvSpPr>
          <p:cNvPr id="5" name="Segnaposto piè di pagina 4">
            <a:extLst>
              <a:ext uri="{FF2B5EF4-FFF2-40B4-BE49-F238E27FC236}">
                <a16:creationId xmlns:a16="http://schemas.microsoft.com/office/drawing/2014/main" id="{CBE7152C-C750-823D-D15E-4AF3FC739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6EDE3B8-081E-6103-842A-48906E632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65541-27C2-469F-B844-DC12B6DBF27D}" type="slidenum">
              <a:rPr lang="it-IT" smtClean="0"/>
              <a:t>‹N›</a:t>
            </a:fld>
            <a:endParaRPr lang="it-IT"/>
          </a:p>
        </p:txBody>
      </p:sp>
    </p:spTree>
    <p:extLst>
      <p:ext uri="{BB962C8B-B14F-4D97-AF65-F5344CB8AC3E}">
        <p14:creationId xmlns:p14="http://schemas.microsoft.com/office/powerpoint/2010/main" val="4209303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A83F62-F4E3-D459-7FCE-93FC058733A4}"/>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1027" name="Rectangle 3">
            <a:extLst>
              <a:ext uri="{FF2B5EF4-FFF2-40B4-BE49-F238E27FC236}">
                <a16:creationId xmlns:a16="http://schemas.microsoft.com/office/drawing/2014/main" id="{A0E19C02-077C-85C3-EE63-0AD69EC2E3E3}"/>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a:extLst>
              <a:ext uri="{FF2B5EF4-FFF2-40B4-BE49-F238E27FC236}">
                <a16:creationId xmlns:a16="http://schemas.microsoft.com/office/drawing/2014/main" id="{4D462D87-3B2C-BB23-51C5-563633D591DE}"/>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it-IT" altLang="en-US"/>
          </a:p>
        </p:txBody>
      </p:sp>
      <p:sp>
        <p:nvSpPr>
          <p:cNvPr id="1029" name="Rectangle 5">
            <a:extLst>
              <a:ext uri="{FF2B5EF4-FFF2-40B4-BE49-F238E27FC236}">
                <a16:creationId xmlns:a16="http://schemas.microsoft.com/office/drawing/2014/main" id="{6423950E-4FBA-F822-2133-024A9EDFFABD}"/>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it-IT" altLang="en-US"/>
          </a:p>
        </p:txBody>
      </p:sp>
      <p:sp>
        <p:nvSpPr>
          <p:cNvPr id="1030" name="Rectangle 6">
            <a:extLst>
              <a:ext uri="{FF2B5EF4-FFF2-40B4-BE49-F238E27FC236}">
                <a16:creationId xmlns:a16="http://schemas.microsoft.com/office/drawing/2014/main" id="{1CA05922-684C-8D39-FDF6-B2C444D8AF26}"/>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smtClean="0">
                <a:latin typeface="Times New Roman" panose="02020603050405020304" pitchFamily="18" charset="0"/>
              </a:defRPr>
            </a:lvl1pPr>
          </a:lstStyle>
          <a:p>
            <a:pPr>
              <a:defRPr/>
            </a:pPr>
            <a:fld id="{3F0CDE9D-2715-4AEC-941E-7128D18CC01F}" type="slidenum">
              <a:rPr lang="it-IT" altLang="en-US"/>
              <a:pPr>
                <a:defRPr/>
              </a:pPr>
              <a:t>‹N›</a:t>
            </a:fld>
            <a:endParaRPr lang="it-IT" altLang="en-US"/>
          </a:p>
        </p:txBody>
      </p:sp>
    </p:spTree>
    <p:extLst>
      <p:ext uri="{BB962C8B-B14F-4D97-AF65-F5344CB8AC3E}">
        <p14:creationId xmlns:p14="http://schemas.microsoft.com/office/powerpoint/2010/main" val="2816578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6B7D409-BD10-70D9-D10E-389FDAE46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493"/>
            <a:ext cx="12192000" cy="690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3">
            <a:extLst>
              <a:ext uri="{FF2B5EF4-FFF2-40B4-BE49-F238E27FC236}">
                <a16:creationId xmlns:a16="http://schemas.microsoft.com/office/drawing/2014/main" id="{0252A1C0-85C4-2C52-1251-0744097CA01F}"/>
              </a:ext>
            </a:extLst>
          </p:cNvPr>
          <p:cNvSpPr>
            <a:spLocks noChangeArrowheads="1"/>
          </p:cNvSpPr>
          <p:nvPr/>
        </p:nvSpPr>
        <p:spPr bwMode="auto">
          <a:xfrm>
            <a:off x="3439443" y="129515"/>
            <a:ext cx="7767030" cy="2492990"/>
          </a:xfrm>
          <a:prstGeom prst="rect">
            <a:avLst/>
          </a:prstGeom>
          <a:noFill/>
          <a:ln>
            <a:noFill/>
          </a:ln>
          <a:effec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ts val="3600"/>
              </a:lnSpc>
              <a:spcBef>
                <a:spcPct val="0"/>
              </a:spcBef>
              <a:buNone/>
              <a:defRPr/>
            </a:pPr>
            <a:r>
              <a:rPr lang="it-IT" b="1" cap="all" dirty="0">
                <a:solidFill>
                  <a:srgbClr val="4C0000"/>
                </a:solidFill>
                <a:latin typeface="Arial" panose="020B0604020202020204" pitchFamily="34" charset="0"/>
                <a:ea typeface="Times New Roman" panose="02020603050405020304" pitchFamily="18" charset="0"/>
                <a:cs typeface="Arial" panose="020B0604020202020204" pitchFamily="34" charset="0"/>
              </a:rPr>
              <a:t>Ambiente e inquinamento: </a:t>
            </a:r>
          </a:p>
          <a:p>
            <a:pPr eaLnBrk="1" hangingPunct="1">
              <a:lnSpc>
                <a:spcPts val="3600"/>
              </a:lnSpc>
              <a:spcBef>
                <a:spcPct val="0"/>
              </a:spcBef>
              <a:buNone/>
              <a:defRPr/>
            </a:pPr>
            <a:r>
              <a:rPr lang="it-IT" sz="2400" dirty="0">
                <a:solidFill>
                  <a:srgbClr val="4C0000"/>
                </a:solidFill>
                <a:latin typeface="Comic Sans MS" panose="030F0702030302020204" pitchFamily="66" charset="0"/>
                <a:ea typeface="Times New Roman" panose="02020603050405020304" pitchFamily="18" charset="0"/>
                <a:cs typeface="Arial" panose="020B0604020202020204" pitchFamily="34" charset="0"/>
              </a:rPr>
              <a:t>	siamo sulla strada giusta</a:t>
            </a:r>
            <a:r>
              <a:rPr lang="it-IT" sz="2400" cap="all" dirty="0">
                <a:solidFill>
                  <a:srgbClr val="4C0000"/>
                </a:solidFill>
                <a:latin typeface="Comic Sans MS" panose="030F0702030302020204" pitchFamily="66" charset="0"/>
                <a:ea typeface="Times New Roman" panose="02020603050405020304" pitchFamily="18" charset="0"/>
                <a:cs typeface="Arial" panose="020B0604020202020204" pitchFamily="34" charset="0"/>
              </a:rPr>
              <a:t>?</a:t>
            </a:r>
            <a:r>
              <a:rPr lang="de-DE" altLang="en-US" sz="2000" dirty="0">
                <a:solidFill>
                  <a:srgbClr val="C00000"/>
                </a:solidFill>
                <a:latin typeface="Arial" panose="020B0604020202020204" pitchFamily="34" charset="0"/>
              </a:rPr>
              <a:t>	</a:t>
            </a:r>
          </a:p>
          <a:p>
            <a:pPr eaLnBrk="1" hangingPunct="1">
              <a:lnSpc>
                <a:spcPts val="3600"/>
              </a:lnSpc>
              <a:spcBef>
                <a:spcPct val="0"/>
              </a:spcBef>
              <a:buNone/>
              <a:defRPr/>
            </a:pPr>
            <a:endParaRPr lang="de-DE" altLang="en-US" sz="2000" dirty="0">
              <a:solidFill>
                <a:srgbClr val="C00000"/>
              </a:solidFill>
              <a:latin typeface="Arial" panose="020B0604020202020204" pitchFamily="34" charset="0"/>
            </a:endParaRPr>
          </a:p>
          <a:p>
            <a:pPr eaLnBrk="1" hangingPunct="1">
              <a:lnSpc>
                <a:spcPts val="3600"/>
              </a:lnSpc>
              <a:spcBef>
                <a:spcPct val="0"/>
              </a:spcBef>
              <a:buNone/>
              <a:defRPr/>
            </a:pPr>
            <a:r>
              <a:rPr lang="de-DE" altLang="en-US" sz="2000" dirty="0">
                <a:latin typeface="Arial" panose="020B0604020202020204" pitchFamily="34" charset="0"/>
              </a:rPr>
              <a:t>Werner Tirler, Giulio Voto, Massimo </a:t>
            </a:r>
            <a:r>
              <a:rPr lang="de-DE" altLang="en-US" sz="2000" dirty="0" err="1">
                <a:latin typeface="Arial" panose="020B0604020202020204" pitchFamily="34" charset="0"/>
              </a:rPr>
              <a:t>Donegà</a:t>
            </a:r>
            <a:endParaRPr lang="de-DE" altLang="en-US" sz="800" dirty="0">
              <a:latin typeface="Arial" panose="020B0604020202020204" pitchFamily="34" charset="0"/>
            </a:endParaRPr>
          </a:p>
          <a:p>
            <a:pPr eaLnBrk="1" hangingPunct="1">
              <a:lnSpc>
                <a:spcPts val="2400"/>
              </a:lnSpc>
              <a:spcBef>
                <a:spcPct val="0"/>
              </a:spcBef>
              <a:buNone/>
              <a:defRPr/>
            </a:pPr>
            <a:r>
              <a:rPr lang="de-DE" altLang="en-US" sz="2000" dirty="0">
                <a:latin typeface="Arial" panose="020B0604020202020204" pitchFamily="34" charset="0"/>
              </a:rPr>
              <a:t>Eco-Research, </a:t>
            </a:r>
            <a:r>
              <a:rPr lang="de-DE" altLang="en-US" sz="2000" dirty="0" err="1">
                <a:latin typeface="Arial" panose="020B0604020202020204" pitchFamily="34" charset="0"/>
              </a:rPr>
              <a:t>Bolzano</a:t>
            </a:r>
            <a:r>
              <a:rPr lang="de-DE" altLang="en-US" sz="2000" dirty="0">
                <a:latin typeface="Arial" panose="020B0604020202020204" pitchFamily="34" charset="0"/>
              </a:rPr>
              <a:t>  </a:t>
            </a:r>
            <a:endParaRPr lang="it-IT" altLang="en-US" sz="2000" baseline="30000" dirty="0">
              <a:latin typeface="Arial" panose="020B0604020202020204" pitchFamily="34" charset="0"/>
            </a:endParaRPr>
          </a:p>
          <a:p>
            <a:pPr eaLnBrk="1" hangingPunct="1">
              <a:spcBef>
                <a:spcPct val="0"/>
              </a:spcBef>
              <a:buFontTx/>
              <a:buNone/>
              <a:defRPr/>
            </a:pPr>
            <a:endParaRPr lang="it-IT" altLang="en-US" sz="1600" dirty="0">
              <a:latin typeface="Arial" panose="020B0604020202020204" pitchFamily="34" charset="0"/>
            </a:endParaRPr>
          </a:p>
        </p:txBody>
      </p:sp>
      <p:grpSp>
        <p:nvGrpSpPr>
          <p:cNvPr id="4100" name="Group 4">
            <a:extLst>
              <a:ext uri="{FF2B5EF4-FFF2-40B4-BE49-F238E27FC236}">
                <a16:creationId xmlns:a16="http://schemas.microsoft.com/office/drawing/2014/main" id="{264CC0D3-B86D-D399-8E3A-C0721D43603E}"/>
              </a:ext>
            </a:extLst>
          </p:cNvPr>
          <p:cNvGrpSpPr>
            <a:grpSpLocks/>
          </p:cNvGrpSpPr>
          <p:nvPr/>
        </p:nvGrpSpPr>
        <p:grpSpPr bwMode="auto">
          <a:xfrm>
            <a:off x="510816" y="129515"/>
            <a:ext cx="1943100" cy="1512887"/>
            <a:chOff x="1120" y="981"/>
            <a:chExt cx="3493" cy="2355"/>
          </a:xfrm>
        </p:grpSpPr>
        <p:sp>
          <p:nvSpPr>
            <p:cNvPr id="4102" name="AutoShape 5">
              <a:extLst>
                <a:ext uri="{FF2B5EF4-FFF2-40B4-BE49-F238E27FC236}">
                  <a16:creationId xmlns:a16="http://schemas.microsoft.com/office/drawing/2014/main" id="{31F1712C-978D-85FA-9720-7206493B77B2}"/>
                </a:ext>
              </a:extLst>
            </p:cNvPr>
            <p:cNvSpPr>
              <a:spLocks noChangeArrowheads="1"/>
            </p:cNvSpPr>
            <p:nvPr/>
          </p:nvSpPr>
          <p:spPr bwMode="auto">
            <a:xfrm>
              <a:off x="1120" y="981"/>
              <a:ext cx="3493" cy="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latin typeface="Georgia" panose="02040502050405020303" pitchFamily="18" charset="0"/>
              </a:endParaRPr>
            </a:p>
          </p:txBody>
        </p:sp>
        <p:sp>
          <p:nvSpPr>
            <p:cNvPr id="4103" name="Freeform 6">
              <a:extLst>
                <a:ext uri="{FF2B5EF4-FFF2-40B4-BE49-F238E27FC236}">
                  <a16:creationId xmlns:a16="http://schemas.microsoft.com/office/drawing/2014/main" id="{39097F87-396C-5075-83C8-DF8AEECE4A6C}"/>
                </a:ext>
              </a:extLst>
            </p:cNvPr>
            <p:cNvSpPr>
              <a:spLocks/>
            </p:cNvSpPr>
            <p:nvPr/>
          </p:nvSpPr>
          <p:spPr bwMode="auto">
            <a:xfrm>
              <a:off x="1674" y="981"/>
              <a:ext cx="2489" cy="1358"/>
            </a:xfrm>
            <a:custGeom>
              <a:avLst/>
              <a:gdLst>
                <a:gd name="T0" fmla="*/ 2178 w 2489"/>
                <a:gd name="T1" fmla="*/ 395 h 1358"/>
                <a:gd name="T2" fmla="*/ 2199 w 2489"/>
                <a:gd name="T3" fmla="*/ 463 h 1358"/>
                <a:gd name="T4" fmla="*/ 2213 w 2489"/>
                <a:gd name="T5" fmla="*/ 558 h 1358"/>
                <a:gd name="T6" fmla="*/ 2216 w 2489"/>
                <a:gd name="T7" fmla="*/ 656 h 1358"/>
                <a:gd name="T8" fmla="*/ 2206 w 2489"/>
                <a:gd name="T9" fmla="*/ 780 h 1358"/>
                <a:gd name="T10" fmla="*/ 2173 w 2489"/>
                <a:gd name="T11" fmla="*/ 949 h 1358"/>
                <a:gd name="T12" fmla="*/ 2135 w 2489"/>
                <a:gd name="T13" fmla="*/ 1083 h 1358"/>
                <a:gd name="T14" fmla="*/ 2269 w 2489"/>
                <a:gd name="T15" fmla="*/ 1014 h 1358"/>
                <a:gd name="T16" fmla="*/ 1988 w 2489"/>
                <a:gd name="T17" fmla="*/ 1358 h 1358"/>
                <a:gd name="T18" fmla="*/ 1890 w 2489"/>
                <a:gd name="T19" fmla="*/ 1262 h 1358"/>
                <a:gd name="T20" fmla="*/ 1699 w 2489"/>
                <a:gd name="T21" fmla="*/ 1059 h 1358"/>
                <a:gd name="T22" fmla="*/ 1913 w 2489"/>
                <a:gd name="T23" fmla="*/ 980 h 1358"/>
                <a:gd name="T24" fmla="*/ 1930 w 2489"/>
                <a:gd name="T25" fmla="*/ 907 h 1358"/>
                <a:gd name="T26" fmla="*/ 1941 w 2489"/>
                <a:gd name="T27" fmla="*/ 832 h 1358"/>
                <a:gd name="T28" fmla="*/ 1945 w 2489"/>
                <a:gd name="T29" fmla="*/ 753 h 1358"/>
                <a:gd name="T30" fmla="*/ 1941 w 2489"/>
                <a:gd name="T31" fmla="*/ 676 h 1358"/>
                <a:gd name="T32" fmla="*/ 1928 w 2489"/>
                <a:gd name="T33" fmla="*/ 599 h 1358"/>
                <a:gd name="T34" fmla="*/ 1904 w 2489"/>
                <a:gd name="T35" fmla="*/ 528 h 1358"/>
                <a:gd name="T36" fmla="*/ 1868 w 2489"/>
                <a:gd name="T37" fmla="*/ 460 h 1358"/>
                <a:gd name="T38" fmla="*/ 1817 w 2489"/>
                <a:gd name="T39" fmla="*/ 399 h 1358"/>
                <a:gd name="T40" fmla="*/ 1772 w 2489"/>
                <a:gd name="T41" fmla="*/ 361 h 1358"/>
                <a:gd name="T42" fmla="*/ 1703 w 2489"/>
                <a:gd name="T43" fmla="*/ 320 h 1358"/>
                <a:gd name="T44" fmla="*/ 1629 w 2489"/>
                <a:gd name="T45" fmla="*/ 291 h 1358"/>
                <a:gd name="T46" fmla="*/ 1550 w 2489"/>
                <a:gd name="T47" fmla="*/ 272 h 1358"/>
                <a:gd name="T48" fmla="*/ 1456 w 2489"/>
                <a:gd name="T49" fmla="*/ 262 h 1358"/>
                <a:gd name="T50" fmla="*/ 1362 w 2489"/>
                <a:gd name="T51" fmla="*/ 264 h 1358"/>
                <a:gd name="T52" fmla="*/ 1267 w 2489"/>
                <a:gd name="T53" fmla="*/ 274 h 1358"/>
                <a:gd name="T54" fmla="*/ 1177 w 2489"/>
                <a:gd name="T55" fmla="*/ 293 h 1358"/>
                <a:gd name="T56" fmla="*/ 1097 w 2489"/>
                <a:gd name="T57" fmla="*/ 315 h 1358"/>
                <a:gd name="T58" fmla="*/ 968 w 2489"/>
                <a:gd name="T59" fmla="*/ 361 h 1358"/>
                <a:gd name="T60" fmla="*/ 878 w 2489"/>
                <a:gd name="T61" fmla="*/ 403 h 1358"/>
                <a:gd name="T62" fmla="*/ 771 w 2489"/>
                <a:gd name="T63" fmla="*/ 461 h 1358"/>
                <a:gd name="T64" fmla="*/ 634 w 2489"/>
                <a:gd name="T65" fmla="*/ 551 h 1358"/>
                <a:gd name="T66" fmla="*/ 506 w 2489"/>
                <a:gd name="T67" fmla="*/ 654 h 1358"/>
                <a:gd name="T68" fmla="*/ 386 w 2489"/>
                <a:gd name="T69" fmla="*/ 769 h 1358"/>
                <a:gd name="T70" fmla="*/ 292 w 2489"/>
                <a:gd name="T71" fmla="*/ 879 h 1358"/>
                <a:gd name="T72" fmla="*/ 230 w 2489"/>
                <a:gd name="T73" fmla="*/ 961 h 1358"/>
                <a:gd name="T74" fmla="*/ 163 w 2489"/>
                <a:gd name="T75" fmla="*/ 1063 h 1358"/>
                <a:gd name="T76" fmla="*/ 52 w 2489"/>
                <a:gd name="T77" fmla="*/ 868 h 1358"/>
                <a:gd name="T78" fmla="*/ 143 w 2489"/>
                <a:gd name="T79" fmla="*/ 753 h 1358"/>
                <a:gd name="T80" fmla="*/ 260 w 2489"/>
                <a:gd name="T81" fmla="*/ 623 h 1358"/>
                <a:gd name="T82" fmla="*/ 342 w 2489"/>
                <a:gd name="T83" fmla="*/ 543 h 1358"/>
                <a:gd name="T84" fmla="*/ 472 w 2489"/>
                <a:gd name="T85" fmla="*/ 429 h 1358"/>
                <a:gd name="T86" fmla="*/ 561 w 2489"/>
                <a:gd name="T87" fmla="*/ 359 h 1358"/>
                <a:gd name="T88" fmla="*/ 702 w 2489"/>
                <a:gd name="T89" fmla="*/ 266 h 1358"/>
                <a:gd name="T90" fmla="*/ 823 w 2489"/>
                <a:gd name="T91" fmla="*/ 196 h 1358"/>
                <a:gd name="T92" fmla="*/ 950 w 2489"/>
                <a:gd name="T93" fmla="*/ 137 h 1358"/>
                <a:gd name="T94" fmla="*/ 1053 w 2489"/>
                <a:gd name="T95" fmla="*/ 96 h 1358"/>
                <a:gd name="T96" fmla="*/ 1160 w 2489"/>
                <a:gd name="T97" fmla="*/ 61 h 1358"/>
                <a:gd name="T98" fmla="*/ 1268 w 2489"/>
                <a:gd name="T99" fmla="*/ 34 h 1358"/>
                <a:gd name="T100" fmla="*/ 1379 w 2489"/>
                <a:gd name="T101" fmla="*/ 13 h 1358"/>
                <a:gd name="T102" fmla="*/ 1516 w 2489"/>
                <a:gd name="T103" fmla="*/ 0 h 1358"/>
                <a:gd name="T104" fmla="*/ 1616 w 2489"/>
                <a:gd name="T105" fmla="*/ 4 h 1358"/>
                <a:gd name="T106" fmla="*/ 1713 w 2489"/>
                <a:gd name="T107" fmla="*/ 17 h 1358"/>
                <a:gd name="T108" fmla="*/ 1808 w 2489"/>
                <a:gd name="T109" fmla="*/ 41 h 1358"/>
                <a:gd name="T110" fmla="*/ 1895 w 2489"/>
                <a:gd name="T111" fmla="*/ 78 h 1358"/>
                <a:gd name="T112" fmla="*/ 1956 w 2489"/>
                <a:gd name="T113" fmla="*/ 113 h 1358"/>
                <a:gd name="T114" fmla="*/ 2005 w 2489"/>
                <a:gd name="T115" fmla="*/ 148 h 1358"/>
                <a:gd name="T116" fmla="*/ 2049 w 2489"/>
                <a:gd name="T117" fmla="*/ 188 h 1358"/>
                <a:gd name="T118" fmla="*/ 2096 w 2489"/>
                <a:gd name="T119" fmla="*/ 244 h 1358"/>
                <a:gd name="T120" fmla="*/ 2150 w 2489"/>
                <a:gd name="T121" fmla="*/ 330 h 13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89" h="1358">
                  <a:moveTo>
                    <a:pt x="2150" y="330"/>
                  </a:moveTo>
                  <a:lnTo>
                    <a:pt x="2160" y="351"/>
                  </a:lnTo>
                  <a:lnTo>
                    <a:pt x="2169" y="373"/>
                  </a:lnTo>
                  <a:lnTo>
                    <a:pt x="2178" y="395"/>
                  </a:lnTo>
                  <a:lnTo>
                    <a:pt x="2182" y="406"/>
                  </a:lnTo>
                  <a:lnTo>
                    <a:pt x="2185" y="417"/>
                  </a:lnTo>
                  <a:lnTo>
                    <a:pt x="2192" y="440"/>
                  </a:lnTo>
                  <a:lnTo>
                    <a:pt x="2199" y="463"/>
                  </a:lnTo>
                  <a:lnTo>
                    <a:pt x="2203" y="486"/>
                  </a:lnTo>
                  <a:lnTo>
                    <a:pt x="2207" y="509"/>
                  </a:lnTo>
                  <a:lnTo>
                    <a:pt x="2211" y="534"/>
                  </a:lnTo>
                  <a:lnTo>
                    <a:pt x="2213" y="558"/>
                  </a:lnTo>
                  <a:lnTo>
                    <a:pt x="2215" y="582"/>
                  </a:lnTo>
                  <a:lnTo>
                    <a:pt x="2216" y="607"/>
                  </a:lnTo>
                  <a:lnTo>
                    <a:pt x="2216" y="631"/>
                  </a:lnTo>
                  <a:lnTo>
                    <a:pt x="2216" y="656"/>
                  </a:lnTo>
                  <a:lnTo>
                    <a:pt x="2214" y="706"/>
                  </a:lnTo>
                  <a:lnTo>
                    <a:pt x="2212" y="731"/>
                  </a:lnTo>
                  <a:lnTo>
                    <a:pt x="2209" y="755"/>
                  </a:lnTo>
                  <a:lnTo>
                    <a:pt x="2206" y="780"/>
                  </a:lnTo>
                  <a:lnTo>
                    <a:pt x="2203" y="805"/>
                  </a:lnTo>
                  <a:lnTo>
                    <a:pt x="2193" y="854"/>
                  </a:lnTo>
                  <a:lnTo>
                    <a:pt x="2184" y="902"/>
                  </a:lnTo>
                  <a:lnTo>
                    <a:pt x="2173" y="949"/>
                  </a:lnTo>
                  <a:lnTo>
                    <a:pt x="2167" y="973"/>
                  </a:lnTo>
                  <a:lnTo>
                    <a:pt x="2161" y="996"/>
                  </a:lnTo>
                  <a:lnTo>
                    <a:pt x="2148" y="1040"/>
                  </a:lnTo>
                  <a:lnTo>
                    <a:pt x="2135" y="1083"/>
                  </a:lnTo>
                  <a:lnTo>
                    <a:pt x="2168" y="1067"/>
                  </a:lnTo>
                  <a:lnTo>
                    <a:pt x="2202" y="1050"/>
                  </a:lnTo>
                  <a:lnTo>
                    <a:pt x="2236" y="1032"/>
                  </a:lnTo>
                  <a:lnTo>
                    <a:pt x="2269" y="1014"/>
                  </a:lnTo>
                  <a:lnTo>
                    <a:pt x="2336" y="976"/>
                  </a:lnTo>
                  <a:lnTo>
                    <a:pt x="2401" y="936"/>
                  </a:lnTo>
                  <a:lnTo>
                    <a:pt x="2489" y="1095"/>
                  </a:lnTo>
                  <a:lnTo>
                    <a:pt x="1988" y="1358"/>
                  </a:lnTo>
                  <a:lnTo>
                    <a:pt x="1963" y="1335"/>
                  </a:lnTo>
                  <a:lnTo>
                    <a:pt x="1939" y="1311"/>
                  </a:lnTo>
                  <a:lnTo>
                    <a:pt x="1914" y="1286"/>
                  </a:lnTo>
                  <a:lnTo>
                    <a:pt x="1890" y="1262"/>
                  </a:lnTo>
                  <a:lnTo>
                    <a:pt x="1842" y="1211"/>
                  </a:lnTo>
                  <a:lnTo>
                    <a:pt x="1795" y="1161"/>
                  </a:lnTo>
                  <a:lnTo>
                    <a:pt x="1746" y="1111"/>
                  </a:lnTo>
                  <a:lnTo>
                    <a:pt x="1699" y="1059"/>
                  </a:lnTo>
                  <a:lnTo>
                    <a:pt x="1607" y="956"/>
                  </a:lnTo>
                  <a:lnTo>
                    <a:pt x="1772" y="825"/>
                  </a:lnTo>
                  <a:lnTo>
                    <a:pt x="1908" y="998"/>
                  </a:lnTo>
                  <a:lnTo>
                    <a:pt x="1913" y="980"/>
                  </a:lnTo>
                  <a:lnTo>
                    <a:pt x="1918" y="963"/>
                  </a:lnTo>
                  <a:lnTo>
                    <a:pt x="1922" y="944"/>
                  </a:lnTo>
                  <a:lnTo>
                    <a:pt x="1926" y="926"/>
                  </a:lnTo>
                  <a:lnTo>
                    <a:pt x="1930" y="907"/>
                  </a:lnTo>
                  <a:lnTo>
                    <a:pt x="1933" y="889"/>
                  </a:lnTo>
                  <a:lnTo>
                    <a:pt x="1936" y="870"/>
                  </a:lnTo>
                  <a:lnTo>
                    <a:pt x="1939" y="851"/>
                  </a:lnTo>
                  <a:lnTo>
                    <a:pt x="1941" y="832"/>
                  </a:lnTo>
                  <a:lnTo>
                    <a:pt x="1943" y="812"/>
                  </a:lnTo>
                  <a:lnTo>
                    <a:pt x="1944" y="792"/>
                  </a:lnTo>
                  <a:lnTo>
                    <a:pt x="1945" y="773"/>
                  </a:lnTo>
                  <a:lnTo>
                    <a:pt x="1945" y="753"/>
                  </a:lnTo>
                  <a:lnTo>
                    <a:pt x="1945" y="734"/>
                  </a:lnTo>
                  <a:lnTo>
                    <a:pt x="1944" y="714"/>
                  </a:lnTo>
                  <a:lnTo>
                    <a:pt x="1943" y="695"/>
                  </a:lnTo>
                  <a:lnTo>
                    <a:pt x="1941" y="676"/>
                  </a:lnTo>
                  <a:lnTo>
                    <a:pt x="1939" y="656"/>
                  </a:lnTo>
                  <a:lnTo>
                    <a:pt x="1936" y="637"/>
                  </a:lnTo>
                  <a:lnTo>
                    <a:pt x="1932" y="618"/>
                  </a:lnTo>
                  <a:lnTo>
                    <a:pt x="1928" y="599"/>
                  </a:lnTo>
                  <a:lnTo>
                    <a:pt x="1923" y="581"/>
                  </a:lnTo>
                  <a:lnTo>
                    <a:pt x="1917" y="563"/>
                  </a:lnTo>
                  <a:lnTo>
                    <a:pt x="1911" y="545"/>
                  </a:lnTo>
                  <a:lnTo>
                    <a:pt x="1904" y="528"/>
                  </a:lnTo>
                  <a:lnTo>
                    <a:pt x="1896" y="509"/>
                  </a:lnTo>
                  <a:lnTo>
                    <a:pt x="1888" y="493"/>
                  </a:lnTo>
                  <a:lnTo>
                    <a:pt x="1878" y="476"/>
                  </a:lnTo>
                  <a:lnTo>
                    <a:pt x="1868" y="460"/>
                  </a:lnTo>
                  <a:lnTo>
                    <a:pt x="1857" y="445"/>
                  </a:lnTo>
                  <a:lnTo>
                    <a:pt x="1846" y="430"/>
                  </a:lnTo>
                  <a:lnTo>
                    <a:pt x="1833" y="416"/>
                  </a:lnTo>
                  <a:lnTo>
                    <a:pt x="1817" y="399"/>
                  </a:lnTo>
                  <a:lnTo>
                    <a:pt x="1799" y="383"/>
                  </a:lnTo>
                  <a:lnTo>
                    <a:pt x="1791" y="376"/>
                  </a:lnTo>
                  <a:lnTo>
                    <a:pt x="1782" y="368"/>
                  </a:lnTo>
                  <a:lnTo>
                    <a:pt x="1772" y="361"/>
                  </a:lnTo>
                  <a:lnTo>
                    <a:pt x="1763" y="355"/>
                  </a:lnTo>
                  <a:lnTo>
                    <a:pt x="1743" y="342"/>
                  </a:lnTo>
                  <a:lnTo>
                    <a:pt x="1723" y="331"/>
                  </a:lnTo>
                  <a:lnTo>
                    <a:pt x="1703" y="320"/>
                  </a:lnTo>
                  <a:lnTo>
                    <a:pt x="1682" y="311"/>
                  </a:lnTo>
                  <a:lnTo>
                    <a:pt x="1661" y="302"/>
                  </a:lnTo>
                  <a:lnTo>
                    <a:pt x="1640" y="294"/>
                  </a:lnTo>
                  <a:lnTo>
                    <a:pt x="1629" y="291"/>
                  </a:lnTo>
                  <a:lnTo>
                    <a:pt x="1618" y="288"/>
                  </a:lnTo>
                  <a:lnTo>
                    <a:pt x="1595" y="282"/>
                  </a:lnTo>
                  <a:lnTo>
                    <a:pt x="1573" y="277"/>
                  </a:lnTo>
                  <a:lnTo>
                    <a:pt x="1550" y="272"/>
                  </a:lnTo>
                  <a:lnTo>
                    <a:pt x="1526" y="269"/>
                  </a:lnTo>
                  <a:lnTo>
                    <a:pt x="1503" y="266"/>
                  </a:lnTo>
                  <a:lnTo>
                    <a:pt x="1480" y="264"/>
                  </a:lnTo>
                  <a:lnTo>
                    <a:pt x="1456" y="262"/>
                  </a:lnTo>
                  <a:lnTo>
                    <a:pt x="1433" y="262"/>
                  </a:lnTo>
                  <a:lnTo>
                    <a:pt x="1409" y="262"/>
                  </a:lnTo>
                  <a:lnTo>
                    <a:pt x="1385" y="262"/>
                  </a:lnTo>
                  <a:lnTo>
                    <a:pt x="1362" y="264"/>
                  </a:lnTo>
                  <a:lnTo>
                    <a:pt x="1338" y="265"/>
                  </a:lnTo>
                  <a:lnTo>
                    <a:pt x="1314" y="268"/>
                  </a:lnTo>
                  <a:lnTo>
                    <a:pt x="1291" y="271"/>
                  </a:lnTo>
                  <a:lnTo>
                    <a:pt x="1267" y="274"/>
                  </a:lnTo>
                  <a:lnTo>
                    <a:pt x="1245" y="278"/>
                  </a:lnTo>
                  <a:lnTo>
                    <a:pt x="1222" y="283"/>
                  </a:lnTo>
                  <a:lnTo>
                    <a:pt x="1199" y="287"/>
                  </a:lnTo>
                  <a:lnTo>
                    <a:pt x="1177" y="293"/>
                  </a:lnTo>
                  <a:lnTo>
                    <a:pt x="1156" y="298"/>
                  </a:lnTo>
                  <a:lnTo>
                    <a:pt x="1134" y="304"/>
                  </a:lnTo>
                  <a:lnTo>
                    <a:pt x="1116" y="309"/>
                  </a:lnTo>
                  <a:lnTo>
                    <a:pt x="1097" y="315"/>
                  </a:lnTo>
                  <a:lnTo>
                    <a:pt x="1060" y="327"/>
                  </a:lnTo>
                  <a:lnTo>
                    <a:pt x="1023" y="340"/>
                  </a:lnTo>
                  <a:lnTo>
                    <a:pt x="987" y="354"/>
                  </a:lnTo>
                  <a:lnTo>
                    <a:pt x="968" y="361"/>
                  </a:lnTo>
                  <a:lnTo>
                    <a:pt x="950" y="369"/>
                  </a:lnTo>
                  <a:lnTo>
                    <a:pt x="932" y="378"/>
                  </a:lnTo>
                  <a:lnTo>
                    <a:pt x="914" y="386"/>
                  </a:lnTo>
                  <a:lnTo>
                    <a:pt x="878" y="403"/>
                  </a:lnTo>
                  <a:lnTo>
                    <a:pt x="842" y="421"/>
                  </a:lnTo>
                  <a:lnTo>
                    <a:pt x="824" y="431"/>
                  </a:lnTo>
                  <a:lnTo>
                    <a:pt x="806" y="440"/>
                  </a:lnTo>
                  <a:lnTo>
                    <a:pt x="771" y="461"/>
                  </a:lnTo>
                  <a:lnTo>
                    <a:pt x="737" y="482"/>
                  </a:lnTo>
                  <a:lnTo>
                    <a:pt x="702" y="504"/>
                  </a:lnTo>
                  <a:lnTo>
                    <a:pt x="669" y="527"/>
                  </a:lnTo>
                  <a:lnTo>
                    <a:pt x="634" y="551"/>
                  </a:lnTo>
                  <a:lnTo>
                    <a:pt x="601" y="575"/>
                  </a:lnTo>
                  <a:lnTo>
                    <a:pt x="569" y="601"/>
                  </a:lnTo>
                  <a:lnTo>
                    <a:pt x="537" y="627"/>
                  </a:lnTo>
                  <a:lnTo>
                    <a:pt x="506" y="654"/>
                  </a:lnTo>
                  <a:lnTo>
                    <a:pt x="475" y="682"/>
                  </a:lnTo>
                  <a:lnTo>
                    <a:pt x="445" y="711"/>
                  </a:lnTo>
                  <a:lnTo>
                    <a:pt x="415" y="739"/>
                  </a:lnTo>
                  <a:lnTo>
                    <a:pt x="386" y="769"/>
                  </a:lnTo>
                  <a:lnTo>
                    <a:pt x="358" y="799"/>
                  </a:lnTo>
                  <a:lnTo>
                    <a:pt x="331" y="831"/>
                  </a:lnTo>
                  <a:lnTo>
                    <a:pt x="304" y="863"/>
                  </a:lnTo>
                  <a:lnTo>
                    <a:pt x="292" y="879"/>
                  </a:lnTo>
                  <a:lnTo>
                    <a:pt x="279" y="895"/>
                  </a:lnTo>
                  <a:lnTo>
                    <a:pt x="266" y="911"/>
                  </a:lnTo>
                  <a:lnTo>
                    <a:pt x="254" y="927"/>
                  </a:lnTo>
                  <a:lnTo>
                    <a:pt x="230" y="961"/>
                  </a:lnTo>
                  <a:lnTo>
                    <a:pt x="206" y="995"/>
                  </a:lnTo>
                  <a:lnTo>
                    <a:pt x="184" y="1029"/>
                  </a:lnTo>
                  <a:lnTo>
                    <a:pt x="174" y="1046"/>
                  </a:lnTo>
                  <a:lnTo>
                    <a:pt x="163" y="1063"/>
                  </a:lnTo>
                  <a:lnTo>
                    <a:pt x="143" y="1098"/>
                  </a:lnTo>
                  <a:lnTo>
                    <a:pt x="0" y="938"/>
                  </a:lnTo>
                  <a:lnTo>
                    <a:pt x="34" y="891"/>
                  </a:lnTo>
                  <a:lnTo>
                    <a:pt x="52" y="868"/>
                  </a:lnTo>
                  <a:lnTo>
                    <a:pt x="70" y="844"/>
                  </a:lnTo>
                  <a:lnTo>
                    <a:pt x="88" y="821"/>
                  </a:lnTo>
                  <a:lnTo>
                    <a:pt x="106" y="798"/>
                  </a:lnTo>
                  <a:lnTo>
                    <a:pt x="143" y="753"/>
                  </a:lnTo>
                  <a:lnTo>
                    <a:pt x="181" y="709"/>
                  </a:lnTo>
                  <a:lnTo>
                    <a:pt x="221" y="666"/>
                  </a:lnTo>
                  <a:lnTo>
                    <a:pt x="240" y="644"/>
                  </a:lnTo>
                  <a:lnTo>
                    <a:pt x="260" y="623"/>
                  </a:lnTo>
                  <a:lnTo>
                    <a:pt x="280" y="603"/>
                  </a:lnTo>
                  <a:lnTo>
                    <a:pt x="301" y="582"/>
                  </a:lnTo>
                  <a:lnTo>
                    <a:pt x="321" y="562"/>
                  </a:lnTo>
                  <a:lnTo>
                    <a:pt x="342" y="543"/>
                  </a:lnTo>
                  <a:lnTo>
                    <a:pt x="384" y="503"/>
                  </a:lnTo>
                  <a:lnTo>
                    <a:pt x="427" y="465"/>
                  </a:lnTo>
                  <a:lnTo>
                    <a:pt x="450" y="447"/>
                  </a:lnTo>
                  <a:lnTo>
                    <a:pt x="472" y="429"/>
                  </a:lnTo>
                  <a:lnTo>
                    <a:pt x="494" y="411"/>
                  </a:lnTo>
                  <a:lnTo>
                    <a:pt x="516" y="394"/>
                  </a:lnTo>
                  <a:lnTo>
                    <a:pt x="538" y="377"/>
                  </a:lnTo>
                  <a:lnTo>
                    <a:pt x="561" y="359"/>
                  </a:lnTo>
                  <a:lnTo>
                    <a:pt x="584" y="343"/>
                  </a:lnTo>
                  <a:lnTo>
                    <a:pt x="607" y="327"/>
                  </a:lnTo>
                  <a:lnTo>
                    <a:pt x="654" y="295"/>
                  </a:lnTo>
                  <a:lnTo>
                    <a:pt x="702" y="266"/>
                  </a:lnTo>
                  <a:lnTo>
                    <a:pt x="750" y="237"/>
                  </a:lnTo>
                  <a:lnTo>
                    <a:pt x="774" y="222"/>
                  </a:lnTo>
                  <a:lnTo>
                    <a:pt x="799" y="209"/>
                  </a:lnTo>
                  <a:lnTo>
                    <a:pt x="823" y="196"/>
                  </a:lnTo>
                  <a:lnTo>
                    <a:pt x="848" y="183"/>
                  </a:lnTo>
                  <a:lnTo>
                    <a:pt x="899" y="159"/>
                  </a:lnTo>
                  <a:lnTo>
                    <a:pt x="924" y="148"/>
                  </a:lnTo>
                  <a:lnTo>
                    <a:pt x="950" y="137"/>
                  </a:lnTo>
                  <a:lnTo>
                    <a:pt x="975" y="126"/>
                  </a:lnTo>
                  <a:lnTo>
                    <a:pt x="1001" y="116"/>
                  </a:lnTo>
                  <a:lnTo>
                    <a:pt x="1027" y="106"/>
                  </a:lnTo>
                  <a:lnTo>
                    <a:pt x="1053" y="96"/>
                  </a:lnTo>
                  <a:lnTo>
                    <a:pt x="1079" y="87"/>
                  </a:lnTo>
                  <a:lnTo>
                    <a:pt x="1107" y="78"/>
                  </a:lnTo>
                  <a:lnTo>
                    <a:pt x="1133" y="69"/>
                  </a:lnTo>
                  <a:lnTo>
                    <a:pt x="1160" y="61"/>
                  </a:lnTo>
                  <a:lnTo>
                    <a:pt x="1186" y="54"/>
                  </a:lnTo>
                  <a:lnTo>
                    <a:pt x="1213" y="46"/>
                  </a:lnTo>
                  <a:lnTo>
                    <a:pt x="1240" y="40"/>
                  </a:lnTo>
                  <a:lnTo>
                    <a:pt x="1268" y="34"/>
                  </a:lnTo>
                  <a:lnTo>
                    <a:pt x="1295" y="28"/>
                  </a:lnTo>
                  <a:lnTo>
                    <a:pt x="1323" y="23"/>
                  </a:lnTo>
                  <a:lnTo>
                    <a:pt x="1351" y="18"/>
                  </a:lnTo>
                  <a:lnTo>
                    <a:pt x="1379" y="13"/>
                  </a:lnTo>
                  <a:lnTo>
                    <a:pt x="1434" y="6"/>
                  </a:lnTo>
                  <a:lnTo>
                    <a:pt x="1463" y="3"/>
                  </a:lnTo>
                  <a:lnTo>
                    <a:pt x="1491" y="0"/>
                  </a:lnTo>
                  <a:lnTo>
                    <a:pt x="1516" y="0"/>
                  </a:lnTo>
                  <a:lnTo>
                    <a:pt x="1542" y="0"/>
                  </a:lnTo>
                  <a:lnTo>
                    <a:pt x="1567" y="0"/>
                  </a:lnTo>
                  <a:lnTo>
                    <a:pt x="1592" y="2"/>
                  </a:lnTo>
                  <a:lnTo>
                    <a:pt x="1616" y="4"/>
                  </a:lnTo>
                  <a:lnTo>
                    <a:pt x="1641" y="6"/>
                  </a:lnTo>
                  <a:lnTo>
                    <a:pt x="1665" y="9"/>
                  </a:lnTo>
                  <a:lnTo>
                    <a:pt x="1689" y="13"/>
                  </a:lnTo>
                  <a:lnTo>
                    <a:pt x="1713" y="17"/>
                  </a:lnTo>
                  <a:lnTo>
                    <a:pt x="1737" y="22"/>
                  </a:lnTo>
                  <a:lnTo>
                    <a:pt x="1762" y="28"/>
                  </a:lnTo>
                  <a:lnTo>
                    <a:pt x="1785" y="34"/>
                  </a:lnTo>
                  <a:lnTo>
                    <a:pt x="1808" y="41"/>
                  </a:lnTo>
                  <a:lnTo>
                    <a:pt x="1830" y="49"/>
                  </a:lnTo>
                  <a:lnTo>
                    <a:pt x="1852" y="58"/>
                  </a:lnTo>
                  <a:lnTo>
                    <a:pt x="1874" y="67"/>
                  </a:lnTo>
                  <a:lnTo>
                    <a:pt x="1895" y="78"/>
                  </a:lnTo>
                  <a:lnTo>
                    <a:pt x="1916" y="89"/>
                  </a:lnTo>
                  <a:lnTo>
                    <a:pt x="1926" y="95"/>
                  </a:lnTo>
                  <a:lnTo>
                    <a:pt x="1936" y="101"/>
                  </a:lnTo>
                  <a:lnTo>
                    <a:pt x="1956" y="113"/>
                  </a:lnTo>
                  <a:lnTo>
                    <a:pt x="1977" y="126"/>
                  </a:lnTo>
                  <a:lnTo>
                    <a:pt x="1986" y="133"/>
                  </a:lnTo>
                  <a:lnTo>
                    <a:pt x="1996" y="140"/>
                  </a:lnTo>
                  <a:lnTo>
                    <a:pt x="2005" y="148"/>
                  </a:lnTo>
                  <a:lnTo>
                    <a:pt x="2014" y="155"/>
                  </a:lnTo>
                  <a:lnTo>
                    <a:pt x="2023" y="163"/>
                  </a:lnTo>
                  <a:lnTo>
                    <a:pt x="2032" y="171"/>
                  </a:lnTo>
                  <a:lnTo>
                    <a:pt x="2049" y="188"/>
                  </a:lnTo>
                  <a:lnTo>
                    <a:pt x="2065" y="205"/>
                  </a:lnTo>
                  <a:lnTo>
                    <a:pt x="2073" y="214"/>
                  </a:lnTo>
                  <a:lnTo>
                    <a:pt x="2081" y="224"/>
                  </a:lnTo>
                  <a:lnTo>
                    <a:pt x="2096" y="244"/>
                  </a:lnTo>
                  <a:lnTo>
                    <a:pt x="2111" y="264"/>
                  </a:lnTo>
                  <a:lnTo>
                    <a:pt x="2124" y="285"/>
                  </a:lnTo>
                  <a:lnTo>
                    <a:pt x="2137" y="307"/>
                  </a:lnTo>
                  <a:lnTo>
                    <a:pt x="2150" y="33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4" name="Freeform 7">
              <a:extLst>
                <a:ext uri="{FF2B5EF4-FFF2-40B4-BE49-F238E27FC236}">
                  <a16:creationId xmlns:a16="http://schemas.microsoft.com/office/drawing/2014/main" id="{0B252265-1C24-6BF7-B41E-805F44B2EF99}"/>
                </a:ext>
              </a:extLst>
            </p:cNvPr>
            <p:cNvSpPr>
              <a:spLocks/>
            </p:cNvSpPr>
            <p:nvPr/>
          </p:nvSpPr>
          <p:spPr bwMode="auto">
            <a:xfrm>
              <a:off x="1141" y="1982"/>
              <a:ext cx="2499" cy="1354"/>
            </a:xfrm>
            <a:custGeom>
              <a:avLst/>
              <a:gdLst>
                <a:gd name="T0" fmla="*/ 567 w 2499"/>
                <a:gd name="T1" fmla="*/ 434 h 1354"/>
                <a:gd name="T2" fmla="*/ 555 w 2499"/>
                <a:gd name="T3" fmla="*/ 507 h 1354"/>
                <a:gd name="T4" fmla="*/ 550 w 2499"/>
                <a:gd name="T5" fmla="*/ 601 h 1354"/>
                <a:gd name="T6" fmla="*/ 553 w 2499"/>
                <a:gd name="T7" fmla="*/ 657 h 1354"/>
                <a:gd name="T8" fmla="*/ 564 w 2499"/>
                <a:gd name="T9" fmla="*/ 731 h 1354"/>
                <a:gd name="T10" fmla="*/ 581 w 2499"/>
                <a:gd name="T11" fmla="*/ 792 h 1354"/>
                <a:gd name="T12" fmla="*/ 606 w 2499"/>
                <a:gd name="T13" fmla="*/ 851 h 1354"/>
                <a:gd name="T14" fmla="*/ 644 w 2499"/>
                <a:gd name="T15" fmla="*/ 911 h 1354"/>
                <a:gd name="T16" fmla="*/ 682 w 2499"/>
                <a:gd name="T17" fmla="*/ 953 h 1354"/>
                <a:gd name="T18" fmla="*/ 729 w 2499"/>
                <a:gd name="T19" fmla="*/ 994 h 1354"/>
                <a:gd name="T20" fmla="*/ 771 w 2499"/>
                <a:gd name="T21" fmla="*/ 1021 h 1354"/>
                <a:gd name="T22" fmla="*/ 826 w 2499"/>
                <a:gd name="T23" fmla="*/ 1048 h 1354"/>
                <a:gd name="T24" fmla="*/ 908 w 2499"/>
                <a:gd name="T25" fmla="*/ 1074 h 1354"/>
                <a:gd name="T26" fmla="*/ 1008 w 2499"/>
                <a:gd name="T27" fmla="*/ 1090 h 1354"/>
                <a:gd name="T28" fmla="*/ 1110 w 2499"/>
                <a:gd name="T29" fmla="*/ 1092 h 1354"/>
                <a:gd name="T30" fmla="*/ 1212 w 2499"/>
                <a:gd name="T31" fmla="*/ 1082 h 1354"/>
                <a:gd name="T32" fmla="*/ 1311 w 2499"/>
                <a:gd name="T33" fmla="*/ 1064 h 1354"/>
                <a:gd name="T34" fmla="*/ 1440 w 2499"/>
                <a:gd name="T35" fmla="*/ 1027 h 1354"/>
                <a:gd name="T36" fmla="*/ 1579 w 2499"/>
                <a:gd name="T37" fmla="*/ 969 h 1354"/>
                <a:gd name="T38" fmla="*/ 1699 w 2499"/>
                <a:gd name="T39" fmla="*/ 907 h 1354"/>
                <a:gd name="T40" fmla="*/ 1815 w 2499"/>
                <a:gd name="T41" fmla="*/ 833 h 1354"/>
                <a:gd name="T42" fmla="*/ 1942 w 2499"/>
                <a:gd name="T43" fmla="*/ 737 h 1354"/>
                <a:gd name="T44" fmla="*/ 2059 w 2499"/>
                <a:gd name="T45" fmla="*/ 629 h 1354"/>
                <a:gd name="T46" fmla="*/ 2142 w 2499"/>
                <a:gd name="T47" fmla="*/ 541 h 1354"/>
                <a:gd name="T48" fmla="*/ 2240 w 2499"/>
                <a:gd name="T49" fmla="*/ 418 h 1354"/>
                <a:gd name="T50" fmla="*/ 2306 w 2499"/>
                <a:gd name="T51" fmla="*/ 319 h 1354"/>
                <a:gd name="T52" fmla="*/ 2381 w 2499"/>
                <a:gd name="T53" fmla="*/ 286 h 1354"/>
                <a:gd name="T54" fmla="*/ 2499 w 2499"/>
                <a:gd name="T55" fmla="*/ 408 h 1354"/>
                <a:gd name="T56" fmla="*/ 2405 w 2499"/>
                <a:gd name="T57" fmla="*/ 533 h 1354"/>
                <a:gd name="T58" fmla="*/ 2304 w 2499"/>
                <a:gd name="T59" fmla="*/ 654 h 1354"/>
                <a:gd name="T60" fmla="*/ 2175 w 2499"/>
                <a:gd name="T61" fmla="*/ 790 h 1354"/>
                <a:gd name="T62" fmla="*/ 2085 w 2499"/>
                <a:gd name="T63" fmla="*/ 875 h 1354"/>
                <a:gd name="T64" fmla="*/ 1967 w 2499"/>
                <a:gd name="T65" fmla="*/ 973 h 1354"/>
                <a:gd name="T66" fmla="*/ 1869 w 2499"/>
                <a:gd name="T67" fmla="*/ 1046 h 1354"/>
                <a:gd name="T68" fmla="*/ 1767 w 2499"/>
                <a:gd name="T69" fmla="*/ 1111 h 1354"/>
                <a:gd name="T70" fmla="*/ 1662 w 2499"/>
                <a:gd name="T71" fmla="*/ 1171 h 1354"/>
                <a:gd name="T72" fmla="*/ 1554 w 2499"/>
                <a:gd name="T73" fmla="*/ 1222 h 1354"/>
                <a:gd name="T74" fmla="*/ 1443 w 2499"/>
                <a:gd name="T75" fmla="*/ 1265 h 1354"/>
                <a:gd name="T76" fmla="*/ 1328 w 2499"/>
                <a:gd name="T77" fmla="*/ 1302 h 1354"/>
                <a:gd name="T78" fmla="*/ 1211 w 2499"/>
                <a:gd name="T79" fmla="*/ 1328 h 1354"/>
                <a:gd name="T80" fmla="*/ 1090 w 2499"/>
                <a:gd name="T81" fmla="*/ 1346 h 1354"/>
                <a:gd name="T82" fmla="*/ 966 w 2499"/>
                <a:gd name="T83" fmla="*/ 1354 h 1354"/>
                <a:gd name="T84" fmla="*/ 850 w 2499"/>
                <a:gd name="T85" fmla="*/ 1352 h 1354"/>
                <a:gd name="T86" fmla="*/ 764 w 2499"/>
                <a:gd name="T87" fmla="*/ 1338 h 1354"/>
                <a:gd name="T88" fmla="*/ 679 w 2499"/>
                <a:gd name="T89" fmla="*/ 1313 h 1354"/>
                <a:gd name="T90" fmla="*/ 598 w 2499"/>
                <a:gd name="T91" fmla="*/ 1277 h 1354"/>
                <a:gd name="T92" fmla="*/ 522 w 2499"/>
                <a:gd name="T93" fmla="*/ 1230 h 1354"/>
                <a:gd name="T94" fmla="*/ 455 w 2499"/>
                <a:gd name="T95" fmla="*/ 1174 h 1354"/>
                <a:gd name="T96" fmla="*/ 397 w 2499"/>
                <a:gd name="T97" fmla="*/ 1108 h 1354"/>
                <a:gd name="T98" fmla="*/ 372 w 2499"/>
                <a:gd name="T99" fmla="*/ 1072 h 1354"/>
                <a:gd name="T100" fmla="*/ 332 w 2499"/>
                <a:gd name="T101" fmla="*/ 993 h 1354"/>
                <a:gd name="T102" fmla="*/ 304 w 2499"/>
                <a:gd name="T103" fmla="*/ 909 h 1354"/>
                <a:gd name="T104" fmla="*/ 291 w 2499"/>
                <a:gd name="T105" fmla="*/ 846 h 1354"/>
                <a:gd name="T106" fmla="*/ 281 w 2499"/>
                <a:gd name="T107" fmla="*/ 757 h 1354"/>
                <a:gd name="T108" fmla="*/ 282 w 2499"/>
                <a:gd name="T109" fmla="*/ 645 h 1354"/>
                <a:gd name="T110" fmla="*/ 294 w 2499"/>
                <a:gd name="T111" fmla="*/ 533 h 1354"/>
                <a:gd name="T112" fmla="*/ 311 w 2499"/>
                <a:gd name="T113" fmla="*/ 445 h 1354"/>
                <a:gd name="T114" fmla="*/ 338 w 2499"/>
                <a:gd name="T115" fmla="*/ 340 h 1354"/>
                <a:gd name="T116" fmla="*/ 93 w 2499"/>
                <a:gd name="T117" fmla="*/ 430 h 1354"/>
                <a:gd name="T118" fmla="*/ 723 w 2499"/>
                <a:gd name="T119" fmla="*/ 537 h 13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99" h="1354">
                  <a:moveTo>
                    <a:pt x="723" y="537"/>
                  </a:moveTo>
                  <a:lnTo>
                    <a:pt x="584" y="365"/>
                  </a:lnTo>
                  <a:lnTo>
                    <a:pt x="575" y="399"/>
                  </a:lnTo>
                  <a:lnTo>
                    <a:pt x="567" y="434"/>
                  </a:lnTo>
                  <a:lnTo>
                    <a:pt x="563" y="452"/>
                  </a:lnTo>
                  <a:lnTo>
                    <a:pt x="560" y="470"/>
                  </a:lnTo>
                  <a:lnTo>
                    <a:pt x="558" y="488"/>
                  </a:lnTo>
                  <a:lnTo>
                    <a:pt x="555" y="507"/>
                  </a:lnTo>
                  <a:lnTo>
                    <a:pt x="554" y="525"/>
                  </a:lnTo>
                  <a:lnTo>
                    <a:pt x="552" y="544"/>
                  </a:lnTo>
                  <a:lnTo>
                    <a:pt x="550" y="582"/>
                  </a:lnTo>
                  <a:lnTo>
                    <a:pt x="550" y="601"/>
                  </a:lnTo>
                  <a:lnTo>
                    <a:pt x="551" y="620"/>
                  </a:lnTo>
                  <a:lnTo>
                    <a:pt x="552" y="638"/>
                  </a:lnTo>
                  <a:lnTo>
                    <a:pt x="552" y="648"/>
                  </a:lnTo>
                  <a:lnTo>
                    <a:pt x="553" y="657"/>
                  </a:lnTo>
                  <a:lnTo>
                    <a:pt x="555" y="675"/>
                  </a:lnTo>
                  <a:lnTo>
                    <a:pt x="557" y="695"/>
                  </a:lnTo>
                  <a:lnTo>
                    <a:pt x="560" y="713"/>
                  </a:lnTo>
                  <a:lnTo>
                    <a:pt x="564" y="731"/>
                  </a:lnTo>
                  <a:lnTo>
                    <a:pt x="568" y="749"/>
                  </a:lnTo>
                  <a:lnTo>
                    <a:pt x="573" y="766"/>
                  </a:lnTo>
                  <a:lnTo>
                    <a:pt x="578" y="784"/>
                  </a:lnTo>
                  <a:lnTo>
                    <a:pt x="581" y="792"/>
                  </a:lnTo>
                  <a:lnTo>
                    <a:pt x="584" y="801"/>
                  </a:lnTo>
                  <a:lnTo>
                    <a:pt x="591" y="818"/>
                  </a:lnTo>
                  <a:lnTo>
                    <a:pt x="598" y="834"/>
                  </a:lnTo>
                  <a:lnTo>
                    <a:pt x="606" y="851"/>
                  </a:lnTo>
                  <a:lnTo>
                    <a:pt x="614" y="867"/>
                  </a:lnTo>
                  <a:lnTo>
                    <a:pt x="624" y="882"/>
                  </a:lnTo>
                  <a:lnTo>
                    <a:pt x="634" y="896"/>
                  </a:lnTo>
                  <a:lnTo>
                    <a:pt x="644" y="911"/>
                  </a:lnTo>
                  <a:lnTo>
                    <a:pt x="656" y="924"/>
                  </a:lnTo>
                  <a:lnTo>
                    <a:pt x="664" y="934"/>
                  </a:lnTo>
                  <a:lnTo>
                    <a:pt x="673" y="944"/>
                  </a:lnTo>
                  <a:lnTo>
                    <a:pt x="682" y="953"/>
                  </a:lnTo>
                  <a:lnTo>
                    <a:pt x="691" y="961"/>
                  </a:lnTo>
                  <a:lnTo>
                    <a:pt x="700" y="970"/>
                  </a:lnTo>
                  <a:lnTo>
                    <a:pt x="709" y="978"/>
                  </a:lnTo>
                  <a:lnTo>
                    <a:pt x="729" y="994"/>
                  </a:lnTo>
                  <a:lnTo>
                    <a:pt x="739" y="1001"/>
                  </a:lnTo>
                  <a:lnTo>
                    <a:pt x="750" y="1008"/>
                  </a:lnTo>
                  <a:lnTo>
                    <a:pt x="760" y="1015"/>
                  </a:lnTo>
                  <a:lnTo>
                    <a:pt x="771" y="1021"/>
                  </a:lnTo>
                  <a:lnTo>
                    <a:pt x="782" y="1027"/>
                  </a:lnTo>
                  <a:lnTo>
                    <a:pt x="793" y="1033"/>
                  </a:lnTo>
                  <a:lnTo>
                    <a:pt x="815" y="1043"/>
                  </a:lnTo>
                  <a:lnTo>
                    <a:pt x="826" y="1048"/>
                  </a:lnTo>
                  <a:lnTo>
                    <a:pt x="837" y="1052"/>
                  </a:lnTo>
                  <a:lnTo>
                    <a:pt x="860" y="1061"/>
                  </a:lnTo>
                  <a:lnTo>
                    <a:pt x="884" y="1068"/>
                  </a:lnTo>
                  <a:lnTo>
                    <a:pt x="908" y="1074"/>
                  </a:lnTo>
                  <a:lnTo>
                    <a:pt x="932" y="1079"/>
                  </a:lnTo>
                  <a:lnTo>
                    <a:pt x="957" y="1084"/>
                  </a:lnTo>
                  <a:lnTo>
                    <a:pt x="983" y="1087"/>
                  </a:lnTo>
                  <a:lnTo>
                    <a:pt x="1008" y="1090"/>
                  </a:lnTo>
                  <a:lnTo>
                    <a:pt x="1033" y="1091"/>
                  </a:lnTo>
                  <a:lnTo>
                    <a:pt x="1059" y="1092"/>
                  </a:lnTo>
                  <a:lnTo>
                    <a:pt x="1084" y="1092"/>
                  </a:lnTo>
                  <a:lnTo>
                    <a:pt x="1110" y="1092"/>
                  </a:lnTo>
                  <a:lnTo>
                    <a:pt x="1135" y="1090"/>
                  </a:lnTo>
                  <a:lnTo>
                    <a:pt x="1161" y="1088"/>
                  </a:lnTo>
                  <a:lnTo>
                    <a:pt x="1186" y="1086"/>
                  </a:lnTo>
                  <a:lnTo>
                    <a:pt x="1212" y="1082"/>
                  </a:lnTo>
                  <a:lnTo>
                    <a:pt x="1237" y="1079"/>
                  </a:lnTo>
                  <a:lnTo>
                    <a:pt x="1262" y="1074"/>
                  </a:lnTo>
                  <a:lnTo>
                    <a:pt x="1287" y="1069"/>
                  </a:lnTo>
                  <a:lnTo>
                    <a:pt x="1311" y="1064"/>
                  </a:lnTo>
                  <a:lnTo>
                    <a:pt x="1335" y="1058"/>
                  </a:lnTo>
                  <a:lnTo>
                    <a:pt x="1358" y="1052"/>
                  </a:lnTo>
                  <a:lnTo>
                    <a:pt x="1404" y="1039"/>
                  </a:lnTo>
                  <a:lnTo>
                    <a:pt x="1440" y="1027"/>
                  </a:lnTo>
                  <a:lnTo>
                    <a:pt x="1475" y="1015"/>
                  </a:lnTo>
                  <a:lnTo>
                    <a:pt x="1510" y="1001"/>
                  </a:lnTo>
                  <a:lnTo>
                    <a:pt x="1544" y="985"/>
                  </a:lnTo>
                  <a:lnTo>
                    <a:pt x="1579" y="969"/>
                  </a:lnTo>
                  <a:lnTo>
                    <a:pt x="1613" y="953"/>
                  </a:lnTo>
                  <a:lnTo>
                    <a:pt x="1648" y="935"/>
                  </a:lnTo>
                  <a:lnTo>
                    <a:pt x="1682" y="917"/>
                  </a:lnTo>
                  <a:lnTo>
                    <a:pt x="1699" y="907"/>
                  </a:lnTo>
                  <a:lnTo>
                    <a:pt x="1716" y="897"/>
                  </a:lnTo>
                  <a:lnTo>
                    <a:pt x="1749" y="877"/>
                  </a:lnTo>
                  <a:lnTo>
                    <a:pt x="1782" y="856"/>
                  </a:lnTo>
                  <a:lnTo>
                    <a:pt x="1815" y="833"/>
                  </a:lnTo>
                  <a:lnTo>
                    <a:pt x="1847" y="810"/>
                  </a:lnTo>
                  <a:lnTo>
                    <a:pt x="1880" y="786"/>
                  </a:lnTo>
                  <a:lnTo>
                    <a:pt x="1911" y="762"/>
                  </a:lnTo>
                  <a:lnTo>
                    <a:pt x="1942" y="737"/>
                  </a:lnTo>
                  <a:lnTo>
                    <a:pt x="1972" y="711"/>
                  </a:lnTo>
                  <a:lnTo>
                    <a:pt x="2002" y="684"/>
                  </a:lnTo>
                  <a:lnTo>
                    <a:pt x="2031" y="657"/>
                  </a:lnTo>
                  <a:lnTo>
                    <a:pt x="2059" y="629"/>
                  </a:lnTo>
                  <a:lnTo>
                    <a:pt x="2074" y="615"/>
                  </a:lnTo>
                  <a:lnTo>
                    <a:pt x="2088" y="601"/>
                  </a:lnTo>
                  <a:lnTo>
                    <a:pt x="2115" y="572"/>
                  </a:lnTo>
                  <a:lnTo>
                    <a:pt x="2142" y="541"/>
                  </a:lnTo>
                  <a:lnTo>
                    <a:pt x="2167" y="511"/>
                  </a:lnTo>
                  <a:lnTo>
                    <a:pt x="2192" y="480"/>
                  </a:lnTo>
                  <a:lnTo>
                    <a:pt x="2217" y="449"/>
                  </a:lnTo>
                  <a:lnTo>
                    <a:pt x="2240" y="418"/>
                  </a:lnTo>
                  <a:lnTo>
                    <a:pt x="2251" y="402"/>
                  </a:lnTo>
                  <a:lnTo>
                    <a:pt x="2262" y="385"/>
                  </a:lnTo>
                  <a:lnTo>
                    <a:pt x="2284" y="352"/>
                  </a:lnTo>
                  <a:lnTo>
                    <a:pt x="2306" y="319"/>
                  </a:lnTo>
                  <a:lnTo>
                    <a:pt x="2325" y="286"/>
                  </a:lnTo>
                  <a:lnTo>
                    <a:pt x="2344" y="253"/>
                  </a:lnTo>
                  <a:lnTo>
                    <a:pt x="2362" y="268"/>
                  </a:lnTo>
                  <a:lnTo>
                    <a:pt x="2381" y="286"/>
                  </a:lnTo>
                  <a:lnTo>
                    <a:pt x="2401" y="305"/>
                  </a:lnTo>
                  <a:lnTo>
                    <a:pt x="2421" y="325"/>
                  </a:lnTo>
                  <a:lnTo>
                    <a:pt x="2461" y="366"/>
                  </a:lnTo>
                  <a:lnTo>
                    <a:pt x="2499" y="408"/>
                  </a:lnTo>
                  <a:lnTo>
                    <a:pt x="2481" y="433"/>
                  </a:lnTo>
                  <a:lnTo>
                    <a:pt x="2462" y="458"/>
                  </a:lnTo>
                  <a:lnTo>
                    <a:pt x="2424" y="508"/>
                  </a:lnTo>
                  <a:lnTo>
                    <a:pt x="2405" y="533"/>
                  </a:lnTo>
                  <a:lnTo>
                    <a:pt x="2385" y="558"/>
                  </a:lnTo>
                  <a:lnTo>
                    <a:pt x="2345" y="606"/>
                  </a:lnTo>
                  <a:lnTo>
                    <a:pt x="2325" y="630"/>
                  </a:lnTo>
                  <a:lnTo>
                    <a:pt x="2304" y="654"/>
                  </a:lnTo>
                  <a:lnTo>
                    <a:pt x="2261" y="701"/>
                  </a:lnTo>
                  <a:lnTo>
                    <a:pt x="2240" y="724"/>
                  </a:lnTo>
                  <a:lnTo>
                    <a:pt x="2219" y="746"/>
                  </a:lnTo>
                  <a:lnTo>
                    <a:pt x="2175" y="790"/>
                  </a:lnTo>
                  <a:lnTo>
                    <a:pt x="2153" y="811"/>
                  </a:lnTo>
                  <a:lnTo>
                    <a:pt x="2130" y="833"/>
                  </a:lnTo>
                  <a:lnTo>
                    <a:pt x="2108" y="855"/>
                  </a:lnTo>
                  <a:lnTo>
                    <a:pt x="2085" y="875"/>
                  </a:lnTo>
                  <a:lnTo>
                    <a:pt x="2038" y="915"/>
                  </a:lnTo>
                  <a:lnTo>
                    <a:pt x="2014" y="935"/>
                  </a:lnTo>
                  <a:lnTo>
                    <a:pt x="1991" y="954"/>
                  </a:lnTo>
                  <a:lnTo>
                    <a:pt x="1967" y="973"/>
                  </a:lnTo>
                  <a:lnTo>
                    <a:pt x="1943" y="992"/>
                  </a:lnTo>
                  <a:lnTo>
                    <a:pt x="1918" y="1011"/>
                  </a:lnTo>
                  <a:lnTo>
                    <a:pt x="1894" y="1028"/>
                  </a:lnTo>
                  <a:lnTo>
                    <a:pt x="1869" y="1046"/>
                  </a:lnTo>
                  <a:lnTo>
                    <a:pt x="1843" y="1063"/>
                  </a:lnTo>
                  <a:lnTo>
                    <a:pt x="1818" y="1079"/>
                  </a:lnTo>
                  <a:lnTo>
                    <a:pt x="1792" y="1095"/>
                  </a:lnTo>
                  <a:lnTo>
                    <a:pt x="1767" y="1111"/>
                  </a:lnTo>
                  <a:lnTo>
                    <a:pt x="1741" y="1126"/>
                  </a:lnTo>
                  <a:lnTo>
                    <a:pt x="1715" y="1142"/>
                  </a:lnTo>
                  <a:lnTo>
                    <a:pt x="1689" y="1157"/>
                  </a:lnTo>
                  <a:lnTo>
                    <a:pt x="1662" y="1171"/>
                  </a:lnTo>
                  <a:lnTo>
                    <a:pt x="1636" y="1184"/>
                  </a:lnTo>
                  <a:lnTo>
                    <a:pt x="1608" y="1197"/>
                  </a:lnTo>
                  <a:lnTo>
                    <a:pt x="1581" y="1210"/>
                  </a:lnTo>
                  <a:lnTo>
                    <a:pt x="1554" y="1222"/>
                  </a:lnTo>
                  <a:lnTo>
                    <a:pt x="1526" y="1233"/>
                  </a:lnTo>
                  <a:lnTo>
                    <a:pt x="1499" y="1245"/>
                  </a:lnTo>
                  <a:lnTo>
                    <a:pt x="1471" y="1255"/>
                  </a:lnTo>
                  <a:lnTo>
                    <a:pt x="1443" y="1265"/>
                  </a:lnTo>
                  <a:lnTo>
                    <a:pt x="1415" y="1275"/>
                  </a:lnTo>
                  <a:lnTo>
                    <a:pt x="1385" y="1285"/>
                  </a:lnTo>
                  <a:lnTo>
                    <a:pt x="1357" y="1294"/>
                  </a:lnTo>
                  <a:lnTo>
                    <a:pt x="1328" y="1302"/>
                  </a:lnTo>
                  <a:lnTo>
                    <a:pt x="1299" y="1309"/>
                  </a:lnTo>
                  <a:lnTo>
                    <a:pt x="1270" y="1316"/>
                  </a:lnTo>
                  <a:lnTo>
                    <a:pt x="1240" y="1322"/>
                  </a:lnTo>
                  <a:lnTo>
                    <a:pt x="1211" y="1328"/>
                  </a:lnTo>
                  <a:lnTo>
                    <a:pt x="1180" y="1334"/>
                  </a:lnTo>
                  <a:lnTo>
                    <a:pt x="1150" y="1338"/>
                  </a:lnTo>
                  <a:lnTo>
                    <a:pt x="1120" y="1342"/>
                  </a:lnTo>
                  <a:lnTo>
                    <a:pt x="1090" y="1346"/>
                  </a:lnTo>
                  <a:lnTo>
                    <a:pt x="1059" y="1349"/>
                  </a:lnTo>
                  <a:lnTo>
                    <a:pt x="1029" y="1351"/>
                  </a:lnTo>
                  <a:lnTo>
                    <a:pt x="998" y="1353"/>
                  </a:lnTo>
                  <a:lnTo>
                    <a:pt x="966" y="1354"/>
                  </a:lnTo>
                  <a:lnTo>
                    <a:pt x="935" y="1354"/>
                  </a:lnTo>
                  <a:lnTo>
                    <a:pt x="903" y="1354"/>
                  </a:lnTo>
                  <a:lnTo>
                    <a:pt x="872" y="1353"/>
                  </a:lnTo>
                  <a:lnTo>
                    <a:pt x="850" y="1352"/>
                  </a:lnTo>
                  <a:lnTo>
                    <a:pt x="829" y="1349"/>
                  </a:lnTo>
                  <a:lnTo>
                    <a:pt x="807" y="1346"/>
                  </a:lnTo>
                  <a:lnTo>
                    <a:pt x="786" y="1343"/>
                  </a:lnTo>
                  <a:lnTo>
                    <a:pt x="764" y="1338"/>
                  </a:lnTo>
                  <a:lnTo>
                    <a:pt x="742" y="1333"/>
                  </a:lnTo>
                  <a:lnTo>
                    <a:pt x="721" y="1327"/>
                  </a:lnTo>
                  <a:lnTo>
                    <a:pt x="700" y="1321"/>
                  </a:lnTo>
                  <a:lnTo>
                    <a:pt x="679" y="1313"/>
                  </a:lnTo>
                  <a:lnTo>
                    <a:pt x="659" y="1305"/>
                  </a:lnTo>
                  <a:lnTo>
                    <a:pt x="638" y="1297"/>
                  </a:lnTo>
                  <a:lnTo>
                    <a:pt x="618" y="1288"/>
                  </a:lnTo>
                  <a:lnTo>
                    <a:pt x="598" y="1277"/>
                  </a:lnTo>
                  <a:lnTo>
                    <a:pt x="579" y="1266"/>
                  </a:lnTo>
                  <a:lnTo>
                    <a:pt x="560" y="1255"/>
                  </a:lnTo>
                  <a:lnTo>
                    <a:pt x="541" y="1243"/>
                  </a:lnTo>
                  <a:lnTo>
                    <a:pt x="522" y="1230"/>
                  </a:lnTo>
                  <a:lnTo>
                    <a:pt x="505" y="1217"/>
                  </a:lnTo>
                  <a:lnTo>
                    <a:pt x="487" y="1204"/>
                  </a:lnTo>
                  <a:lnTo>
                    <a:pt x="471" y="1189"/>
                  </a:lnTo>
                  <a:lnTo>
                    <a:pt x="455" y="1174"/>
                  </a:lnTo>
                  <a:lnTo>
                    <a:pt x="439" y="1159"/>
                  </a:lnTo>
                  <a:lnTo>
                    <a:pt x="424" y="1143"/>
                  </a:lnTo>
                  <a:lnTo>
                    <a:pt x="410" y="1125"/>
                  </a:lnTo>
                  <a:lnTo>
                    <a:pt x="397" y="1108"/>
                  </a:lnTo>
                  <a:lnTo>
                    <a:pt x="390" y="1099"/>
                  </a:lnTo>
                  <a:lnTo>
                    <a:pt x="384" y="1090"/>
                  </a:lnTo>
                  <a:lnTo>
                    <a:pt x="378" y="1081"/>
                  </a:lnTo>
                  <a:lnTo>
                    <a:pt x="372" y="1072"/>
                  </a:lnTo>
                  <a:lnTo>
                    <a:pt x="361" y="1053"/>
                  </a:lnTo>
                  <a:lnTo>
                    <a:pt x="350" y="1033"/>
                  </a:lnTo>
                  <a:lnTo>
                    <a:pt x="341" y="1013"/>
                  </a:lnTo>
                  <a:lnTo>
                    <a:pt x="332" y="993"/>
                  </a:lnTo>
                  <a:lnTo>
                    <a:pt x="324" y="971"/>
                  </a:lnTo>
                  <a:lnTo>
                    <a:pt x="317" y="950"/>
                  </a:lnTo>
                  <a:lnTo>
                    <a:pt x="311" y="930"/>
                  </a:lnTo>
                  <a:lnTo>
                    <a:pt x="304" y="909"/>
                  </a:lnTo>
                  <a:lnTo>
                    <a:pt x="299" y="888"/>
                  </a:lnTo>
                  <a:lnTo>
                    <a:pt x="294" y="867"/>
                  </a:lnTo>
                  <a:lnTo>
                    <a:pt x="292" y="856"/>
                  </a:lnTo>
                  <a:lnTo>
                    <a:pt x="291" y="846"/>
                  </a:lnTo>
                  <a:lnTo>
                    <a:pt x="287" y="823"/>
                  </a:lnTo>
                  <a:lnTo>
                    <a:pt x="285" y="801"/>
                  </a:lnTo>
                  <a:lnTo>
                    <a:pt x="283" y="779"/>
                  </a:lnTo>
                  <a:lnTo>
                    <a:pt x="281" y="757"/>
                  </a:lnTo>
                  <a:lnTo>
                    <a:pt x="280" y="735"/>
                  </a:lnTo>
                  <a:lnTo>
                    <a:pt x="280" y="713"/>
                  </a:lnTo>
                  <a:lnTo>
                    <a:pt x="281" y="667"/>
                  </a:lnTo>
                  <a:lnTo>
                    <a:pt x="282" y="645"/>
                  </a:lnTo>
                  <a:lnTo>
                    <a:pt x="283" y="622"/>
                  </a:lnTo>
                  <a:lnTo>
                    <a:pt x="285" y="600"/>
                  </a:lnTo>
                  <a:lnTo>
                    <a:pt x="288" y="578"/>
                  </a:lnTo>
                  <a:lnTo>
                    <a:pt x="294" y="533"/>
                  </a:lnTo>
                  <a:lnTo>
                    <a:pt x="297" y="511"/>
                  </a:lnTo>
                  <a:lnTo>
                    <a:pt x="301" y="489"/>
                  </a:lnTo>
                  <a:lnTo>
                    <a:pt x="306" y="467"/>
                  </a:lnTo>
                  <a:lnTo>
                    <a:pt x="311" y="445"/>
                  </a:lnTo>
                  <a:lnTo>
                    <a:pt x="321" y="403"/>
                  </a:lnTo>
                  <a:lnTo>
                    <a:pt x="327" y="381"/>
                  </a:lnTo>
                  <a:lnTo>
                    <a:pt x="332" y="360"/>
                  </a:lnTo>
                  <a:lnTo>
                    <a:pt x="338" y="340"/>
                  </a:lnTo>
                  <a:lnTo>
                    <a:pt x="345" y="320"/>
                  </a:lnTo>
                  <a:lnTo>
                    <a:pt x="357" y="281"/>
                  </a:lnTo>
                  <a:lnTo>
                    <a:pt x="353" y="278"/>
                  </a:lnTo>
                  <a:lnTo>
                    <a:pt x="93" y="430"/>
                  </a:lnTo>
                  <a:lnTo>
                    <a:pt x="0" y="271"/>
                  </a:lnTo>
                  <a:lnTo>
                    <a:pt x="504" y="0"/>
                  </a:lnTo>
                  <a:lnTo>
                    <a:pt x="890" y="402"/>
                  </a:lnTo>
                  <a:lnTo>
                    <a:pt x="723" y="537"/>
                  </a:lnTo>
                  <a:close/>
                </a:path>
              </a:pathLst>
            </a:custGeom>
            <a:solidFill>
              <a:srgbClr val="439D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5" name="Freeform 8">
              <a:extLst>
                <a:ext uri="{FF2B5EF4-FFF2-40B4-BE49-F238E27FC236}">
                  <a16:creationId xmlns:a16="http://schemas.microsoft.com/office/drawing/2014/main" id="{E79786CB-C201-CC49-95AE-41C14D70AB4E}"/>
                </a:ext>
              </a:extLst>
            </p:cNvPr>
            <p:cNvSpPr>
              <a:spLocks noEditPoints="1"/>
            </p:cNvSpPr>
            <p:nvPr/>
          </p:nvSpPr>
          <p:spPr bwMode="auto">
            <a:xfrm>
              <a:off x="1120" y="1365"/>
              <a:ext cx="596" cy="650"/>
            </a:xfrm>
            <a:custGeom>
              <a:avLst/>
              <a:gdLst>
                <a:gd name="T0" fmla="*/ 594 w 596"/>
                <a:gd name="T1" fmla="*/ 292 h 650"/>
                <a:gd name="T2" fmla="*/ 595 w 596"/>
                <a:gd name="T3" fmla="*/ 227 h 650"/>
                <a:gd name="T4" fmla="*/ 587 w 596"/>
                <a:gd name="T5" fmla="*/ 169 h 650"/>
                <a:gd name="T6" fmla="*/ 569 w 596"/>
                <a:gd name="T7" fmla="*/ 116 h 650"/>
                <a:gd name="T8" fmla="*/ 548 w 596"/>
                <a:gd name="T9" fmla="*/ 83 h 650"/>
                <a:gd name="T10" fmla="*/ 517 w 596"/>
                <a:gd name="T11" fmla="*/ 50 h 650"/>
                <a:gd name="T12" fmla="*/ 477 w 596"/>
                <a:gd name="T13" fmla="*/ 25 h 650"/>
                <a:gd name="T14" fmla="*/ 422 w 596"/>
                <a:gd name="T15" fmla="*/ 6 h 650"/>
                <a:gd name="T16" fmla="*/ 355 w 596"/>
                <a:gd name="T17" fmla="*/ 0 h 650"/>
                <a:gd name="T18" fmla="*/ 284 w 596"/>
                <a:gd name="T19" fmla="*/ 6 h 650"/>
                <a:gd name="T20" fmla="*/ 221 w 596"/>
                <a:gd name="T21" fmla="*/ 24 h 650"/>
                <a:gd name="T22" fmla="*/ 166 w 596"/>
                <a:gd name="T23" fmla="*/ 54 h 650"/>
                <a:gd name="T24" fmla="*/ 118 w 596"/>
                <a:gd name="T25" fmla="*/ 93 h 650"/>
                <a:gd name="T26" fmla="*/ 77 w 596"/>
                <a:gd name="T27" fmla="*/ 142 h 650"/>
                <a:gd name="T28" fmla="*/ 45 w 596"/>
                <a:gd name="T29" fmla="*/ 198 h 650"/>
                <a:gd name="T30" fmla="*/ 21 w 596"/>
                <a:gd name="T31" fmla="*/ 260 h 650"/>
                <a:gd name="T32" fmla="*/ 5 w 596"/>
                <a:gd name="T33" fmla="*/ 329 h 650"/>
                <a:gd name="T34" fmla="*/ 0 w 596"/>
                <a:gd name="T35" fmla="*/ 394 h 650"/>
                <a:gd name="T36" fmla="*/ 6 w 596"/>
                <a:gd name="T37" fmla="*/ 455 h 650"/>
                <a:gd name="T38" fmla="*/ 22 w 596"/>
                <a:gd name="T39" fmla="*/ 510 h 650"/>
                <a:gd name="T40" fmla="*/ 49 w 596"/>
                <a:gd name="T41" fmla="*/ 557 h 650"/>
                <a:gd name="T42" fmla="*/ 76 w 596"/>
                <a:gd name="T43" fmla="*/ 588 h 650"/>
                <a:gd name="T44" fmla="*/ 121 w 596"/>
                <a:gd name="T45" fmla="*/ 619 h 650"/>
                <a:gd name="T46" fmla="*/ 174 w 596"/>
                <a:gd name="T47" fmla="*/ 640 h 650"/>
                <a:gd name="T48" fmla="*/ 237 w 596"/>
                <a:gd name="T49" fmla="*/ 650 h 650"/>
                <a:gd name="T50" fmla="*/ 309 w 596"/>
                <a:gd name="T51" fmla="*/ 646 h 650"/>
                <a:gd name="T52" fmla="*/ 364 w 596"/>
                <a:gd name="T53" fmla="*/ 633 h 650"/>
                <a:gd name="T54" fmla="*/ 436 w 596"/>
                <a:gd name="T55" fmla="*/ 601 h 650"/>
                <a:gd name="T56" fmla="*/ 474 w 596"/>
                <a:gd name="T57" fmla="*/ 576 h 650"/>
                <a:gd name="T58" fmla="*/ 534 w 596"/>
                <a:gd name="T59" fmla="*/ 520 h 650"/>
                <a:gd name="T60" fmla="*/ 564 w 596"/>
                <a:gd name="T61" fmla="*/ 483 h 650"/>
                <a:gd name="T62" fmla="*/ 431 w 596"/>
                <a:gd name="T63" fmla="*/ 476 h 650"/>
                <a:gd name="T64" fmla="*/ 386 w 596"/>
                <a:gd name="T65" fmla="*/ 514 h 650"/>
                <a:gd name="T66" fmla="*/ 348 w 596"/>
                <a:gd name="T67" fmla="*/ 533 h 650"/>
                <a:gd name="T68" fmla="*/ 312 w 596"/>
                <a:gd name="T69" fmla="*/ 542 h 650"/>
                <a:gd name="T70" fmla="*/ 272 w 596"/>
                <a:gd name="T71" fmla="*/ 545 h 650"/>
                <a:gd name="T72" fmla="*/ 233 w 596"/>
                <a:gd name="T73" fmla="*/ 541 h 650"/>
                <a:gd name="T74" fmla="*/ 199 w 596"/>
                <a:gd name="T75" fmla="*/ 529 h 650"/>
                <a:gd name="T76" fmla="*/ 171 w 596"/>
                <a:gd name="T77" fmla="*/ 509 h 650"/>
                <a:gd name="T78" fmla="*/ 149 w 596"/>
                <a:gd name="T79" fmla="*/ 484 h 650"/>
                <a:gd name="T80" fmla="*/ 133 w 596"/>
                <a:gd name="T81" fmla="*/ 453 h 650"/>
                <a:gd name="T82" fmla="*/ 121 w 596"/>
                <a:gd name="T83" fmla="*/ 409 h 650"/>
                <a:gd name="T84" fmla="*/ 118 w 596"/>
                <a:gd name="T85" fmla="*/ 372 h 650"/>
                <a:gd name="T86" fmla="*/ 586 w 596"/>
                <a:gd name="T87" fmla="*/ 343 h 650"/>
                <a:gd name="T88" fmla="*/ 162 w 596"/>
                <a:gd name="T89" fmla="*/ 207 h 650"/>
                <a:gd name="T90" fmla="*/ 192 w 596"/>
                <a:gd name="T91" fmla="*/ 167 h 650"/>
                <a:gd name="T92" fmla="*/ 223 w 596"/>
                <a:gd name="T93" fmla="*/ 140 h 650"/>
                <a:gd name="T94" fmla="*/ 250 w 596"/>
                <a:gd name="T95" fmla="*/ 122 h 650"/>
                <a:gd name="T96" fmla="*/ 297 w 596"/>
                <a:gd name="T97" fmla="*/ 105 h 650"/>
                <a:gd name="T98" fmla="*/ 356 w 596"/>
                <a:gd name="T99" fmla="*/ 102 h 650"/>
                <a:gd name="T100" fmla="*/ 394 w 596"/>
                <a:gd name="T101" fmla="*/ 109 h 650"/>
                <a:gd name="T102" fmla="*/ 420 w 596"/>
                <a:gd name="T103" fmla="*/ 121 h 650"/>
                <a:gd name="T104" fmla="*/ 441 w 596"/>
                <a:gd name="T105" fmla="*/ 139 h 650"/>
                <a:gd name="T106" fmla="*/ 458 w 596"/>
                <a:gd name="T107" fmla="*/ 160 h 650"/>
                <a:gd name="T108" fmla="*/ 471 w 596"/>
                <a:gd name="T109" fmla="*/ 185 h 650"/>
                <a:gd name="T110" fmla="*/ 480 w 596"/>
                <a:gd name="T111" fmla="*/ 221 h 650"/>
                <a:gd name="T112" fmla="*/ 141 w 596"/>
                <a:gd name="T113" fmla="*/ 254 h 6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6" h="650">
                  <a:moveTo>
                    <a:pt x="586" y="343"/>
                  </a:moveTo>
                  <a:lnTo>
                    <a:pt x="589" y="325"/>
                  </a:lnTo>
                  <a:lnTo>
                    <a:pt x="592" y="308"/>
                  </a:lnTo>
                  <a:lnTo>
                    <a:pt x="594" y="292"/>
                  </a:lnTo>
                  <a:lnTo>
                    <a:pt x="595" y="274"/>
                  </a:lnTo>
                  <a:lnTo>
                    <a:pt x="595" y="258"/>
                  </a:lnTo>
                  <a:lnTo>
                    <a:pt x="596" y="242"/>
                  </a:lnTo>
                  <a:lnTo>
                    <a:pt x="595" y="227"/>
                  </a:lnTo>
                  <a:lnTo>
                    <a:pt x="594" y="212"/>
                  </a:lnTo>
                  <a:lnTo>
                    <a:pt x="592" y="197"/>
                  </a:lnTo>
                  <a:lnTo>
                    <a:pt x="590" y="183"/>
                  </a:lnTo>
                  <a:lnTo>
                    <a:pt x="587" y="169"/>
                  </a:lnTo>
                  <a:lnTo>
                    <a:pt x="583" y="155"/>
                  </a:lnTo>
                  <a:lnTo>
                    <a:pt x="579" y="142"/>
                  </a:lnTo>
                  <a:lnTo>
                    <a:pt x="574" y="129"/>
                  </a:lnTo>
                  <a:lnTo>
                    <a:pt x="569" y="116"/>
                  </a:lnTo>
                  <a:lnTo>
                    <a:pt x="563" y="105"/>
                  </a:lnTo>
                  <a:lnTo>
                    <a:pt x="556" y="94"/>
                  </a:lnTo>
                  <a:lnTo>
                    <a:pt x="552" y="88"/>
                  </a:lnTo>
                  <a:lnTo>
                    <a:pt x="548" y="83"/>
                  </a:lnTo>
                  <a:lnTo>
                    <a:pt x="540" y="73"/>
                  </a:lnTo>
                  <a:lnTo>
                    <a:pt x="531" y="63"/>
                  </a:lnTo>
                  <a:lnTo>
                    <a:pt x="521" y="54"/>
                  </a:lnTo>
                  <a:lnTo>
                    <a:pt x="517" y="50"/>
                  </a:lnTo>
                  <a:lnTo>
                    <a:pt x="511" y="46"/>
                  </a:lnTo>
                  <a:lnTo>
                    <a:pt x="501" y="38"/>
                  </a:lnTo>
                  <a:lnTo>
                    <a:pt x="489" y="31"/>
                  </a:lnTo>
                  <a:lnTo>
                    <a:pt x="477" y="25"/>
                  </a:lnTo>
                  <a:lnTo>
                    <a:pt x="464" y="19"/>
                  </a:lnTo>
                  <a:lnTo>
                    <a:pt x="451" y="14"/>
                  </a:lnTo>
                  <a:lnTo>
                    <a:pt x="437" y="10"/>
                  </a:lnTo>
                  <a:lnTo>
                    <a:pt x="422" y="6"/>
                  </a:lnTo>
                  <a:lnTo>
                    <a:pt x="406" y="3"/>
                  </a:lnTo>
                  <a:lnTo>
                    <a:pt x="390" y="1"/>
                  </a:lnTo>
                  <a:lnTo>
                    <a:pt x="373" y="0"/>
                  </a:lnTo>
                  <a:lnTo>
                    <a:pt x="355" y="0"/>
                  </a:lnTo>
                  <a:lnTo>
                    <a:pt x="337" y="0"/>
                  </a:lnTo>
                  <a:lnTo>
                    <a:pt x="318" y="1"/>
                  </a:lnTo>
                  <a:lnTo>
                    <a:pt x="301" y="3"/>
                  </a:lnTo>
                  <a:lnTo>
                    <a:pt x="284" y="6"/>
                  </a:lnTo>
                  <a:lnTo>
                    <a:pt x="268" y="9"/>
                  </a:lnTo>
                  <a:lnTo>
                    <a:pt x="252" y="14"/>
                  </a:lnTo>
                  <a:lnTo>
                    <a:pt x="236" y="19"/>
                  </a:lnTo>
                  <a:lnTo>
                    <a:pt x="221" y="24"/>
                  </a:lnTo>
                  <a:lnTo>
                    <a:pt x="207" y="31"/>
                  </a:lnTo>
                  <a:lnTo>
                    <a:pt x="193" y="38"/>
                  </a:lnTo>
                  <a:lnTo>
                    <a:pt x="179" y="45"/>
                  </a:lnTo>
                  <a:lnTo>
                    <a:pt x="166" y="54"/>
                  </a:lnTo>
                  <a:lnTo>
                    <a:pt x="153" y="63"/>
                  </a:lnTo>
                  <a:lnTo>
                    <a:pt x="141" y="72"/>
                  </a:lnTo>
                  <a:lnTo>
                    <a:pt x="129" y="82"/>
                  </a:lnTo>
                  <a:lnTo>
                    <a:pt x="118" y="93"/>
                  </a:lnTo>
                  <a:lnTo>
                    <a:pt x="106" y="104"/>
                  </a:lnTo>
                  <a:lnTo>
                    <a:pt x="96" y="116"/>
                  </a:lnTo>
                  <a:lnTo>
                    <a:pt x="86" y="128"/>
                  </a:lnTo>
                  <a:lnTo>
                    <a:pt x="77" y="142"/>
                  </a:lnTo>
                  <a:lnTo>
                    <a:pt x="68" y="155"/>
                  </a:lnTo>
                  <a:lnTo>
                    <a:pt x="60" y="169"/>
                  </a:lnTo>
                  <a:lnTo>
                    <a:pt x="52" y="183"/>
                  </a:lnTo>
                  <a:lnTo>
                    <a:pt x="45" y="198"/>
                  </a:lnTo>
                  <a:lnTo>
                    <a:pt x="38" y="213"/>
                  </a:lnTo>
                  <a:lnTo>
                    <a:pt x="32" y="228"/>
                  </a:lnTo>
                  <a:lnTo>
                    <a:pt x="26" y="244"/>
                  </a:lnTo>
                  <a:lnTo>
                    <a:pt x="21" y="260"/>
                  </a:lnTo>
                  <a:lnTo>
                    <a:pt x="16" y="277"/>
                  </a:lnTo>
                  <a:lnTo>
                    <a:pt x="12" y="294"/>
                  </a:lnTo>
                  <a:lnTo>
                    <a:pt x="8" y="311"/>
                  </a:lnTo>
                  <a:lnTo>
                    <a:pt x="5" y="329"/>
                  </a:lnTo>
                  <a:lnTo>
                    <a:pt x="3" y="345"/>
                  </a:lnTo>
                  <a:lnTo>
                    <a:pt x="1" y="362"/>
                  </a:lnTo>
                  <a:lnTo>
                    <a:pt x="0" y="378"/>
                  </a:lnTo>
                  <a:lnTo>
                    <a:pt x="0" y="394"/>
                  </a:lnTo>
                  <a:lnTo>
                    <a:pt x="1" y="410"/>
                  </a:lnTo>
                  <a:lnTo>
                    <a:pt x="2" y="425"/>
                  </a:lnTo>
                  <a:lnTo>
                    <a:pt x="3" y="441"/>
                  </a:lnTo>
                  <a:lnTo>
                    <a:pt x="6" y="455"/>
                  </a:lnTo>
                  <a:lnTo>
                    <a:pt x="9" y="470"/>
                  </a:lnTo>
                  <a:lnTo>
                    <a:pt x="13" y="483"/>
                  </a:lnTo>
                  <a:lnTo>
                    <a:pt x="17" y="497"/>
                  </a:lnTo>
                  <a:lnTo>
                    <a:pt x="22" y="510"/>
                  </a:lnTo>
                  <a:lnTo>
                    <a:pt x="28" y="522"/>
                  </a:lnTo>
                  <a:lnTo>
                    <a:pt x="34" y="534"/>
                  </a:lnTo>
                  <a:lnTo>
                    <a:pt x="41" y="546"/>
                  </a:lnTo>
                  <a:lnTo>
                    <a:pt x="49" y="557"/>
                  </a:lnTo>
                  <a:lnTo>
                    <a:pt x="57" y="567"/>
                  </a:lnTo>
                  <a:lnTo>
                    <a:pt x="62" y="572"/>
                  </a:lnTo>
                  <a:lnTo>
                    <a:pt x="66" y="578"/>
                  </a:lnTo>
                  <a:lnTo>
                    <a:pt x="76" y="588"/>
                  </a:lnTo>
                  <a:lnTo>
                    <a:pt x="86" y="596"/>
                  </a:lnTo>
                  <a:lnTo>
                    <a:pt x="96" y="605"/>
                  </a:lnTo>
                  <a:lnTo>
                    <a:pt x="108" y="612"/>
                  </a:lnTo>
                  <a:lnTo>
                    <a:pt x="121" y="619"/>
                  </a:lnTo>
                  <a:lnTo>
                    <a:pt x="133" y="626"/>
                  </a:lnTo>
                  <a:lnTo>
                    <a:pt x="146" y="631"/>
                  </a:lnTo>
                  <a:lnTo>
                    <a:pt x="160" y="636"/>
                  </a:lnTo>
                  <a:lnTo>
                    <a:pt x="174" y="640"/>
                  </a:lnTo>
                  <a:lnTo>
                    <a:pt x="189" y="644"/>
                  </a:lnTo>
                  <a:lnTo>
                    <a:pt x="205" y="647"/>
                  </a:lnTo>
                  <a:lnTo>
                    <a:pt x="221" y="649"/>
                  </a:lnTo>
                  <a:lnTo>
                    <a:pt x="237" y="650"/>
                  </a:lnTo>
                  <a:lnTo>
                    <a:pt x="254" y="650"/>
                  </a:lnTo>
                  <a:lnTo>
                    <a:pt x="276" y="650"/>
                  </a:lnTo>
                  <a:lnTo>
                    <a:pt x="298" y="647"/>
                  </a:lnTo>
                  <a:lnTo>
                    <a:pt x="309" y="646"/>
                  </a:lnTo>
                  <a:lnTo>
                    <a:pt x="320" y="644"/>
                  </a:lnTo>
                  <a:lnTo>
                    <a:pt x="343" y="639"/>
                  </a:lnTo>
                  <a:lnTo>
                    <a:pt x="354" y="636"/>
                  </a:lnTo>
                  <a:lnTo>
                    <a:pt x="364" y="633"/>
                  </a:lnTo>
                  <a:lnTo>
                    <a:pt x="385" y="625"/>
                  </a:lnTo>
                  <a:lnTo>
                    <a:pt x="406" y="617"/>
                  </a:lnTo>
                  <a:lnTo>
                    <a:pt x="426" y="607"/>
                  </a:lnTo>
                  <a:lnTo>
                    <a:pt x="436" y="601"/>
                  </a:lnTo>
                  <a:lnTo>
                    <a:pt x="446" y="595"/>
                  </a:lnTo>
                  <a:lnTo>
                    <a:pt x="455" y="589"/>
                  </a:lnTo>
                  <a:lnTo>
                    <a:pt x="465" y="583"/>
                  </a:lnTo>
                  <a:lnTo>
                    <a:pt x="474" y="576"/>
                  </a:lnTo>
                  <a:lnTo>
                    <a:pt x="483" y="568"/>
                  </a:lnTo>
                  <a:lnTo>
                    <a:pt x="501" y="553"/>
                  </a:lnTo>
                  <a:lnTo>
                    <a:pt x="518" y="537"/>
                  </a:lnTo>
                  <a:lnTo>
                    <a:pt x="534" y="520"/>
                  </a:lnTo>
                  <a:lnTo>
                    <a:pt x="542" y="511"/>
                  </a:lnTo>
                  <a:lnTo>
                    <a:pt x="549" y="502"/>
                  </a:lnTo>
                  <a:lnTo>
                    <a:pt x="557" y="493"/>
                  </a:lnTo>
                  <a:lnTo>
                    <a:pt x="564" y="483"/>
                  </a:lnTo>
                  <a:lnTo>
                    <a:pt x="474" y="426"/>
                  </a:lnTo>
                  <a:lnTo>
                    <a:pt x="453" y="453"/>
                  </a:lnTo>
                  <a:lnTo>
                    <a:pt x="442" y="465"/>
                  </a:lnTo>
                  <a:lnTo>
                    <a:pt x="431" y="476"/>
                  </a:lnTo>
                  <a:lnTo>
                    <a:pt x="420" y="487"/>
                  </a:lnTo>
                  <a:lnTo>
                    <a:pt x="409" y="497"/>
                  </a:lnTo>
                  <a:lnTo>
                    <a:pt x="398" y="505"/>
                  </a:lnTo>
                  <a:lnTo>
                    <a:pt x="386" y="514"/>
                  </a:lnTo>
                  <a:lnTo>
                    <a:pt x="374" y="521"/>
                  </a:lnTo>
                  <a:lnTo>
                    <a:pt x="368" y="524"/>
                  </a:lnTo>
                  <a:lnTo>
                    <a:pt x="361" y="527"/>
                  </a:lnTo>
                  <a:lnTo>
                    <a:pt x="348" y="533"/>
                  </a:lnTo>
                  <a:lnTo>
                    <a:pt x="341" y="535"/>
                  </a:lnTo>
                  <a:lnTo>
                    <a:pt x="334" y="537"/>
                  </a:lnTo>
                  <a:lnTo>
                    <a:pt x="319" y="541"/>
                  </a:lnTo>
                  <a:lnTo>
                    <a:pt x="312" y="542"/>
                  </a:lnTo>
                  <a:lnTo>
                    <a:pt x="304" y="543"/>
                  </a:lnTo>
                  <a:lnTo>
                    <a:pt x="296" y="544"/>
                  </a:lnTo>
                  <a:lnTo>
                    <a:pt x="288" y="545"/>
                  </a:lnTo>
                  <a:lnTo>
                    <a:pt x="272" y="545"/>
                  </a:lnTo>
                  <a:lnTo>
                    <a:pt x="262" y="545"/>
                  </a:lnTo>
                  <a:lnTo>
                    <a:pt x="252" y="544"/>
                  </a:lnTo>
                  <a:lnTo>
                    <a:pt x="242" y="543"/>
                  </a:lnTo>
                  <a:lnTo>
                    <a:pt x="233" y="541"/>
                  </a:lnTo>
                  <a:lnTo>
                    <a:pt x="224" y="539"/>
                  </a:lnTo>
                  <a:lnTo>
                    <a:pt x="215" y="536"/>
                  </a:lnTo>
                  <a:lnTo>
                    <a:pt x="207" y="532"/>
                  </a:lnTo>
                  <a:lnTo>
                    <a:pt x="199" y="529"/>
                  </a:lnTo>
                  <a:lnTo>
                    <a:pt x="192" y="524"/>
                  </a:lnTo>
                  <a:lnTo>
                    <a:pt x="184" y="520"/>
                  </a:lnTo>
                  <a:lnTo>
                    <a:pt x="178" y="515"/>
                  </a:lnTo>
                  <a:lnTo>
                    <a:pt x="171" y="509"/>
                  </a:lnTo>
                  <a:lnTo>
                    <a:pt x="165" y="503"/>
                  </a:lnTo>
                  <a:lnTo>
                    <a:pt x="159" y="497"/>
                  </a:lnTo>
                  <a:lnTo>
                    <a:pt x="154" y="491"/>
                  </a:lnTo>
                  <a:lnTo>
                    <a:pt x="149" y="484"/>
                  </a:lnTo>
                  <a:lnTo>
                    <a:pt x="144" y="477"/>
                  </a:lnTo>
                  <a:lnTo>
                    <a:pt x="140" y="469"/>
                  </a:lnTo>
                  <a:lnTo>
                    <a:pt x="136" y="461"/>
                  </a:lnTo>
                  <a:lnTo>
                    <a:pt x="133" y="453"/>
                  </a:lnTo>
                  <a:lnTo>
                    <a:pt x="127" y="437"/>
                  </a:lnTo>
                  <a:lnTo>
                    <a:pt x="124" y="428"/>
                  </a:lnTo>
                  <a:lnTo>
                    <a:pt x="122" y="418"/>
                  </a:lnTo>
                  <a:lnTo>
                    <a:pt x="121" y="409"/>
                  </a:lnTo>
                  <a:lnTo>
                    <a:pt x="120" y="400"/>
                  </a:lnTo>
                  <a:lnTo>
                    <a:pt x="119" y="391"/>
                  </a:lnTo>
                  <a:lnTo>
                    <a:pt x="118" y="382"/>
                  </a:lnTo>
                  <a:lnTo>
                    <a:pt x="118" y="372"/>
                  </a:lnTo>
                  <a:lnTo>
                    <a:pt x="119" y="362"/>
                  </a:lnTo>
                  <a:lnTo>
                    <a:pt x="120" y="353"/>
                  </a:lnTo>
                  <a:lnTo>
                    <a:pt x="121" y="343"/>
                  </a:lnTo>
                  <a:lnTo>
                    <a:pt x="586" y="343"/>
                  </a:lnTo>
                  <a:close/>
                  <a:moveTo>
                    <a:pt x="141" y="254"/>
                  </a:moveTo>
                  <a:lnTo>
                    <a:pt x="147" y="238"/>
                  </a:lnTo>
                  <a:lnTo>
                    <a:pt x="154" y="222"/>
                  </a:lnTo>
                  <a:lnTo>
                    <a:pt x="162" y="207"/>
                  </a:lnTo>
                  <a:lnTo>
                    <a:pt x="166" y="200"/>
                  </a:lnTo>
                  <a:lnTo>
                    <a:pt x="171" y="193"/>
                  </a:lnTo>
                  <a:lnTo>
                    <a:pt x="181" y="180"/>
                  </a:lnTo>
                  <a:lnTo>
                    <a:pt x="192" y="167"/>
                  </a:lnTo>
                  <a:lnTo>
                    <a:pt x="198" y="162"/>
                  </a:lnTo>
                  <a:lnTo>
                    <a:pt x="204" y="156"/>
                  </a:lnTo>
                  <a:lnTo>
                    <a:pt x="216" y="145"/>
                  </a:lnTo>
                  <a:lnTo>
                    <a:pt x="223" y="140"/>
                  </a:lnTo>
                  <a:lnTo>
                    <a:pt x="229" y="136"/>
                  </a:lnTo>
                  <a:lnTo>
                    <a:pt x="236" y="130"/>
                  </a:lnTo>
                  <a:lnTo>
                    <a:pt x="243" y="126"/>
                  </a:lnTo>
                  <a:lnTo>
                    <a:pt x="250" y="122"/>
                  </a:lnTo>
                  <a:lnTo>
                    <a:pt x="258" y="119"/>
                  </a:lnTo>
                  <a:lnTo>
                    <a:pt x="273" y="112"/>
                  </a:lnTo>
                  <a:lnTo>
                    <a:pt x="289" y="107"/>
                  </a:lnTo>
                  <a:lnTo>
                    <a:pt x="297" y="105"/>
                  </a:lnTo>
                  <a:lnTo>
                    <a:pt x="305" y="104"/>
                  </a:lnTo>
                  <a:lnTo>
                    <a:pt x="321" y="102"/>
                  </a:lnTo>
                  <a:lnTo>
                    <a:pt x="339" y="101"/>
                  </a:lnTo>
                  <a:lnTo>
                    <a:pt x="356" y="102"/>
                  </a:lnTo>
                  <a:lnTo>
                    <a:pt x="372" y="104"/>
                  </a:lnTo>
                  <a:lnTo>
                    <a:pt x="380" y="105"/>
                  </a:lnTo>
                  <a:lnTo>
                    <a:pt x="387" y="107"/>
                  </a:lnTo>
                  <a:lnTo>
                    <a:pt x="394" y="109"/>
                  </a:lnTo>
                  <a:lnTo>
                    <a:pt x="401" y="112"/>
                  </a:lnTo>
                  <a:lnTo>
                    <a:pt x="408" y="115"/>
                  </a:lnTo>
                  <a:lnTo>
                    <a:pt x="414" y="118"/>
                  </a:lnTo>
                  <a:lnTo>
                    <a:pt x="420" y="121"/>
                  </a:lnTo>
                  <a:lnTo>
                    <a:pt x="426" y="125"/>
                  </a:lnTo>
                  <a:lnTo>
                    <a:pt x="431" y="129"/>
                  </a:lnTo>
                  <a:lnTo>
                    <a:pt x="436" y="134"/>
                  </a:lnTo>
                  <a:lnTo>
                    <a:pt x="441" y="139"/>
                  </a:lnTo>
                  <a:lnTo>
                    <a:pt x="446" y="144"/>
                  </a:lnTo>
                  <a:lnTo>
                    <a:pt x="450" y="149"/>
                  </a:lnTo>
                  <a:lnTo>
                    <a:pt x="454" y="154"/>
                  </a:lnTo>
                  <a:lnTo>
                    <a:pt x="458" y="160"/>
                  </a:lnTo>
                  <a:lnTo>
                    <a:pt x="462" y="166"/>
                  </a:lnTo>
                  <a:lnTo>
                    <a:pt x="465" y="172"/>
                  </a:lnTo>
                  <a:lnTo>
                    <a:pt x="468" y="178"/>
                  </a:lnTo>
                  <a:lnTo>
                    <a:pt x="471" y="185"/>
                  </a:lnTo>
                  <a:lnTo>
                    <a:pt x="473" y="192"/>
                  </a:lnTo>
                  <a:lnTo>
                    <a:pt x="475" y="199"/>
                  </a:lnTo>
                  <a:lnTo>
                    <a:pt x="477" y="206"/>
                  </a:lnTo>
                  <a:lnTo>
                    <a:pt x="480" y="221"/>
                  </a:lnTo>
                  <a:lnTo>
                    <a:pt x="482" y="237"/>
                  </a:lnTo>
                  <a:lnTo>
                    <a:pt x="482" y="245"/>
                  </a:lnTo>
                  <a:lnTo>
                    <a:pt x="483" y="254"/>
                  </a:lnTo>
                  <a:lnTo>
                    <a:pt x="141"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6" name="Freeform 9">
              <a:extLst>
                <a:ext uri="{FF2B5EF4-FFF2-40B4-BE49-F238E27FC236}">
                  <a16:creationId xmlns:a16="http://schemas.microsoft.com/office/drawing/2014/main" id="{1FB72FEB-91C2-36AE-E4CE-CB3E9FBBE699}"/>
                </a:ext>
              </a:extLst>
            </p:cNvPr>
            <p:cNvSpPr>
              <a:spLocks/>
            </p:cNvSpPr>
            <p:nvPr/>
          </p:nvSpPr>
          <p:spPr bwMode="auto">
            <a:xfrm>
              <a:off x="1758" y="1365"/>
              <a:ext cx="545" cy="650"/>
            </a:xfrm>
            <a:custGeom>
              <a:avLst/>
              <a:gdLst>
                <a:gd name="T0" fmla="*/ 528 w 545"/>
                <a:gd name="T1" fmla="*/ 30 h 650"/>
                <a:gd name="T2" fmla="*/ 472 w 545"/>
                <a:gd name="T3" fmla="*/ 9 h 650"/>
                <a:gd name="T4" fmla="*/ 421 w 545"/>
                <a:gd name="T5" fmla="*/ 1 h 650"/>
                <a:gd name="T6" fmla="*/ 373 w 545"/>
                <a:gd name="T7" fmla="*/ 0 h 650"/>
                <a:gd name="T8" fmla="*/ 303 w 545"/>
                <a:gd name="T9" fmla="*/ 9 h 650"/>
                <a:gd name="T10" fmla="*/ 239 w 545"/>
                <a:gd name="T11" fmla="*/ 31 h 650"/>
                <a:gd name="T12" fmla="*/ 179 w 545"/>
                <a:gd name="T13" fmla="*/ 62 h 650"/>
                <a:gd name="T14" fmla="*/ 138 w 545"/>
                <a:gd name="T15" fmla="*/ 93 h 650"/>
                <a:gd name="T16" fmla="*/ 89 w 545"/>
                <a:gd name="T17" fmla="*/ 142 h 650"/>
                <a:gd name="T18" fmla="*/ 50 w 545"/>
                <a:gd name="T19" fmla="*/ 197 h 650"/>
                <a:gd name="T20" fmla="*/ 27 w 545"/>
                <a:gd name="T21" fmla="*/ 243 h 650"/>
                <a:gd name="T22" fmla="*/ 7 w 545"/>
                <a:gd name="T23" fmla="*/ 311 h 650"/>
                <a:gd name="T24" fmla="*/ 0 w 545"/>
                <a:gd name="T25" fmla="*/ 379 h 650"/>
                <a:gd name="T26" fmla="*/ 6 w 545"/>
                <a:gd name="T27" fmla="*/ 442 h 650"/>
                <a:gd name="T28" fmla="*/ 25 w 545"/>
                <a:gd name="T29" fmla="*/ 498 h 650"/>
                <a:gd name="T30" fmla="*/ 54 w 545"/>
                <a:gd name="T31" fmla="*/ 547 h 650"/>
                <a:gd name="T32" fmla="*/ 94 w 545"/>
                <a:gd name="T33" fmla="*/ 588 h 650"/>
                <a:gd name="T34" fmla="*/ 144 w 545"/>
                <a:gd name="T35" fmla="*/ 620 h 650"/>
                <a:gd name="T36" fmla="*/ 201 w 545"/>
                <a:gd name="T37" fmla="*/ 641 h 650"/>
                <a:gd name="T38" fmla="*/ 264 w 545"/>
                <a:gd name="T39" fmla="*/ 650 h 650"/>
                <a:gd name="T40" fmla="*/ 347 w 545"/>
                <a:gd name="T41" fmla="*/ 645 h 650"/>
                <a:gd name="T42" fmla="*/ 391 w 545"/>
                <a:gd name="T43" fmla="*/ 635 h 650"/>
                <a:gd name="T44" fmla="*/ 434 w 545"/>
                <a:gd name="T45" fmla="*/ 620 h 650"/>
                <a:gd name="T46" fmla="*/ 469 w 545"/>
                <a:gd name="T47" fmla="*/ 469 h 650"/>
                <a:gd name="T48" fmla="*/ 428 w 545"/>
                <a:gd name="T49" fmla="*/ 500 h 650"/>
                <a:gd name="T50" fmla="*/ 384 w 545"/>
                <a:gd name="T51" fmla="*/ 523 h 650"/>
                <a:gd name="T52" fmla="*/ 336 w 545"/>
                <a:gd name="T53" fmla="*/ 537 h 650"/>
                <a:gd name="T54" fmla="*/ 287 w 545"/>
                <a:gd name="T55" fmla="*/ 540 h 650"/>
                <a:gd name="T56" fmla="*/ 245 w 545"/>
                <a:gd name="T57" fmla="*/ 534 h 650"/>
                <a:gd name="T58" fmla="*/ 208 w 545"/>
                <a:gd name="T59" fmla="*/ 520 h 650"/>
                <a:gd name="T60" fmla="*/ 176 w 545"/>
                <a:gd name="T61" fmla="*/ 499 h 650"/>
                <a:gd name="T62" fmla="*/ 157 w 545"/>
                <a:gd name="T63" fmla="*/ 479 h 650"/>
                <a:gd name="T64" fmla="*/ 137 w 545"/>
                <a:gd name="T65" fmla="*/ 448 h 650"/>
                <a:gd name="T66" fmla="*/ 123 w 545"/>
                <a:gd name="T67" fmla="*/ 410 h 650"/>
                <a:gd name="T68" fmla="*/ 118 w 545"/>
                <a:gd name="T69" fmla="*/ 369 h 650"/>
                <a:gd name="T70" fmla="*/ 122 w 545"/>
                <a:gd name="T71" fmla="*/ 324 h 650"/>
                <a:gd name="T72" fmla="*/ 133 w 545"/>
                <a:gd name="T73" fmla="*/ 282 h 650"/>
                <a:gd name="T74" fmla="*/ 156 w 545"/>
                <a:gd name="T75" fmla="*/ 233 h 650"/>
                <a:gd name="T76" fmla="*/ 182 w 545"/>
                <a:gd name="T77" fmla="*/ 198 h 650"/>
                <a:gd name="T78" fmla="*/ 213 w 545"/>
                <a:gd name="T79" fmla="*/ 167 h 650"/>
                <a:gd name="T80" fmla="*/ 238 w 545"/>
                <a:gd name="T81" fmla="*/ 148 h 650"/>
                <a:gd name="T82" fmla="*/ 276 w 545"/>
                <a:gd name="T83" fmla="*/ 126 h 650"/>
                <a:gd name="T84" fmla="*/ 317 w 545"/>
                <a:gd name="T85" fmla="*/ 113 h 650"/>
                <a:gd name="T86" fmla="*/ 360 w 545"/>
                <a:gd name="T87" fmla="*/ 109 h 650"/>
                <a:gd name="T88" fmla="*/ 409 w 545"/>
                <a:gd name="T89" fmla="*/ 114 h 650"/>
                <a:gd name="T90" fmla="*/ 442 w 545"/>
                <a:gd name="T91" fmla="*/ 125 h 650"/>
                <a:gd name="T92" fmla="*/ 481 w 545"/>
                <a:gd name="T93" fmla="*/ 149 h 650"/>
                <a:gd name="T94" fmla="*/ 514 w 545"/>
                <a:gd name="T95" fmla="*/ 182 h 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5" h="650">
                  <a:moveTo>
                    <a:pt x="545" y="40"/>
                  </a:moveTo>
                  <a:lnTo>
                    <a:pt x="537" y="35"/>
                  </a:lnTo>
                  <a:lnTo>
                    <a:pt x="532" y="33"/>
                  </a:lnTo>
                  <a:lnTo>
                    <a:pt x="528" y="30"/>
                  </a:lnTo>
                  <a:lnTo>
                    <a:pt x="519" y="26"/>
                  </a:lnTo>
                  <a:lnTo>
                    <a:pt x="510" y="22"/>
                  </a:lnTo>
                  <a:lnTo>
                    <a:pt x="492" y="15"/>
                  </a:lnTo>
                  <a:lnTo>
                    <a:pt x="472" y="9"/>
                  </a:lnTo>
                  <a:lnTo>
                    <a:pt x="462" y="7"/>
                  </a:lnTo>
                  <a:lnTo>
                    <a:pt x="452" y="5"/>
                  </a:lnTo>
                  <a:lnTo>
                    <a:pt x="431" y="2"/>
                  </a:lnTo>
                  <a:lnTo>
                    <a:pt x="421" y="1"/>
                  </a:lnTo>
                  <a:lnTo>
                    <a:pt x="411" y="0"/>
                  </a:lnTo>
                  <a:lnTo>
                    <a:pt x="400" y="0"/>
                  </a:lnTo>
                  <a:lnTo>
                    <a:pt x="390" y="0"/>
                  </a:lnTo>
                  <a:lnTo>
                    <a:pt x="373" y="0"/>
                  </a:lnTo>
                  <a:lnTo>
                    <a:pt x="355" y="1"/>
                  </a:lnTo>
                  <a:lnTo>
                    <a:pt x="337" y="3"/>
                  </a:lnTo>
                  <a:lnTo>
                    <a:pt x="320" y="6"/>
                  </a:lnTo>
                  <a:lnTo>
                    <a:pt x="303" y="9"/>
                  </a:lnTo>
                  <a:lnTo>
                    <a:pt x="287" y="14"/>
                  </a:lnTo>
                  <a:lnTo>
                    <a:pt x="270" y="19"/>
                  </a:lnTo>
                  <a:lnTo>
                    <a:pt x="254" y="24"/>
                  </a:lnTo>
                  <a:lnTo>
                    <a:pt x="239" y="31"/>
                  </a:lnTo>
                  <a:lnTo>
                    <a:pt x="223" y="38"/>
                  </a:lnTo>
                  <a:lnTo>
                    <a:pt x="208" y="45"/>
                  </a:lnTo>
                  <a:lnTo>
                    <a:pt x="193" y="53"/>
                  </a:lnTo>
                  <a:lnTo>
                    <a:pt x="179" y="62"/>
                  </a:lnTo>
                  <a:lnTo>
                    <a:pt x="165" y="72"/>
                  </a:lnTo>
                  <a:lnTo>
                    <a:pt x="158" y="77"/>
                  </a:lnTo>
                  <a:lnTo>
                    <a:pt x="151" y="82"/>
                  </a:lnTo>
                  <a:lnTo>
                    <a:pt x="138" y="93"/>
                  </a:lnTo>
                  <a:lnTo>
                    <a:pt x="124" y="104"/>
                  </a:lnTo>
                  <a:lnTo>
                    <a:pt x="112" y="116"/>
                  </a:lnTo>
                  <a:lnTo>
                    <a:pt x="100" y="128"/>
                  </a:lnTo>
                  <a:lnTo>
                    <a:pt x="89" y="142"/>
                  </a:lnTo>
                  <a:lnTo>
                    <a:pt x="79" y="155"/>
                  </a:lnTo>
                  <a:lnTo>
                    <a:pt x="68" y="168"/>
                  </a:lnTo>
                  <a:lnTo>
                    <a:pt x="59" y="183"/>
                  </a:lnTo>
                  <a:lnTo>
                    <a:pt x="50" y="197"/>
                  </a:lnTo>
                  <a:lnTo>
                    <a:pt x="42" y="212"/>
                  </a:lnTo>
                  <a:lnTo>
                    <a:pt x="38" y="220"/>
                  </a:lnTo>
                  <a:lnTo>
                    <a:pt x="34" y="228"/>
                  </a:lnTo>
                  <a:lnTo>
                    <a:pt x="27" y="243"/>
                  </a:lnTo>
                  <a:lnTo>
                    <a:pt x="21" y="260"/>
                  </a:lnTo>
                  <a:lnTo>
                    <a:pt x="16" y="276"/>
                  </a:lnTo>
                  <a:lnTo>
                    <a:pt x="11" y="294"/>
                  </a:lnTo>
                  <a:lnTo>
                    <a:pt x="7" y="311"/>
                  </a:lnTo>
                  <a:lnTo>
                    <a:pt x="4" y="329"/>
                  </a:lnTo>
                  <a:lnTo>
                    <a:pt x="2" y="346"/>
                  </a:lnTo>
                  <a:lnTo>
                    <a:pt x="0" y="362"/>
                  </a:lnTo>
                  <a:lnTo>
                    <a:pt x="0" y="379"/>
                  </a:lnTo>
                  <a:lnTo>
                    <a:pt x="0" y="395"/>
                  </a:lnTo>
                  <a:lnTo>
                    <a:pt x="1" y="410"/>
                  </a:lnTo>
                  <a:lnTo>
                    <a:pt x="3" y="426"/>
                  </a:lnTo>
                  <a:lnTo>
                    <a:pt x="6" y="442"/>
                  </a:lnTo>
                  <a:lnTo>
                    <a:pt x="9" y="456"/>
                  </a:lnTo>
                  <a:lnTo>
                    <a:pt x="14" y="471"/>
                  </a:lnTo>
                  <a:lnTo>
                    <a:pt x="19" y="484"/>
                  </a:lnTo>
                  <a:lnTo>
                    <a:pt x="25" y="498"/>
                  </a:lnTo>
                  <a:lnTo>
                    <a:pt x="31" y="511"/>
                  </a:lnTo>
                  <a:lnTo>
                    <a:pt x="38" y="523"/>
                  </a:lnTo>
                  <a:lnTo>
                    <a:pt x="46" y="535"/>
                  </a:lnTo>
                  <a:lnTo>
                    <a:pt x="54" y="547"/>
                  </a:lnTo>
                  <a:lnTo>
                    <a:pt x="64" y="558"/>
                  </a:lnTo>
                  <a:lnTo>
                    <a:pt x="73" y="568"/>
                  </a:lnTo>
                  <a:lnTo>
                    <a:pt x="83" y="579"/>
                  </a:lnTo>
                  <a:lnTo>
                    <a:pt x="94" y="588"/>
                  </a:lnTo>
                  <a:lnTo>
                    <a:pt x="106" y="597"/>
                  </a:lnTo>
                  <a:lnTo>
                    <a:pt x="118" y="605"/>
                  </a:lnTo>
                  <a:lnTo>
                    <a:pt x="130" y="613"/>
                  </a:lnTo>
                  <a:lnTo>
                    <a:pt x="144" y="620"/>
                  </a:lnTo>
                  <a:lnTo>
                    <a:pt x="158" y="626"/>
                  </a:lnTo>
                  <a:lnTo>
                    <a:pt x="171" y="631"/>
                  </a:lnTo>
                  <a:lnTo>
                    <a:pt x="186" y="636"/>
                  </a:lnTo>
                  <a:lnTo>
                    <a:pt x="201" y="641"/>
                  </a:lnTo>
                  <a:lnTo>
                    <a:pt x="216" y="644"/>
                  </a:lnTo>
                  <a:lnTo>
                    <a:pt x="231" y="647"/>
                  </a:lnTo>
                  <a:lnTo>
                    <a:pt x="247" y="649"/>
                  </a:lnTo>
                  <a:lnTo>
                    <a:pt x="264" y="650"/>
                  </a:lnTo>
                  <a:lnTo>
                    <a:pt x="280" y="650"/>
                  </a:lnTo>
                  <a:lnTo>
                    <a:pt x="303" y="650"/>
                  </a:lnTo>
                  <a:lnTo>
                    <a:pt x="325" y="648"/>
                  </a:lnTo>
                  <a:lnTo>
                    <a:pt x="347" y="645"/>
                  </a:lnTo>
                  <a:lnTo>
                    <a:pt x="359" y="643"/>
                  </a:lnTo>
                  <a:lnTo>
                    <a:pt x="369" y="641"/>
                  </a:lnTo>
                  <a:lnTo>
                    <a:pt x="380" y="638"/>
                  </a:lnTo>
                  <a:lnTo>
                    <a:pt x="391" y="635"/>
                  </a:lnTo>
                  <a:lnTo>
                    <a:pt x="401" y="632"/>
                  </a:lnTo>
                  <a:lnTo>
                    <a:pt x="412" y="628"/>
                  </a:lnTo>
                  <a:lnTo>
                    <a:pt x="423" y="624"/>
                  </a:lnTo>
                  <a:lnTo>
                    <a:pt x="434" y="620"/>
                  </a:lnTo>
                  <a:lnTo>
                    <a:pt x="444" y="615"/>
                  </a:lnTo>
                  <a:lnTo>
                    <a:pt x="455" y="610"/>
                  </a:lnTo>
                  <a:lnTo>
                    <a:pt x="479" y="460"/>
                  </a:lnTo>
                  <a:lnTo>
                    <a:pt x="469" y="469"/>
                  </a:lnTo>
                  <a:lnTo>
                    <a:pt x="459" y="477"/>
                  </a:lnTo>
                  <a:lnTo>
                    <a:pt x="449" y="485"/>
                  </a:lnTo>
                  <a:lnTo>
                    <a:pt x="438" y="493"/>
                  </a:lnTo>
                  <a:lnTo>
                    <a:pt x="428" y="500"/>
                  </a:lnTo>
                  <a:lnTo>
                    <a:pt x="417" y="507"/>
                  </a:lnTo>
                  <a:lnTo>
                    <a:pt x="406" y="513"/>
                  </a:lnTo>
                  <a:lnTo>
                    <a:pt x="395" y="518"/>
                  </a:lnTo>
                  <a:lnTo>
                    <a:pt x="384" y="523"/>
                  </a:lnTo>
                  <a:lnTo>
                    <a:pt x="372" y="528"/>
                  </a:lnTo>
                  <a:lnTo>
                    <a:pt x="361" y="531"/>
                  </a:lnTo>
                  <a:lnTo>
                    <a:pt x="348" y="535"/>
                  </a:lnTo>
                  <a:lnTo>
                    <a:pt x="336" y="537"/>
                  </a:lnTo>
                  <a:lnTo>
                    <a:pt x="324" y="539"/>
                  </a:lnTo>
                  <a:lnTo>
                    <a:pt x="311" y="540"/>
                  </a:lnTo>
                  <a:lnTo>
                    <a:pt x="299" y="540"/>
                  </a:lnTo>
                  <a:lnTo>
                    <a:pt x="287" y="540"/>
                  </a:lnTo>
                  <a:lnTo>
                    <a:pt x="276" y="539"/>
                  </a:lnTo>
                  <a:lnTo>
                    <a:pt x="265" y="538"/>
                  </a:lnTo>
                  <a:lnTo>
                    <a:pt x="255" y="536"/>
                  </a:lnTo>
                  <a:lnTo>
                    <a:pt x="245" y="534"/>
                  </a:lnTo>
                  <a:lnTo>
                    <a:pt x="235" y="531"/>
                  </a:lnTo>
                  <a:lnTo>
                    <a:pt x="226" y="528"/>
                  </a:lnTo>
                  <a:lnTo>
                    <a:pt x="216" y="524"/>
                  </a:lnTo>
                  <a:lnTo>
                    <a:pt x="208" y="520"/>
                  </a:lnTo>
                  <a:lnTo>
                    <a:pt x="199" y="515"/>
                  </a:lnTo>
                  <a:lnTo>
                    <a:pt x="191" y="510"/>
                  </a:lnTo>
                  <a:lnTo>
                    <a:pt x="184" y="505"/>
                  </a:lnTo>
                  <a:lnTo>
                    <a:pt x="176" y="499"/>
                  </a:lnTo>
                  <a:lnTo>
                    <a:pt x="173" y="496"/>
                  </a:lnTo>
                  <a:lnTo>
                    <a:pt x="169" y="493"/>
                  </a:lnTo>
                  <a:lnTo>
                    <a:pt x="163" y="486"/>
                  </a:lnTo>
                  <a:lnTo>
                    <a:pt x="157" y="479"/>
                  </a:lnTo>
                  <a:lnTo>
                    <a:pt x="151" y="472"/>
                  </a:lnTo>
                  <a:lnTo>
                    <a:pt x="146" y="464"/>
                  </a:lnTo>
                  <a:lnTo>
                    <a:pt x="141" y="456"/>
                  </a:lnTo>
                  <a:lnTo>
                    <a:pt x="137" y="448"/>
                  </a:lnTo>
                  <a:lnTo>
                    <a:pt x="133" y="439"/>
                  </a:lnTo>
                  <a:lnTo>
                    <a:pt x="129" y="430"/>
                  </a:lnTo>
                  <a:lnTo>
                    <a:pt x="126" y="420"/>
                  </a:lnTo>
                  <a:lnTo>
                    <a:pt x="123" y="410"/>
                  </a:lnTo>
                  <a:lnTo>
                    <a:pt x="121" y="400"/>
                  </a:lnTo>
                  <a:lnTo>
                    <a:pt x="120" y="390"/>
                  </a:lnTo>
                  <a:lnTo>
                    <a:pt x="119" y="379"/>
                  </a:lnTo>
                  <a:lnTo>
                    <a:pt x="118" y="369"/>
                  </a:lnTo>
                  <a:lnTo>
                    <a:pt x="118" y="358"/>
                  </a:lnTo>
                  <a:lnTo>
                    <a:pt x="119" y="347"/>
                  </a:lnTo>
                  <a:lnTo>
                    <a:pt x="120" y="335"/>
                  </a:lnTo>
                  <a:lnTo>
                    <a:pt x="122" y="324"/>
                  </a:lnTo>
                  <a:lnTo>
                    <a:pt x="123" y="313"/>
                  </a:lnTo>
                  <a:lnTo>
                    <a:pt x="126" y="303"/>
                  </a:lnTo>
                  <a:lnTo>
                    <a:pt x="129" y="293"/>
                  </a:lnTo>
                  <a:lnTo>
                    <a:pt x="133" y="282"/>
                  </a:lnTo>
                  <a:lnTo>
                    <a:pt x="141" y="261"/>
                  </a:lnTo>
                  <a:lnTo>
                    <a:pt x="146" y="252"/>
                  </a:lnTo>
                  <a:lnTo>
                    <a:pt x="151" y="242"/>
                  </a:lnTo>
                  <a:lnTo>
                    <a:pt x="156" y="233"/>
                  </a:lnTo>
                  <a:lnTo>
                    <a:pt x="162" y="224"/>
                  </a:lnTo>
                  <a:lnTo>
                    <a:pt x="168" y="215"/>
                  </a:lnTo>
                  <a:lnTo>
                    <a:pt x="175" y="206"/>
                  </a:lnTo>
                  <a:lnTo>
                    <a:pt x="182" y="198"/>
                  </a:lnTo>
                  <a:lnTo>
                    <a:pt x="189" y="190"/>
                  </a:lnTo>
                  <a:lnTo>
                    <a:pt x="197" y="182"/>
                  </a:lnTo>
                  <a:lnTo>
                    <a:pt x="204" y="174"/>
                  </a:lnTo>
                  <a:lnTo>
                    <a:pt x="213" y="167"/>
                  </a:lnTo>
                  <a:lnTo>
                    <a:pt x="217" y="164"/>
                  </a:lnTo>
                  <a:lnTo>
                    <a:pt x="221" y="160"/>
                  </a:lnTo>
                  <a:lnTo>
                    <a:pt x="230" y="154"/>
                  </a:lnTo>
                  <a:lnTo>
                    <a:pt x="238" y="148"/>
                  </a:lnTo>
                  <a:lnTo>
                    <a:pt x="248" y="142"/>
                  </a:lnTo>
                  <a:lnTo>
                    <a:pt x="257" y="137"/>
                  </a:lnTo>
                  <a:lnTo>
                    <a:pt x="266" y="131"/>
                  </a:lnTo>
                  <a:lnTo>
                    <a:pt x="276" y="126"/>
                  </a:lnTo>
                  <a:lnTo>
                    <a:pt x="286" y="122"/>
                  </a:lnTo>
                  <a:lnTo>
                    <a:pt x="296" y="119"/>
                  </a:lnTo>
                  <a:lnTo>
                    <a:pt x="306" y="116"/>
                  </a:lnTo>
                  <a:lnTo>
                    <a:pt x="317" y="113"/>
                  </a:lnTo>
                  <a:lnTo>
                    <a:pt x="327" y="111"/>
                  </a:lnTo>
                  <a:lnTo>
                    <a:pt x="338" y="110"/>
                  </a:lnTo>
                  <a:lnTo>
                    <a:pt x="348" y="109"/>
                  </a:lnTo>
                  <a:lnTo>
                    <a:pt x="360" y="109"/>
                  </a:lnTo>
                  <a:lnTo>
                    <a:pt x="373" y="109"/>
                  </a:lnTo>
                  <a:lnTo>
                    <a:pt x="385" y="110"/>
                  </a:lnTo>
                  <a:lnTo>
                    <a:pt x="397" y="112"/>
                  </a:lnTo>
                  <a:lnTo>
                    <a:pt x="409" y="114"/>
                  </a:lnTo>
                  <a:lnTo>
                    <a:pt x="415" y="115"/>
                  </a:lnTo>
                  <a:lnTo>
                    <a:pt x="421" y="117"/>
                  </a:lnTo>
                  <a:lnTo>
                    <a:pt x="431" y="120"/>
                  </a:lnTo>
                  <a:lnTo>
                    <a:pt x="442" y="125"/>
                  </a:lnTo>
                  <a:lnTo>
                    <a:pt x="452" y="130"/>
                  </a:lnTo>
                  <a:lnTo>
                    <a:pt x="462" y="136"/>
                  </a:lnTo>
                  <a:lnTo>
                    <a:pt x="472" y="142"/>
                  </a:lnTo>
                  <a:lnTo>
                    <a:pt x="481" y="149"/>
                  </a:lnTo>
                  <a:lnTo>
                    <a:pt x="489" y="156"/>
                  </a:lnTo>
                  <a:lnTo>
                    <a:pt x="498" y="164"/>
                  </a:lnTo>
                  <a:lnTo>
                    <a:pt x="506" y="173"/>
                  </a:lnTo>
                  <a:lnTo>
                    <a:pt x="514" y="182"/>
                  </a:lnTo>
                  <a:lnTo>
                    <a:pt x="517" y="187"/>
                  </a:lnTo>
                  <a:lnTo>
                    <a:pt x="521" y="191"/>
                  </a:lnTo>
                  <a:lnTo>
                    <a:pt x="545"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7" name="Freeform 10">
              <a:extLst>
                <a:ext uri="{FF2B5EF4-FFF2-40B4-BE49-F238E27FC236}">
                  <a16:creationId xmlns:a16="http://schemas.microsoft.com/office/drawing/2014/main" id="{AFC6C028-8410-7D4F-6917-F2AAA620B595}"/>
                </a:ext>
              </a:extLst>
            </p:cNvPr>
            <p:cNvSpPr>
              <a:spLocks noEditPoints="1"/>
            </p:cNvSpPr>
            <p:nvPr/>
          </p:nvSpPr>
          <p:spPr bwMode="auto">
            <a:xfrm>
              <a:off x="2325" y="1365"/>
              <a:ext cx="661" cy="650"/>
            </a:xfrm>
            <a:custGeom>
              <a:avLst/>
              <a:gdLst>
                <a:gd name="T0" fmla="*/ 315 w 661"/>
                <a:gd name="T1" fmla="*/ 6 h 650"/>
                <a:gd name="T2" fmla="*/ 235 w 661"/>
                <a:gd name="T3" fmla="*/ 31 h 650"/>
                <a:gd name="T4" fmla="*/ 176 w 661"/>
                <a:gd name="T5" fmla="*/ 62 h 650"/>
                <a:gd name="T6" fmla="*/ 124 w 661"/>
                <a:gd name="T7" fmla="*/ 104 h 650"/>
                <a:gd name="T8" fmla="*/ 79 w 661"/>
                <a:gd name="T9" fmla="*/ 154 h 650"/>
                <a:gd name="T10" fmla="*/ 35 w 661"/>
                <a:gd name="T11" fmla="*/ 226 h 650"/>
                <a:gd name="T12" fmla="*/ 12 w 661"/>
                <a:gd name="T13" fmla="*/ 291 h 650"/>
                <a:gd name="T14" fmla="*/ 0 w 661"/>
                <a:gd name="T15" fmla="*/ 375 h 650"/>
                <a:gd name="T16" fmla="*/ 10 w 661"/>
                <a:gd name="T17" fmla="*/ 454 h 650"/>
                <a:gd name="T18" fmla="*/ 38 w 661"/>
                <a:gd name="T19" fmla="*/ 521 h 650"/>
                <a:gd name="T20" fmla="*/ 83 w 661"/>
                <a:gd name="T21" fmla="*/ 578 h 650"/>
                <a:gd name="T22" fmla="*/ 142 w 661"/>
                <a:gd name="T23" fmla="*/ 619 h 650"/>
                <a:gd name="T24" fmla="*/ 214 w 661"/>
                <a:gd name="T25" fmla="*/ 644 h 650"/>
                <a:gd name="T26" fmla="*/ 297 w 661"/>
                <a:gd name="T27" fmla="*/ 650 h 650"/>
                <a:gd name="T28" fmla="*/ 380 w 661"/>
                <a:gd name="T29" fmla="*/ 636 h 650"/>
                <a:gd name="T30" fmla="*/ 457 w 661"/>
                <a:gd name="T31" fmla="*/ 604 h 650"/>
                <a:gd name="T32" fmla="*/ 513 w 661"/>
                <a:gd name="T33" fmla="*/ 567 h 650"/>
                <a:gd name="T34" fmla="*/ 562 w 661"/>
                <a:gd name="T35" fmla="*/ 521 h 650"/>
                <a:gd name="T36" fmla="*/ 603 w 661"/>
                <a:gd name="T37" fmla="*/ 468 h 650"/>
                <a:gd name="T38" fmla="*/ 640 w 661"/>
                <a:gd name="T39" fmla="*/ 391 h 650"/>
                <a:gd name="T40" fmla="*/ 657 w 661"/>
                <a:gd name="T41" fmla="*/ 325 h 650"/>
                <a:gd name="T42" fmla="*/ 660 w 661"/>
                <a:gd name="T43" fmla="*/ 242 h 650"/>
                <a:gd name="T44" fmla="*/ 643 w 661"/>
                <a:gd name="T45" fmla="*/ 168 h 650"/>
                <a:gd name="T46" fmla="*/ 608 w 661"/>
                <a:gd name="T47" fmla="*/ 104 h 650"/>
                <a:gd name="T48" fmla="*/ 557 w 661"/>
                <a:gd name="T49" fmla="*/ 54 h 650"/>
                <a:gd name="T50" fmla="*/ 493 w 661"/>
                <a:gd name="T51" fmla="*/ 19 h 650"/>
                <a:gd name="T52" fmla="*/ 416 w 661"/>
                <a:gd name="T53" fmla="*/ 1 h 650"/>
                <a:gd name="T54" fmla="*/ 386 w 661"/>
                <a:gd name="T55" fmla="*/ 112 h 650"/>
                <a:gd name="T56" fmla="*/ 434 w 661"/>
                <a:gd name="T57" fmla="*/ 124 h 650"/>
                <a:gd name="T58" fmla="*/ 476 w 661"/>
                <a:gd name="T59" fmla="*/ 149 h 650"/>
                <a:gd name="T60" fmla="*/ 509 w 661"/>
                <a:gd name="T61" fmla="*/ 182 h 650"/>
                <a:gd name="T62" fmla="*/ 531 w 661"/>
                <a:gd name="T63" fmla="*/ 224 h 650"/>
                <a:gd name="T64" fmla="*/ 542 w 661"/>
                <a:gd name="T65" fmla="*/ 271 h 650"/>
                <a:gd name="T66" fmla="*/ 538 w 661"/>
                <a:gd name="T67" fmla="*/ 336 h 650"/>
                <a:gd name="T68" fmla="*/ 521 w 661"/>
                <a:gd name="T69" fmla="*/ 387 h 650"/>
                <a:gd name="T70" fmla="*/ 486 w 661"/>
                <a:gd name="T71" fmla="*/ 443 h 650"/>
                <a:gd name="T72" fmla="*/ 447 w 661"/>
                <a:gd name="T73" fmla="*/ 482 h 650"/>
                <a:gd name="T74" fmla="*/ 401 w 661"/>
                <a:gd name="T75" fmla="*/ 512 h 650"/>
                <a:gd name="T76" fmla="*/ 340 w 661"/>
                <a:gd name="T77" fmla="*/ 533 h 650"/>
                <a:gd name="T78" fmla="*/ 287 w 661"/>
                <a:gd name="T79" fmla="*/ 537 h 650"/>
                <a:gd name="T80" fmla="*/ 237 w 661"/>
                <a:gd name="T81" fmla="*/ 528 h 650"/>
                <a:gd name="T82" fmla="*/ 193 w 661"/>
                <a:gd name="T83" fmla="*/ 506 h 650"/>
                <a:gd name="T84" fmla="*/ 159 w 661"/>
                <a:gd name="T85" fmla="*/ 475 h 650"/>
                <a:gd name="T86" fmla="*/ 135 w 661"/>
                <a:gd name="T87" fmla="*/ 435 h 650"/>
                <a:gd name="T88" fmla="*/ 122 w 661"/>
                <a:gd name="T89" fmla="*/ 387 h 650"/>
                <a:gd name="T90" fmla="*/ 122 w 661"/>
                <a:gd name="T91" fmla="*/ 325 h 650"/>
                <a:gd name="T92" fmla="*/ 146 w 661"/>
                <a:gd name="T93" fmla="*/ 252 h 650"/>
                <a:gd name="T94" fmla="*/ 183 w 661"/>
                <a:gd name="T95" fmla="*/ 198 h 650"/>
                <a:gd name="T96" fmla="*/ 223 w 661"/>
                <a:gd name="T97" fmla="*/ 161 h 650"/>
                <a:gd name="T98" fmla="*/ 281 w 661"/>
                <a:gd name="T99" fmla="*/ 128 h 650"/>
                <a:gd name="T100" fmla="*/ 332 w 661"/>
                <a:gd name="T101" fmla="*/ 114 h 6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1" h="650">
                  <a:moveTo>
                    <a:pt x="382" y="0"/>
                  </a:moveTo>
                  <a:lnTo>
                    <a:pt x="365" y="0"/>
                  </a:lnTo>
                  <a:lnTo>
                    <a:pt x="348" y="1"/>
                  </a:lnTo>
                  <a:lnTo>
                    <a:pt x="332" y="3"/>
                  </a:lnTo>
                  <a:lnTo>
                    <a:pt x="315" y="6"/>
                  </a:lnTo>
                  <a:lnTo>
                    <a:pt x="299" y="9"/>
                  </a:lnTo>
                  <a:lnTo>
                    <a:pt x="282" y="14"/>
                  </a:lnTo>
                  <a:lnTo>
                    <a:pt x="267" y="19"/>
                  </a:lnTo>
                  <a:lnTo>
                    <a:pt x="251" y="24"/>
                  </a:lnTo>
                  <a:lnTo>
                    <a:pt x="235" y="31"/>
                  </a:lnTo>
                  <a:lnTo>
                    <a:pt x="219" y="38"/>
                  </a:lnTo>
                  <a:lnTo>
                    <a:pt x="204" y="45"/>
                  </a:lnTo>
                  <a:lnTo>
                    <a:pt x="190" y="54"/>
                  </a:lnTo>
                  <a:lnTo>
                    <a:pt x="183" y="58"/>
                  </a:lnTo>
                  <a:lnTo>
                    <a:pt x="176" y="62"/>
                  </a:lnTo>
                  <a:lnTo>
                    <a:pt x="162" y="72"/>
                  </a:lnTo>
                  <a:lnTo>
                    <a:pt x="149" y="82"/>
                  </a:lnTo>
                  <a:lnTo>
                    <a:pt x="136" y="93"/>
                  </a:lnTo>
                  <a:lnTo>
                    <a:pt x="130" y="98"/>
                  </a:lnTo>
                  <a:lnTo>
                    <a:pt x="124" y="104"/>
                  </a:lnTo>
                  <a:lnTo>
                    <a:pt x="112" y="115"/>
                  </a:lnTo>
                  <a:lnTo>
                    <a:pt x="100" y="128"/>
                  </a:lnTo>
                  <a:lnTo>
                    <a:pt x="94" y="135"/>
                  </a:lnTo>
                  <a:lnTo>
                    <a:pt x="89" y="141"/>
                  </a:lnTo>
                  <a:lnTo>
                    <a:pt x="79" y="154"/>
                  </a:lnTo>
                  <a:lnTo>
                    <a:pt x="69" y="168"/>
                  </a:lnTo>
                  <a:lnTo>
                    <a:pt x="59" y="182"/>
                  </a:lnTo>
                  <a:lnTo>
                    <a:pt x="51" y="196"/>
                  </a:lnTo>
                  <a:lnTo>
                    <a:pt x="43" y="211"/>
                  </a:lnTo>
                  <a:lnTo>
                    <a:pt x="35" y="226"/>
                  </a:lnTo>
                  <a:lnTo>
                    <a:pt x="28" y="242"/>
                  </a:lnTo>
                  <a:lnTo>
                    <a:pt x="22" y="257"/>
                  </a:lnTo>
                  <a:lnTo>
                    <a:pt x="20" y="265"/>
                  </a:lnTo>
                  <a:lnTo>
                    <a:pt x="17" y="274"/>
                  </a:lnTo>
                  <a:lnTo>
                    <a:pt x="12" y="291"/>
                  </a:lnTo>
                  <a:lnTo>
                    <a:pt x="8" y="308"/>
                  </a:lnTo>
                  <a:lnTo>
                    <a:pt x="4" y="325"/>
                  </a:lnTo>
                  <a:lnTo>
                    <a:pt x="2" y="342"/>
                  </a:lnTo>
                  <a:lnTo>
                    <a:pt x="1" y="359"/>
                  </a:lnTo>
                  <a:lnTo>
                    <a:pt x="0" y="375"/>
                  </a:lnTo>
                  <a:lnTo>
                    <a:pt x="0" y="391"/>
                  </a:lnTo>
                  <a:lnTo>
                    <a:pt x="1" y="407"/>
                  </a:lnTo>
                  <a:lnTo>
                    <a:pt x="3" y="423"/>
                  </a:lnTo>
                  <a:lnTo>
                    <a:pt x="7" y="439"/>
                  </a:lnTo>
                  <a:lnTo>
                    <a:pt x="10" y="454"/>
                  </a:lnTo>
                  <a:lnTo>
                    <a:pt x="14" y="468"/>
                  </a:lnTo>
                  <a:lnTo>
                    <a:pt x="19" y="482"/>
                  </a:lnTo>
                  <a:lnTo>
                    <a:pt x="25" y="496"/>
                  </a:lnTo>
                  <a:lnTo>
                    <a:pt x="31" y="509"/>
                  </a:lnTo>
                  <a:lnTo>
                    <a:pt x="38" y="521"/>
                  </a:lnTo>
                  <a:lnTo>
                    <a:pt x="46" y="533"/>
                  </a:lnTo>
                  <a:lnTo>
                    <a:pt x="54" y="545"/>
                  </a:lnTo>
                  <a:lnTo>
                    <a:pt x="63" y="556"/>
                  </a:lnTo>
                  <a:lnTo>
                    <a:pt x="73" y="567"/>
                  </a:lnTo>
                  <a:lnTo>
                    <a:pt x="83" y="578"/>
                  </a:lnTo>
                  <a:lnTo>
                    <a:pt x="93" y="587"/>
                  </a:lnTo>
                  <a:lnTo>
                    <a:pt x="105" y="596"/>
                  </a:lnTo>
                  <a:lnTo>
                    <a:pt x="117" y="604"/>
                  </a:lnTo>
                  <a:lnTo>
                    <a:pt x="129" y="612"/>
                  </a:lnTo>
                  <a:lnTo>
                    <a:pt x="142" y="619"/>
                  </a:lnTo>
                  <a:lnTo>
                    <a:pt x="155" y="625"/>
                  </a:lnTo>
                  <a:lnTo>
                    <a:pt x="169" y="631"/>
                  </a:lnTo>
                  <a:lnTo>
                    <a:pt x="184" y="636"/>
                  </a:lnTo>
                  <a:lnTo>
                    <a:pt x="198" y="640"/>
                  </a:lnTo>
                  <a:lnTo>
                    <a:pt x="214" y="644"/>
                  </a:lnTo>
                  <a:lnTo>
                    <a:pt x="230" y="647"/>
                  </a:lnTo>
                  <a:lnTo>
                    <a:pt x="246" y="649"/>
                  </a:lnTo>
                  <a:lnTo>
                    <a:pt x="263" y="650"/>
                  </a:lnTo>
                  <a:lnTo>
                    <a:pt x="280" y="650"/>
                  </a:lnTo>
                  <a:lnTo>
                    <a:pt x="297" y="650"/>
                  </a:lnTo>
                  <a:lnTo>
                    <a:pt x="314" y="649"/>
                  </a:lnTo>
                  <a:lnTo>
                    <a:pt x="330" y="647"/>
                  </a:lnTo>
                  <a:lnTo>
                    <a:pt x="347" y="644"/>
                  </a:lnTo>
                  <a:lnTo>
                    <a:pt x="363" y="640"/>
                  </a:lnTo>
                  <a:lnTo>
                    <a:pt x="380" y="636"/>
                  </a:lnTo>
                  <a:lnTo>
                    <a:pt x="395" y="631"/>
                  </a:lnTo>
                  <a:lnTo>
                    <a:pt x="411" y="625"/>
                  </a:lnTo>
                  <a:lnTo>
                    <a:pt x="427" y="619"/>
                  </a:lnTo>
                  <a:lnTo>
                    <a:pt x="442" y="612"/>
                  </a:lnTo>
                  <a:lnTo>
                    <a:pt x="457" y="604"/>
                  </a:lnTo>
                  <a:lnTo>
                    <a:pt x="472" y="596"/>
                  </a:lnTo>
                  <a:lnTo>
                    <a:pt x="479" y="592"/>
                  </a:lnTo>
                  <a:lnTo>
                    <a:pt x="486" y="587"/>
                  </a:lnTo>
                  <a:lnTo>
                    <a:pt x="500" y="578"/>
                  </a:lnTo>
                  <a:lnTo>
                    <a:pt x="513" y="567"/>
                  </a:lnTo>
                  <a:lnTo>
                    <a:pt x="526" y="556"/>
                  </a:lnTo>
                  <a:lnTo>
                    <a:pt x="532" y="551"/>
                  </a:lnTo>
                  <a:lnTo>
                    <a:pt x="538" y="545"/>
                  </a:lnTo>
                  <a:lnTo>
                    <a:pt x="550" y="533"/>
                  </a:lnTo>
                  <a:lnTo>
                    <a:pt x="562" y="521"/>
                  </a:lnTo>
                  <a:lnTo>
                    <a:pt x="567" y="515"/>
                  </a:lnTo>
                  <a:lnTo>
                    <a:pt x="573" y="509"/>
                  </a:lnTo>
                  <a:lnTo>
                    <a:pt x="583" y="496"/>
                  </a:lnTo>
                  <a:lnTo>
                    <a:pt x="593" y="482"/>
                  </a:lnTo>
                  <a:lnTo>
                    <a:pt x="603" y="468"/>
                  </a:lnTo>
                  <a:lnTo>
                    <a:pt x="611" y="454"/>
                  </a:lnTo>
                  <a:lnTo>
                    <a:pt x="619" y="439"/>
                  </a:lnTo>
                  <a:lnTo>
                    <a:pt x="627" y="423"/>
                  </a:lnTo>
                  <a:lnTo>
                    <a:pt x="634" y="407"/>
                  </a:lnTo>
                  <a:lnTo>
                    <a:pt x="640" y="391"/>
                  </a:lnTo>
                  <a:lnTo>
                    <a:pt x="642" y="383"/>
                  </a:lnTo>
                  <a:lnTo>
                    <a:pt x="645" y="375"/>
                  </a:lnTo>
                  <a:lnTo>
                    <a:pt x="650" y="359"/>
                  </a:lnTo>
                  <a:lnTo>
                    <a:pt x="654" y="342"/>
                  </a:lnTo>
                  <a:lnTo>
                    <a:pt x="657" y="325"/>
                  </a:lnTo>
                  <a:lnTo>
                    <a:pt x="659" y="308"/>
                  </a:lnTo>
                  <a:lnTo>
                    <a:pt x="660" y="291"/>
                  </a:lnTo>
                  <a:lnTo>
                    <a:pt x="661" y="274"/>
                  </a:lnTo>
                  <a:lnTo>
                    <a:pt x="661" y="257"/>
                  </a:lnTo>
                  <a:lnTo>
                    <a:pt x="660" y="242"/>
                  </a:lnTo>
                  <a:lnTo>
                    <a:pt x="658" y="226"/>
                  </a:lnTo>
                  <a:lnTo>
                    <a:pt x="655" y="211"/>
                  </a:lnTo>
                  <a:lnTo>
                    <a:pt x="652" y="196"/>
                  </a:lnTo>
                  <a:lnTo>
                    <a:pt x="648" y="182"/>
                  </a:lnTo>
                  <a:lnTo>
                    <a:pt x="643" y="168"/>
                  </a:lnTo>
                  <a:lnTo>
                    <a:pt x="637" y="154"/>
                  </a:lnTo>
                  <a:lnTo>
                    <a:pt x="631" y="141"/>
                  </a:lnTo>
                  <a:lnTo>
                    <a:pt x="624" y="128"/>
                  </a:lnTo>
                  <a:lnTo>
                    <a:pt x="616" y="115"/>
                  </a:lnTo>
                  <a:lnTo>
                    <a:pt x="608" y="104"/>
                  </a:lnTo>
                  <a:lnTo>
                    <a:pt x="599" y="93"/>
                  </a:lnTo>
                  <a:lnTo>
                    <a:pt x="589" y="82"/>
                  </a:lnTo>
                  <a:lnTo>
                    <a:pt x="579" y="72"/>
                  </a:lnTo>
                  <a:lnTo>
                    <a:pt x="569" y="62"/>
                  </a:lnTo>
                  <a:lnTo>
                    <a:pt x="557" y="54"/>
                  </a:lnTo>
                  <a:lnTo>
                    <a:pt x="545" y="45"/>
                  </a:lnTo>
                  <a:lnTo>
                    <a:pt x="533" y="38"/>
                  </a:lnTo>
                  <a:lnTo>
                    <a:pt x="520" y="31"/>
                  </a:lnTo>
                  <a:lnTo>
                    <a:pt x="507" y="24"/>
                  </a:lnTo>
                  <a:lnTo>
                    <a:pt x="493" y="19"/>
                  </a:lnTo>
                  <a:lnTo>
                    <a:pt x="478" y="14"/>
                  </a:lnTo>
                  <a:lnTo>
                    <a:pt x="464" y="9"/>
                  </a:lnTo>
                  <a:lnTo>
                    <a:pt x="448" y="6"/>
                  </a:lnTo>
                  <a:lnTo>
                    <a:pt x="432" y="3"/>
                  </a:lnTo>
                  <a:lnTo>
                    <a:pt x="416" y="1"/>
                  </a:lnTo>
                  <a:lnTo>
                    <a:pt x="399" y="0"/>
                  </a:lnTo>
                  <a:lnTo>
                    <a:pt x="382" y="0"/>
                  </a:lnTo>
                  <a:close/>
                  <a:moveTo>
                    <a:pt x="365" y="111"/>
                  </a:moveTo>
                  <a:lnTo>
                    <a:pt x="375" y="112"/>
                  </a:lnTo>
                  <a:lnTo>
                    <a:pt x="386" y="112"/>
                  </a:lnTo>
                  <a:lnTo>
                    <a:pt x="396" y="114"/>
                  </a:lnTo>
                  <a:lnTo>
                    <a:pt x="406" y="116"/>
                  </a:lnTo>
                  <a:lnTo>
                    <a:pt x="416" y="118"/>
                  </a:lnTo>
                  <a:lnTo>
                    <a:pt x="425" y="121"/>
                  </a:lnTo>
                  <a:lnTo>
                    <a:pt x="434" y="124"/>
                  </a:lnTo>
                  <a:lnTo>
                    <a:pt x="443" y="128"/>
                  </a:lnTo>
                  <a:lnTo>
                    <a:pt x="453" y="132"/>
                  </a:lnTo>
                  <a:lnTo>
                    <a:pt x="461" y="138"/>
                  </a:lnTo>
                  <a:lnTo>
                    <a:pt x="469" y="143"/>
                  </a:lnTo>
                  <a:lnTo>
                    <a:pt x="476" y="149"/>
                  </a:lnTo>
                  <a:lnTo>
                    <a:pt x="483" y="155"/>
                  </a:lnTo>
                  <a:lnTo>
                    <a:pt x="490" y="161"/>
                  </a:lnTo>
                  <a:lnTo>
                    <a:pt x="497" y="168"/>
                  </a:lnTo>
                  <a:lnTo>
                    <a:pt x="503" y="175"/>
                  </a:lnTo>
                  <a:lnTo>
                    <a:pt x="509" y="182"/>
                  </a:lnTo>
                  <a:lnTo>
                    <a:pt x="514" y="190"/>
                  </a:lnTo>
                  <a:lnTo>
                    <a:pt x="519" y="198"/>
                  </a:lnTo>
                  <a:lnTo>
                    <a:pt x="523" y="206"/>
                  </a:lnTo>
                  <a:lnTo>
                    <a:pt x="527" y="215"/>
                  </a:lnTo>
                  <a:lnTo>
                    <a:pt x="531" y="224"/>
                  </a:lnTo>
                  <a:lnTo>
                    <a:pt x="534" y="233"/>
                  </a:lnTo>
                  <a:lnTo>
                    <a:pt x="537" y="242"/>
                  </a:lnTo>
                  <a:lnTo>
                    <a:pt x="539" y="252"/>
                  </a:lnTo>
                  <a:lnTo>
                    <a:pt x="540" y="261"/>
                  </a:lnTo>
                  <a:lnTo>
                    <a:pt x="542" y="271"/>
                  </a:lnTo>
                  <a:lnTo>
                    <a:pt x="542" y="283"/>
                  </a:lnTo>
                  <a:lnTo>
                    <a:pt x="542" y="293"/>
                  </a:lnTo>
                  <a:lnTo>
                    <a:pt x="542" y="303"/>
                  </a:lnTo>
                  <a:lnTo>
                    <a:pt x="540" y="325"/>
                  </a:lnTo>
                  <a:lnTo>
                    <a:pt x="538" y="336"/>
                  </a:lnTo>
                  <a:lnTo>
                    <a:pt x="535" y="346"/>
                  </a:lnTo>
                  <a:lnTo>
                    <a:pt x="532" y="357"/>
                  </a:lnTo>
                  <a:lnTo>
                    <a:pt x="529" y="367"/>
                  </a:lnTo>
                  <a:lnTo>
                    <a:pt x="525" y="377"/>
                  </a:lnTo>
                  <a:lnTo>
                    <a:pt x="521" y="387"/>
                  </a:lnTo>
                  <a:lnTo>
                    <a:pt x="516" y="397"/>
                  </a:lnTo>
                  <a:lnTo>
                    <a:pt x="511" y="406"/>
                  </a:lnTo>
                  <a:lnTo>
                    <a:pt x="505" y="416"/>
                  </a:lnTo>
                  <a:lnTo>
                    <a:pt x="499" y="425"/>
                  </a:lnTo>
                  <a:lnTo>
                    <a:pt x="486" y="443"/>
                  </a:lnTo>
                  <a:lnTo>
                    <a:pt x="479" y="451"/>
                  </a:lnTo>
                  <a:lnTo>
                    <a:pt x="471" y="459"/>
                  </a:lnTo>
                  <a:lnTo>
                    <a:pt x="464" y="467"/>
                  </a:lnTo>
                  <a:lnTo>
                    <a:pt x="456" y="475"/>
                  </a:lnTo>
                  <a:lnTo>
                    <a:pt x="447" y="482"/>
                  </a:lnTo>
                  <a:lnTo>
                    <a:pt x="438" y="488"/>
                  </a:lnTo>
                  <a:lnTo>
                    <a:pt x="429" y="495"/>
                  </a:lnTo>
                  <a:lnTo>
                    <a:pt x="420" y="501"/>
                  </a:lnTo>
                  <a:lnTo>
                    <a:pt x="411" y="506"/>
                  </a:lnTo>
                  <a:lnTo>
                    <a:pt x="401" y="512"/>
                  </a:lnTo>
                  <a:lnTo>
                    <a:pt x="381" y="521"/>
                  </a:lnTo>
                  <a:lnTo>
                    <a:pt x="371" y="524"/>
                  </a:lnTo>
                  <a:lnTo>
                    <a:pt x="361" y="528"/>
                  </a:lnTo>
                  <a:lnTo>
                    <a:pt x="351" y="531"/>
                  </a:lnTo>
                  <a:lnTo>
                    <a:pt x="340" y="533"/>
                  </a:lnTo>
                  <a:lnTo>
                    <a:pt x="330" y="535"/>
                  </a:lnTo>
                  <a:lnTo>
                    <a:pt x="319" y="536"/>
                  </a:lnTo>
                  <a:lnTo>
                    <a:pt x="308" y="537"/>
                  </a:lnTo>
                  <a:lnTo>
                    <a:pt x="297" y="538"/>
                  </a:lnTo>
                  <a:lnTo>
                    <a:pt x="287" y="537"/>
                  </a:lnTo>
                  <a:lnTo>
                    <a:pt x="276" y="536"/>
                  </a:lnTo>
                  <a:lnTo>
                    <a:pt x="266" y="535"/>
                  </a:lnTo>
                  <a:lnTo>
                    <a:pt x="256" y="533"/>
                  </a:lnTo>
                  <a:lnTo>
                    <a:pt x="246" y="531"/>
                  </a:lnTo>
                  <a:lnTo>
                    <a:pt x="237" y="528"/>
                  </a:lnTo>
                  <a:lnTo>
                    <a:pt x="228" y="524"/>
                  </a:lnTo>
                  <a:lnTo>
                    <a:pt x="218" y="521"/>
                  </a:lnTo>
                  <a:lnTo>
                    <a:pt x="209" y="516"/>
                  </a:lnTo>
                  <a:lnTo>
                    <a:pt x="201" y="512"/>
                  </a:lnTo>
                  <a:lnTo>
                    <a:pt x="193" y="506"/>
                  </a:lnTo>
                  <a:lnTo>
                    <a:pt x="186" y="501"/>
                  </a:lnTo>
                  <a:lnTo>
                    <a:pt x="179" y="495"/>
                  </a:lnTo>
                  <a:lnTo>
                    <a:pt x="172" y="488"/>
                  </a:lnTo>
                  <a:lnTo>
                    <a:pt x="165" y="482"/>
                  </a:lnTo>
                  <a:lnTo>
                    <a:pt x="159" y="475"/>
                  </a:lnTo>
                  <a:lnTo>
                    <a:pt x="154" y="467"/>
                  </a:lnTo>
                  <a:lnTo>
                    <a:pt x="148" y="459"/>
                  </a:lnTo>
                  <a:lnTo>
                    <a:pt x="143" y="451"/>
                  </a:lnTo>
                  <a:lnTo>
                    <a:pt x="139" y="443"/>
                  </a:lnTo>
                  <a:lnTo>
                    <a:pt x="135" y="435"/>
                  </a:lnTo>
                  <a:lnTo>
                    <a:pt x="131" y="425"/>
                  </a:lnTo>
                  <a:lnTo>
                    <a:pt x="128" y="416"/>
                  </a:lnTo>
                  <a:lnTo>
                    <a:pt x="126" y="406"/>
                  </a:lnTo>
                  <a:lnTo>
                    <a:pt x="123" y="397"/>
                  </a:lnTo>
                  <a:lnTo>
                    <a:pt x="122" y="387"/>
                  </a:lnTo>
                  <a:lnTo>
                    <a:pt x="120" y="377"/>
                  </a:lnTo>
                  <a:lnTo>
                    <a:pt x="120" y="367"/>
                  </a:lnTo>
                  <a:lnTo>
                    <a:pt x="120" y="357"/>
                  </a:lnTo>
                  <a:lnTo>
                    <a:pt x="120" y="346"/>
                  </a:lnTo>
                  <a:lnTo>
                    <a:pt x="122" y="325"/>
                  </a:lnTo>
                  <a:lnTo>
                    <a:pt x="127" y="303"/>
                  </a:lnTo>
                  <a:lnTo>
                    <a:pt x="130" y="293"/>
                  </a:lnTo>
                  <a:lnTo>
                    <a:pt x="133" y="283"/>
                  </a:lnTo>
                  <a:lnTo>
                    <a:pt x="141" y="261"/>
                  </a:lnTo>
                  <a:lnTo>
                    <a:pt x="146" y="252"/>
                  </a:lnTo>
                  <a:lnTo>
                    <a:pt x="151" y="242"/>
                  </a:lnTo>
                  <a:lnTo>
                    <a:pt x="157" y="233"/>
                  </a:lnTo>
                  <a:lnTo>
                    <a:pt x="163" y="224"/>
                  </a:lnTo>
                  <a:lnTo>
                    <a:pt x="176" y="206"/>
                  </a:lnTo>
                  <a:lnTo>
                    <a:pt x="183" y="198"/>
                  </a:lnTo>
                  <a:lnTo>
                    <a:pt x="191" y="190"/>
                  </a:lnTo>
                  <a:lnTo>
                    <a:pt x="198" y="182"/>
                  </a:lnTo>
                  <a:lnTo>
                    <a:pt x="206" y="175"/>
                  </a:lnTo>
                  <a:lnTo>
                    <a:pt x="215" y="168"/>
                  </a:lnTo>
                  <a:lnTo>
                    <a:pt x="223" y="161"/>
                  </a:lnTo>
                  <a:lnTo>
                    <a:pt x="233" y="155"/>
                  </a:lnTo>
                  <a:lnTo>
                    <a:pt x="242" y="149"/>
                  </a:lnTo>
                  <a:lnTo>
                    <a:pt x="251" y="143"/>
                  </a:lnTo>
                  <a:lnTo>
                    <a:pt x="261" y="138"/>
                  </a:lnTo>
                  <a:lnTo>
                    <a:pt x="281" y="128"/>
                  </a:lnTo>
                  <a:lnTo>
                    <a:pt x="291" y="124"/>
                  </a:lnTo>
                  <a:lnTo>
                    <a:pt x="301" y="121"/>
                  </a:lnTo>
                  <a:lnTo>
                    <a:pt x="311" y="118"/>
                  </a:lnTo>
                  <a:lnTo>
                    <a:pt x="322" y="116"/>
                  </a:lnTo>
                  <a:lnTo>
                    <a:pt x="332" y="114"/>
                  </a:lnTo>
                  <a:lnTo>
                    <a:pt x="343" y="112"/>
                  </a:lnTo>
                  <a:lnTo>
                    <a:pt x="354" y="112"/>
                  </a:lnTo>
                  <a:lnTo>
                    <a:pt x="365"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08" name="Rectangle 11">
              <a:extLst>
                <a:ext uri="{FF2B5EF4-FFF2-40B4-BE49-F238E27FC236}">
                  <a16:creationId xmlns:a16="http://schemas.microsoft.com/office/drawing/2014/main" id="{3DA67901-981B-E5AC-45AF-90BA4D2A9DDE}"/>
                </a:ext>
              </a:extLst>
            </p:cNvPr>
            <p:cNvSpPr>
              <a:spLocks noChangeArrowheads="1"/>
            </p:cNvSpPr>
            <p:nvPr/>
          </p:nvSpPr>
          <p:spPr bwMode="auto">
            <a:xfrm>
              <a:off x="2172" y="2445"/>
              <a:ext cx="24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300" i="1">
                  <a:solidFill>
                    <a:srgbClr val="000000"/>
                  </a:solidFill>
                  <a:latin typeface="Arial" panose="020B0604020202020204" pitchFamily="34" charset="0"/>
                </a:rPr>
                <a:t>r</a:t>
              </a:r>
              <a:endParaRPr lang="it-IT" altLang="en-US" sz="2800">
                <a:latin typeface="Georgia" panose="02040502050405020303" pitchFamily="18" charset="0"/>
              </a:endParaRPr>
            </a:p>
          </p:txBody>
        </p:sp>
        <p:sp>
          <p:nvSpPr>
            <p:cNvPr id="4109" name="Rectangle 12">
              <a:extLst>
                <a:ext uri="{FF2B5EF4-FFF2-40B4-BE49-F238E27FC236}">
                  <a16:creationId xmlns:a16="http://schemas.microsoft.com/office/drawing/2014/main" id="{F973B2CA-E2C6-75E8-50CD-FB9462F7BA0A}"/>
                </a:ext>
              </a:extLst>
            </p:cNvPr>
            <p:cNvSpPr>
              <a:spLocks noChangeArrowheads="1"/>
            </p:cNvSpPr>
            <p:nvPr/>
          </p:nvSpPr>
          <p:spPr bwMode="auto">
            <a:xfrm>
              <a:off x="2397" y="2445"/>
              <a:ext cx="3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300" i="1" dirty="0">
                  <a:solidFill>
                    <a:srgbClr val="000000"/>
                  </a:solidFill>
                  <a:latin typeface="Arial" panose="020B0604020202020204" pitchFamily="34" charset="0"/>
                </a:rPr>
                <a:t>e</a:t>
              </a:r>
              <a:endParaRPr lang="it-IT" altLang="en-US" sz="2800" dirty="0">
                <a:latin typeface="Georgia" panose="02040502050405020303" pitchFamily="18" charset="0"/>
              </a:endParaRPr>
            </a:p>
          </p:txBody>
        </p:sp>
        <p:sp>
          <p:nvSpPr>
            <p:cNvPr id="4110" name="Rectangle 13">
              <a:extLst>
                <a:ext uri="{FF2B5EF4-FFF2-40B4-BE49-F238E27FC236}">
                  <a16:creationId xmlns:a16="http://schemas.microsoft.com/office/drawing/2014/main" id="{28BD5330-3928-AB79-7E99-7EF88483F6D1}"/>
                </a:ext>
              </a:extLst>
            </p:cNvPr>
            <p:cNvSpPr>
              <a:spLocks noChangeArrowheads="1"/>
            </p:cNvSpPr>
            <p:nvPr/>
          </p:nvSpPr>
          <p:spPr bwMode="auto">
            <a:xfrm>
              <a:off x="2718" y="2445"/>
              <a:ext cx="3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300" i="1">
                  <a:solidFill>
                    <a:srgbClr val="000000"/>
                  </a:solidFill>
                  <a:latin typeface="Arial" panose="020B0604020202020204" pitchFamily="34" charset="0"/>
                </a:rPr>
                <a:t>s</a:t>
              </a:r>
              <a:endParaRPr lang="it-IT" altLang="en-US" sz="2800">
                <a:latin typeface="Georgia" panose="02040502050405020303" pitchFamily="18" charset="0"/>
              </a:endParaRPr>
            </a:p>
          </p:txBody>
        </p:sp>
        <p:sp>
          <p:nvSpPr>
            <p:cNvPr id="4111" name="Rectangle 14">
              <a:extLst>
                <a:ext uri="{FF2B5EF4-FFF2-40B4-BE49-F238E27FC236}">
                  <a16:creationId xmlns:a16="http://schemas.microsoft.com/office/drawing/2014/main" id="{6E626C3A-1AF2-74C0-FA63-F856F0C851A6}"/>
                </a:ext>
              </a:extLst>
            </p:cNvPr>
            <p:cNvSpPr>
              <a:spLocks noChangeArrowheads="1"/>
            </p:cNvSpPr>
            <p:nvPr/>
          </p:nvSpPr>
          <p:spPr bwMode="auto">
            <a:xfrm>
              <a:off x="3042" y="2445"/>
              <a:ext cx="34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300" i="1">
                  <a:solidFill>
                    <a:srgbClr val="000000"/>
                  </a:solidFill>
                  <a:latin typeface="Arial" panose="020B0604020202020204" pitchFamily="34" charset="0"/>
                </a:rPr>
                <a:t>e</a:t>
              </a:r>
              <a:endParaRPr lang="it-IT" altLang="en-US" sz="2800">
                <a:latin typeface="Georgia" panose="02040502050405020303" pitchFamily="18" charset="0"/>
              </a:endParaRPr>
            </a:p>
          </p:txBody>
        </p:sp>
        <p:sp>
          <p:nvSpPr>
            <p:cNvPr id="4112" name="Rectangle 15">
              <a:extLst>
                <a:ext uri="{FF2B5EF4-FFF2-40B4-BE49-F238E27FC236}">
                  <a16:creationId xmlns:a16="http://schemas.microsoft.com/office/drawing/2014/main" id="{7959620C-3152-6E98-3F3D-64E77A5F47AC}"/>
                </a:ext>
              </a:extLst>
            </p:cNvPr>
            <p:cNvSpPr>
              <a:spLocks noChangeArrowheads="1"/>
            </p:cNvSpPr>
            <p:nvPr/>
          </p:nvSpPr>
          <p:spPr bwMode="auto">
            <a:xfrm>
              <a:off x="3365" y="2445"/>
              <a:ext cx="3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300" i="1">
                  <a:solidFill>
                    <a:srgbClr val="000000"/>
                  </a:solidFill>
                  <a:latin typeface="Arial" panose="020B0604020202020204" pitchFamily="34" charset="0"/>
                </a:rPr>
                <a:t>a</a:t>
              </a:r>
              <a:endParaRPr lang="it-IT" altLang="en-US" sz="2800">
                <a:latin typeface="Georgia" panose="02040502050405020303" pitchFamily="18" charset="0"/>
              </a:endParaRPr>
            </a:p>
          </p:txBody>
        </p:sp>
        <p:sp>
          <p:nvSpPr>
            <p:cNvPr id="4113" name="Rectangle 16">
              <a:extLst>
                <a:ext uri="{FF2B5EF4-FFF2-40B4-BE49-F238E27FC236}">
                  <a16:creationId xmlns:a16="http://schemas.microsoft.com/office/drawing/2014/main" id="{F6C23CD7-7D3D-BAFF-873F-B74822889BAE}"/>
                </a:ext>
              </a:extLst>
            </p:cNvPr>
            <p:cNvSpPr>
              <a:spLocks noChangeArrowheads="1"/>
            </p:cNvSpPr>
            <p:nvPr/>
          </p:nvSpPr>
          <p:spPr bwMode="auto">
            <a:xfrm>
              <a:off x="3686" y="2445"/>
              <a:ext cx="24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300" i="1">
                  <a:solidFill>
                    <a:srgbClr val="000000"/>
                  </a:solidFill>
                  <a:latin typeface="Arial" panose="020B0604020202020204" pitchFamily="34" charset="0"/>
                </a:rPr>
                <a:t>r</a:t>
              </a:r>
              <a:endParaRPr lang="it-IT" altLang="en-US" sz="2800">
                <a:latin typeface="Georgia" panose="02040502050405020303" pitchFamily="18" charset="0"/>
              </a:endParaRPr>
            </a:p>
          </p:txBody>
        </p:sp>
        <p:sp>
          <p:nvSpPr>
            <p:cNvPr id="4114" name="Rectangle 17">
              <a:extLst>
                <a:ext uri="{FF2B5EF4-FFF2-40B4-BE49-F238E27FC236}">
                  <a16:creationId xmlns:a16="http://schemas.microsoft.com/office/drawing/2014/main" id="{64CD84E8-06C1-6C69-F273-A7B8CF46B92F}"/>
                </a:ext>
              </a:extLst>
            </p:cNvPr>
            <p:cNvSpPr>
              <a:spLocks noChangeArrowheads="1"/>
            </p:cNvSpPr>
            <p:nvPr/>
          </p:nvSpPr>
          <p:spPr bwMode="auto">
            <a:xfrm>
              <a:off x="3911" y="2445"/>
              <a:ext cx="3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300" i="1">
                  <a:solidFill>
                    <a:srgbClr val="000000"/>
                  </a:solidFill>
                  <a:latin typeface="Arial" panose="020B0604020202020204" pitchFamily="34" charset="0"/>
                </a:rPr>
                <a:t>c</a:t>
              </a:r>
              <a:endParaRPr lang="it-IT" altLang="en-US" sz="2800">
                <a:latin typeface="Georgia" panose="02040502050405020303" pitchFamily="18" charset="0"/>
              </a:endParaRPr>
            </a:p>
          </p:txBody>
        </p:sp>
        <p:sp>
          <p:nvSpPr>
            <p:cNvPr id="4115" name="Rectangle 18">
              <a:extLst>
                <a:ext uri="{FF2B5EF4-FFF2-40B4-BE49-F238E27FC236}">
                  <a16:creationId xmlns:a16="http://schemas.microsoft.com/office/drawing/2014/main" id="{6C1981F4-5317-D5BE-9869-97D62EEB204C}"/>
                </a:ext>
              </a:extLst>
            </p:cNvPr>
            <p:cNvSpPr>
              <a:spLocks noChangeArrowheads="1"/>
            </p:cNvSpPr>
            <p:nvPr/>
          </p:nvSpPr>
          <p:spPr bwMode="auto">
            <a:xfrm>
              <a:off x="4232" y="2445"/>
              <a:ext cx="381"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300" i="1">
                  <a:solidFill>
                    <a:srgbClr val="000000"/>
                  </a:solidFill>
                  <a:latin typeface="Arial" panose="020B0604020202020204" pitchFamily="34" charset="0"/>
                </a:rPr>
                <a:t>h</a:t>
              </a:r>
              <a:endParaRPr lang="it-IT" altLang="en-US" sz="2800">
                <a:latin typeface="Georgia" panose="02040502050405020303" pitchFamily="18" charset="0"/>
              </a:endParaRPr>
            </a:p>
          </p:txBody>
        </p:sp>
      </p:grpSp>
      <p:sp>
        <p:nvSpPr>
          <p:cNvPr id="4101" name="Rectangle 65">
            <a:extLst>
              <a:ext uri="{FF2B5EF4-FFF2-40B4-BE49-F238E27FC236}">
                <a16:creationId xmlns:a16="http://schemas.microsoft.com/office/drawing/2014/main" id="{4C1AAD4D-3B78-BAEC-562E-A68D8D72C948}"/>
              </a:ext>
            </a:extLst>
          </p:cNvPr>
          <p:cNvSpPr>
            <a:spLocks noChangeArrowheads="1"/>
          </p:cNvSpPr>
          <p:nvPr/>
        </p:nvSpPr>
        <p:spPr bwMode="auto">
          <a:xfrm>
            <a:off x="186691" y="5939782"/>
            <a:ext cx="8110329" cy="70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it-IT" sz="1800" b="1" dirty="0">
                <a:solidFill>
                  <a:srgbClr val="000000"/>
                </a:solidFill>
                <a:effectLst/>
                <a:latin typeface="Arial" panose="020B0604020202020204" pitchFamily="34" charset="0"/>
                <a:ea typeface="Calibri" panose="020F0502020204030204" pitchFamily="34" charset="0"/>
                <a:cs typeface="Aptos" panose="020B0004020202020204" pitchFamily="34" charset="0"/>
              </a:rPr>
              <a:t>Auditorium Marco Biagi - Confindustria Emilia Area Centro</a:t>
            </a:r>
            <a:endParaRPr lang="it-IT" sz="1800" dirty="0">
              <a:solidFill>
                <a:srgbClr val="3B3F44"/>
              </a:solidFill>
              <a:effectLst/>
              <a:latin typeface="Aptos" panose="020B0004020202020204" pitchFamily="34" charset="0"/>
              <a:ea typeface="Calibri" panose="020F0502020204030204" pitchFamily="34" charset="0"/>
              <a:cs typeface="Aptos" panose="020B0004020202020204" pitchFamily="34" charset="0"/>
            </a:endParaRPr>
          </a:p>
          <a:p>
            <a:pPr>
              <a:buNone/>
            </a:pPr>
            <a:r>
              <a:rPr lang="it-IT" sz="1800" b="1" dirty="0">
                <a:solidFill>
                  <a:srgbClr val="000000"/>
                </a:solidFill>
                <a:effectLst/>
                <a:latin typeface="Arial" panose="020B0604020202020204" pitchFamily="34" charset="0"/>
                <a:ea typeface="Calibri" panose="020F0502020204030204" pitchFamily="34" charset="0"/>
              </a:rPr>
              <a:t>Via San Domenico 4, Bologna</a:t>
            </a:r>
            <a:endParaRPr lang="it-IT" altLang="en-US" sz="800" dirty="0">
              <a:latin typeface="Georgia" panose="02040502050405020303" pitchFamily="18" charset="0"/>
            </a:endParaRPr>
          </a:p>
        </p:txBody>
      </p:sp>
      <p:grpSp>
        <p:nvGrpSpPr>
          <p:cNvPr id="2" name="Gruppo 1">
            <a:extLst>
              <a:ext uri="{FF2B5EF4-FFF2-40B4-BE49-F238E27FC236}">
                <a16:creationId xmlns:a16="http://schemas.microsoft.com/office/drawing/2014/main" id="{DF556D60-7724-A750-FCFA-0AA9A4EA3106}"/>
              </a:ext>
            </a:extLst>
          </p:cNvPr>
          <p:cNvGrpSpPr/>
          <p:nvPr/>
        </p:nvGrpSpPr>
        <p:grpSpPr bwMode="auto">
          <a:xfrm>
            <a:off x="10326022" y="5065062"/>
            <a:ext cx="1524000" cy="1444625"/>
            <a:chOff x="0" y="0"/>
            <a:chExt cx="1524000" cy="1444625"/>
          </a:xfrm>
        </p:grpSpPr>
        <p:pic>
          <p:nvPicPr>
            <p:cNvPr id="3" name="Immagine 2">
              <a:extLst>
                <a:ext uri="{FF2B5EF4-FFF2-40B4-BE49-F238E27FC236}">
                  <a16:creationId xmlns:a16="http://schemas.microsoft.com/office/drawing/2014/main" id="{22884E8F-7E83-7C52-6CDE-76F005466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68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5B92B05E-5D4A-D98A-1EB7-1BD90EDDD6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350" y="22225"/>
              <a:ext cx="3746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feld 7">
            <a:extLst>
              <a:ext uri="{FF2B5EF4-FFF2-40B4-BE49-F238E27FC236}">
                <a16:creationId xmlns:a16="http://schemas.microsoft.com/office/drawing/2014/main" id="{05ABF7A8-E36A-B377-9B85-CB01033AD348}"/>
              </a:ext>
            </a:extLst>
          </p:cNvPr>
          <p:cNvSpPr txBox="1"/>
          <p:nvPr/>
        </p:nvSpPr>
        <p:spPr>
          <a:xfrm>
            <a:off x="195221" y="5602709"/>
            <a:ext cx="7767030" cy="369332"/>
          </a:xfrm>
          <a:prstGeom prst="rect">
            <a:avLst/>
          </a:prstGeom>
          <a:noFill/>
        </p:spPr>
        <p:txBody>
          <a:bodyPr wrap="square">
            <a:spAutoFit/>
          </a:bodyPr>
          <a:lstStyle/>
          <a:p>
            <a:r>
              <a:rPr lang="it-IT" sz="1800" b="1" dirty="0" err="1">
                <a:solidFill>
                  <a:srgbClr val="000000"/>
                </a:solidFill>
                <a:effectLst/>
                <a:latin typeface="Arial" panose="020B0604020202020204" pitchFamily="34" charset="0"/>
                <a:ea typeface="Times New Roman" panose="02020603050405020304" pitchFamily="18" charset="0"/>
                <a:cs typeface="Aptos" panose="020B0004020202020204" pitchFamily="34" charset="0"/>
              </a:rPr>
              <a:t>InterCinD</a:t>
            </a:r>
            <a:r>
              <a:rPr lang="it-IT" sz="18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r>
              <a:rPr lang="it-IT" sz="1800" b="1" dirty="0" err="1">
                <a:solidFill>
                  <a:srgbClr val="000000"/>
                </a:solidFill>
                <a:effectLst/>
                <a:latin typeface="Arial" panose="020B0604020202020204" pitchFamily="34" charset="0"/>
                <a:ea typeface="Times New Roman" panose="02020603050405020304" pitchFamily="18" charset="0"/>
                <a:cs typeface="Aptos" panose="020B0004020202020204" pitchFamily="34" charset="0"/>
              </a:rPr>
              <a:t>Annual</a:t>
            </a:r>
            <a:r>
              <a:rPr lang="it-IT" sz="18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Meeting 2024   Venerdì 7 giugno 2024</a:t>
            </a:r>
            <a:endParaRPr lang="it-IT" sz="1800" b="1" dirty="0">
              <a:solidFill>
                <a:srgbClr val="3B3F44"/>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6" name="Textfeld 5">
            <a:extLst>
              <a:ext uri="{FF2B5EF4-FFF2-40B4-BE49-F238E27FC236}">
                <a16:creationId xmlns:a16="http://schemas.microsoft.com/office/drawing/2014/main" id="{7403F66B-746E-A94E-4EF2-5E455E753E19}"/>
              </a:ext>
            </a:extLst>
          </p:cNvPr>
          <p:cNvSpPr txBox="1"/>
          <p:nvPr/>
        </p:nvSpPr>
        <p:spPr>
          <a:xfrm>
            <a:off x="4175688" y="4050397"/>
            <a:ext cx="6150334" cy="584775"/>
          </a:xfrm>
          <a:prstGeom prst="rect">
            <a:avLst/>
          </a:prstGeom>
          <a:noFill/>
        </p:spPr>
        <p:txBody>
          <a:bodyPr wrap="square">
            <a:spAutoFit/>
          </a:bodyPr>
          <a:lstStyle/>
          <a:p>
            <a:r>
              <a:rPr lang="it-IT" sz="3200" b="1" dirty="0">
                <a:solidFill>
                  <a:srgbClr val="52A28B"/>
                </a:solidFill>
                <a:effectLst/>
                <a:latin typeface="Arial" panose="020B0604020202020204" pitchFamily="34" charset="0"/>
                <a:ea typeface="Times New Roman" panose="02020603050405020304" pitchFamily="18" charset="0"/>
                <a:cs typeface="Aptos" panose="020B0004020202020204" pitchFamily="34" charset="0"/>
              </a:rPr>
              <a:t>BOLOGNA POP'S DAY</a:t>
            </a:r>
            <a:endParaRPr lang="it-IT" sz="3200" b="1" dirty="0">
              <a:solidFill>
                <a:srgbClr val="3B3F44"/>
              </a:solidFill>
              <a:effectLst/>
              <a:latin typeface="Aptos" panose="020B0004020202020204" pitchFamily="34" charset="0"/>
              <a:ea typeface="Calibri" panose="020F0502020204030204" pitchFamily="34" charset="0"/>
              <a:cs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F0EDD1C-636A-B4F2-7B40-6124DAC7D7D9}"/>
              </a:ext>
            </a:extLst>
          </p:cNvPr>
          <p:cNvSpPr txBox="1"/>
          <p:nvPr/>
        </p:nvSpPr>
        <p:spPr>
          <a:xfrm>
            <a:off x="1401419" y="1302227"/>
            <a:ext cx="10120021" cy="2062103"/>
          </a:xfrm>
          <a:prstGeom prst="rect">
            <a:avLst/>
          </a:prstGeom>
          <a:noFill/>
        </p:spPr>
        <p:txBody>
          <a:bodyPr wrap="square">
            <a:spAutoFit/>
          </a:bodyPr>
          <a:lstStyle/>
          <a:p>
            <a:r>
              <a:rPr lang="en-US" altLang="en-US" sz="3200" b="1" dirty="0" err="1">
                <a:latin typeface="Arial" panose="020B0604020202020204" pitchFamily="34" charset="0"/>
                <a:cs typeface="Arial" panose="020B0604020202020204" pitchFamily="34" charset="0"/>
              </a:rPr>
              <a:t>Dobbiamo</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veramente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ridurre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l’emission</a:t>
            </a:r>
            <a:r>
              <a:rPr lang="en-US" altLang="en-US" sz="3200" b="1" dirty="0">
                <a:latin typeface="Arial" panose="020B0604020202020204" pitchFamily="34" charset="0"/>
                <a:cs typeface="Arial" panose="020B0604020202020204" pitchFamily="34" charset="0"/>
              </a:rPr>
              <a:t> di CO2 ?</a:t>
            </a: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28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ttangolo 1">
            <a:extLst>
              <a:ext uri="{FF2B5EF4-FFF2-40B4-BE49-F238E27FC236}">
                <a16:creationId xmlns:a16="http://schemas.microsoft.com/office/drawing/2014/main" id="{1C3F87C3-FFCE-494D-7BFA-C7EBCB421D2A}"/>
              </a:ext>
            </a:extLst>
          </p:cNvPr>
          <p:cNvSpPr>
            <a:spLocks noChangeArrowheads="1"/>
          </p:cNvSpPr>
          <p:nvPr/>
        </p:nvSpPr>
        <p:spPr bwMode="auto">
          <a:xfrm>
            <a:off x="438647" y="516835"/>
            <a:ext cx="10653423" cy="53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00000"/>
              </a:lnSpc>
              <a:spcBef>
                <a:spcPct val="0"/>
              </a:spcBef>
              <a:buFontTx/>
              <a:buNone/>
            </a:pPr>
            <a:r>
              <a:rPr lang="it-IT" altLang="it-IT" sz="2400" dirty="0">
                <a:latin typeface="Arial" panose="020B0604020202020204" pitchFamily="34" charset="0"/>
                <a:cs typeface="Arial" panose="020B0604020202020204" pitchFamily="34" charset="0"/>
              </a:rPr>
              <a:t>Se continuiamo come se niente fosse, in meno di 50 anni raggiungeremo una concentrazione atmosferica di CO2 così alta che dovremo dotare le nostre abitazioni di filtri per la CO2...</a:t>
            </a:r>
          </a:p>
          <a:p>
            <a:pPr eaLnBrk="1" hangingPunct="1">
              <a:lnSpc>
                <a:spcPct val="200000"/>
              </a:lnSpc>
              <a:spcBef>
                <a:spcPct val="0"/>
              </a:spcBef>
              <a:buFontTx/>
              <a:buNone/>
            </a:pPr>
            <a:endParaRPr lang="it-IT" altLang="it-IT" sz="800" dirty="0">
              <a:latin typeface="Arial" panose="020B0604020202020204" pitchFamily="34" charset="0"/>
              <a:cs typeface="Arial" panose="020B0604020202020204" pitchFamily="34" charset="0"/>
            </a:endParaRPr>
          </a:p>
          <a:p>
            <a:pPr eaLnBrk="1" hangingPunct="1">
              <a:lnSpc>
                <a:spcPct val="200000"/>
              </a:lnSpc>
              <a:spcBef>
                <a:spcPct val="0"/>
              </a:spcBef>
              <a:buFontTx/>
              <a:buNone/>
            </a:pPr>
            <a:r>
              <a:rPr lang="it-IT" altLang="it-IT" sz="2400" dirty="0">
                <a:latin typeface="Arial" panose="020B0604020202020204" pitchFamily="34" charset="0"/>
                <a:cs typeface="Arial" panose="020B0604020202020204" pitchFamily="34" charset="0"/>
              </a:rPr>
              <a:t>Se per allora non abbiamo già realizzato stazioni spaziali su </a:t>
            </a:r>
            <a:r>
              <a:rPr lang="it-IT" altLang="it-IT" sz="2400" dirty="0" err="1">
                <a:latin typeface="Arial" panose="020B0604020202020204" pitchFamily="34" charset="0"/>
                <a:cs typeface="Arial" panose="020B0604020202020204" pitchFamily="34" charset="0"/>
              </a:rPr>
              <a:t>marte</a:t>
            </a:r>
            <a:r>
              <a:rPr lang="it-IT" altLang="it-IT" sz="2400" dirty="0">
                <a:latin typeface="Arial" panose="020B0604020202020204" pitchFamily="34" charset="0"/>
                <a:cs typeface="Arial" panose="020B0604020202020204" pitchFamily="34" charset="0"/>
              </a:rPr>
              <a:t>, possiamo (dobbiamo) utilizzare questa tecnologia già sul nostro pianeta ... gli insediamenti umani potrebbero aver un aspetto simile … a prescindere il pianeta!</a:t>
            </a:r>
          </a:p>
        </p:txBody>
      </p:sp>
    </p:spTree>
    <p:extLst>
      <p:ext uri="{BB962C8B-B14F-4D97-AF65-F5344CB8AC3E}">
        <p14:creationId xmlns:p14="http://schemas.microsoft.com/office/powerpoint/2010/main" val="41822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180EDE6-7C92-E61A-87BF-A6DDDCDEE3AF}"/>
              </a:ext>
            </a:extLst>
          </p:cNvPr>
          <p:cNvSpPr txBox="1"/>
          <p:nvPr/>
        </p:nvSpPr>
        <p:spPr>
          <a:xfrm>
            <a:off x="1695616" y="920566"/>
            <a:ext cx="6094674" cy="1631216"/>
          </a:xfrm>
          <a:prstGeom prst="rect">
            <a:avLst/>
          </a:prstGeom>
          <a:noFill/>
        </p:spPr>
        <p:txBody>
          <a:bodyPr wrap="square">
            <a:spAutoFit/>
          </a:bodyPr>
          <a:lstStyle/>
          <a:p>
            <a:r>
              <a:rPr lang="de-DE" sz="2800" dirty="0">
                <a:latin typeface="Arial" panose="020B0604020202020204" pitchFamily="34" charset="0"/>
                <a:cs typeface="Arial" panose="020B0604020202020204" pitchFamily="34" charset="0"/>
              </a:rPr>
              <a:t>C</a:t>
            </a:r>
            <a:r>
              <a:rPr lang="it-IT" sz="2800" dirty="0" err="1">
                <a:latin typeface="Arial" panose="020B0604020202020204" pitchFamily="34" charset="0"/>
                <a:cs typeface="Arial" panose="020B0604020202020204" pitchFamily="34" charset="0"/>
              </a:rPr>
              <a:t>ome</a:t>
            </a:r>
            <a:r>
              <a:rPr lang="it-IT" sz="2800" dirty="0">
                <a:latin typeface="Arial" panose="020B0604020202020204" pitchFamily="34" charset="0"/>
                <a:cs typeface="Arial" panose="020B0604020202020204" pitchFamily="34" charset="0"/>
              </a:rPr>
              <a:t> decarbonizzare?</a:t>
            </a:r>
          </a:p>
          <a:p>
            <a:endParaRPr lang="it-IT" sz="2400" dirty="0">
              <a:latin typeface="Arial" panose="020B060402020202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a:p>
            <a:endParaRPr lang="it-IT" sz="2400" dirty="0"/>
          </a:p>
        </p:txBody>
      </p:sp>
    </p:spTree>
    <p:extLst>
      <p:ext uri="{BB962C8B-B14F-4D97-AF65-F5344CB8AC3E}">
        <p14:creationId xmlns:p14="http://schemas.microsoft.com/office/powerpoint/2010/main" val="2466786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oftware, Webseite enthält.&#10;&#10;Automatisch generierte Beschreibung">
            <a:extLst>
              <a:ext uri="{FF2B5EF4-FFF2-40B4-BE49-F238E27FC236}">
                <a16:creationId xmlns:a16="http://schemas.microsoft.com/office/drawing/2014/main" id="{3407AEAB-315B-0D2C-AA79-EDB7D2AFDE61}"/>
              </a:ext>
            </a:extLst>
          </p:cNvPr>
          <p:cNvPicPr>
            <a:picLocks noChangeAspect="1"/>
          </p:cNvPicPr>
          <p:nvPr/>
        </p:nvPicPr>
        <p:blipFill rotWithShape="1">
          <a:blip r:embed="rId2"/>
          <a:srcRect l="7626" t="15936" r="59238" b="24303"/>
          <a:stretch/>
        </p:blipFill>
        <p:spPr bwMode="auto">
          <a:xfrm>
            <a:off x="97729" y="38873"/>
            <a:ext cx="4874296" cy="2747188"/>
          </a:xfrm>
          <a:prstGeom prst="rect">
            <a:avLst/>
          </a:prstGeom>
          <a:ln>
            <a:noFill/>
          </a:ln>
          <a:extLst>
            <a:ext uri="{53640926-AAD7-44D8-BBD7-CCE9431645EC}">
              <a14:shadowObscured xmlns:a14="http://schemas.microsoft.com/office/drawing/2010/main"/>
            </a:ext>
          </a:extLst>
        </p:spPr>
      </p:pic>
      <p:pic>
        <p:nvPicPr>
          <p:cNvPr id="4" name="Grafik 3" descr="Ein Bild, das Text, Screenshot, Software, Webseite enthält.&#10;&#10;Automatisch generierte Beschreibung">
            <a:extLst>
              <a:ext uri="{FF2B5EF4-FFF2-40B4-BE49-F238E27FC236}">
                <a16:creationId xmlns:a16="http://schemas.microsoft.com/office/drawing/2014/main" id="{ED33A1A2-1D1E-9881-74F9-A444A68D1031}"/>
              </a:ext>
            </a:extLst>
          </p:cNvPr>
          <p:cNvPicPr>
            <a:picLocks noChangeAspect="1"/>
          </p:cNvPicPr>
          <p:nvPr/>
        </p:nvPicPr>
        <p:blipFill rotWithShape="1">
          <a:blip r:embed="rId3"/>
          <a:srcRect l="7375" t="17154" r="59604" b="22246"/>
          <a:stretch/>
        </p:blipFill>
        <p:spPr bwMode="auto">
          <a:xfrm>
            <a:off x="2072963" y="2512929"/>
            <a:ext cx="7532950" cy="43203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89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1EB6FCBB-EC6F-499B-DE6D-19B51F429545}"/>
              </a:ext>
            </a:extLst>
          </p:cNvPr>
          <p:cNvSpPr txBox="1"/>
          <p:nvPr/>
        </p:nvSpPr>
        <p:spPr>
          <a:xfrm>
            <a:off x="2880361" y="1699793"/>
            <a:ext cx="6094674" cy="1015663"/>
          </a:xfrm>
          <a:prstGeom prst="rect">
            <a:avLst/>
          </a:prstGeom>
          <a:noFill/>
        </p:spPr>
        <p:txBody>
          <a:bodyPr wrap="square">
            <a:spAutoFit/>
          </a:bodyPr>
          <a:lstStyle/>
          <a:p>
            <a:pPr>
              <a:lnSpc>
                <a:spcPct val="150000"/>
              </a:lnSpc>
            </a:pPr>
            <a:r>
              <a:rPr lang="it-IT" sz="2800" dirty="0">
                <a:latin typeface="Comic Sans MS" panose="030F0702030302020204" pitchFamily="66" charset="0"/>
                <a:cs typeface="Arial" panose="020B0604020202020204" pitchFamily="34" charset="0"/>
              </a:rPr>
              <a:t>Elettrificazione dei trasporti</a:t>
            </a:r>
          </a:p>
          <a:p>
            <a:endParaRPr lang="it-IT" dirty="0"/>
          </a:p>
        </p:txBody>
      </p:sp>
    </p:spTree>
    <p:extLst>
      <p:ext uri="{BB962C8B-B14F-4D97-AF65-F5344CB8AC3E}">
        <p14:creationId xmlns:p14="http://schemas.microsoft.com/office/powerpoint/2010/main" val="395752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1EB6FCBB-EC6F-499B-DE6D-19B51F429545}"/>
              </a:ext>
            </a:extLst>
          </p:cNvPr>
          <p:cNvSpPr txBox="1"/>
          <p:nvPr/>
        </p:nvSpPr>
        <p:spPr>
          <a:xfrm>
            <a:off x="1417319" y="1691842"/>
            <a:ext cx="8060635" cy="4247317"/>
          </a:xfrm>
          <a:prstGeom prst="rect">
            <a:avLst/>
          </a:prstGeom>
          <a:noFill/>
        </p:spPr>
        <p:txBody>
          <a:bodyPr wrap="square">
            <a:spAutoFit/>
          </a:bodyPr>
          <a:lstStyle/>
          <a:p>
            <a:pPr>
              <a:lnSpc>
                <a:spcPct val="150000"/>
              </a:lnSpc>
            </a:pPr>
            <a:r>
              <a:rPr lang="it-IT" sz="2800" dirty="0">
                <a:solidFill>
                  <a:srgbClr val="4C0000"/>
                </a:solidFill>
                <a:latin typeface="Comic Sans MS" panose="030F0702030302020204" pitchFamily="66" charset="0"/>
                <a:ea typeface="Times New Roman" panose="02020603050405020304" pitchFamily="18" charset="0"/>
                <a:cs typeface="Arial" panose="020B0604020202020204" pitchFamily="34" charset="0"/>
              </a:rPr>
              <a:t>siamo sulla strada giusta</a:t>
            </a:r>
            <a:r>
              <a:rPr lang="it-IT" sz="2800" cap="all" dirty="0">
                <a:solidFill>
                  <a:srgbClr val="4C0000"/>
                </a:solidFill>
                <a:latin typeface="Comic Sans MS" panose="030F0702030302020204" pitchFamily="66" charset="0"/>
                <a:ea typeface="Times New Roman" panose="02020603050405020304" pitchFamily="18" charset="0"/>
                <a:cs typeface="Arial" panose="020B0604020202020204" pitchFamily="34" charset="0"/>
              </a:rPr>
              <a:t>?</a:t>
            </a:r>
          </a:p>
          <a:p>
            <a:pPr>
              <a:lnSpc>
                <a:spcPct val="150000"/>
              </a:lnSpc>
            </a:pPr>
            <a:endParaRPr lang="it-IT" sz="2800" cap="all" dirty="0">
              <a:solidFill>
                <a:srgbClr val="4C0000"/>
              </a:solidFill>
              <a:latin typeface="Comic Sans MS" panose="030F0702030302020204" pitchFamily="66" charset="0"/>
              <a:cs typeface="Arial" panose="020B0604020202020204" pitchFamily="34" charset="0"/>
            </a:endParaRPr>
          </a:p>
          <a:p>
            <a:pPr>
              <a:lnSpc>
                <a:spcPct val="150000"/>
              </a:lnSpc>
            </a:pPr>
            <a:r>
              <a:rPr lang="it-IT" sz="2800" dirty="0">
                <a:solidFill>
                  <a:srgbClr val="4C0000"/>
                </a:solidFill>
                <a:latin typeface="Comic Sans MS" panose="030F0702030302020204" pitchFamily="66" charset="0"/>
                <a:cs typeface="Arial" panose="020B0604020202020204" pitchFamily="34" charset="0"/>
              </a:rPr>
              <a:t>Se ci «</a:t>
            </a:r>
            <a:r>
              <a:rPr lang="it-IT" sz="2800" dirty="0" err="1">
                <a:solidFill>
                  <a:srgbClr val="4C0000"/>
                </a:solidFill>
                <a:latin typeface="Comic Sans MS" panose="030F0702030302020204" pitchFamily="66" charset="0"/>
                <a:cs typeface="Arial" panose="020B0604020202020204" pitchFamily="34" charset="0"/>
              </a:rPr>
              <a:t>incaminiamo</a:t>
            </a:r>
            <a:r>
              <a:rPr lang="it-IT" sz="2800" dirty="0">
                <a:solidFill>
                  <a:srgbClr val="4C0000"/>
                </a:solidFill>
                <a:latin typeface="Comic Sans MS" panose="030F0702030302020204" pitchFamily="66" charset="0"/>
                <a:cs typeface="Arial" panose="020B0604020202020204" pitchFamily="34" charset="0"/>
              </a:rPr>
              <a:t>»</a:t>
            </a:r>
          </a:p>
          <a:p>
            <a:pPr>
              <a:lnSpc>
                <a:spcPct val="150000"/>
              </a:lnSpc>
            </a:pPr>
            <a:r>
              <a:rPr lang="it-IT" sz="2800" dirty="0">
                <a:solidFill>
                  <a:srgbClr val="4C0000"/>
                </a:solidFill>
                <a:latin typeface="Comic Sans MS" panose="030F0702030302020204" pitchFamily="66" charset="0"/>
                <a:cs typeface="Arial" panose="020B0604020202020204" pitchFamily="34" charset="0"/>
              </a:rPr>
              <a:t>Partenza</a:t>
            </a:r>
          </a:p>
          <a:p>
            <a:pPr>
              <a:lnSpc>
                <a:spcPct val="150000"/>
              </a:lnSpc>
            </a:pPr>
            <a:r>
              <a:rPr lang="it-IT" sz="2800" dirty="0">
                <a:solidFill>
                  <a:srgbClr val="4C0000"/>
                </a:solidFill>
                <a:latin typeface="Comic Sans MS" panose="030F0702030302020204" pitchFamily="66" charset="0"/>
                <a:cs typeface="Arial" panose="020B0604020202020204" pitchFamily="34" charset="0"/>
              </a:rPr>
              <a:t>Percorso (anche tortuoso, sfide da superare)</a:t>
            </a:r>
          </a:p>
          <a:p>
            <a:pPr>
              <a:lnSpc>
                <a:spcPct val="150000"/>
              </a:lnSpc>
            </a:pPr>
            <a:r>
              <a:rPr lang="it-IT" sz="2800" dirty="0">
                <a:solidFill>
                  <a:srgbClr val="4C0000"/>
                </a:solidFill>
                <a:latin typeface="Comic Sans MS" panose="030F0702030302020204" pitchFamily="66" charset="0"/>
                <a:cs typeface="Arial" panose="020B0604020202020204" pitchFamily="34" charset="0"/>
              </a:rPr>
              <a:t>Arrivo</a:t>
            </a:r>
          </a:p>
          <a:p>
            <a:endParaRPr lang="it-IT" dirty="0"/>
          </a:p>
        </p:txBody>
      </p:sp>
      <p:sp>
        <p:nvSpPr>
          <p:cNvPr id="2" name="Textfeld 1">
            <a:extLst>
              <a:ext uri="{FF2B5EF4-FFF2-40B4-BE49-F238E27FC236}">
                <a16:creationId xmlns:a16="http://schemas.microsoft.com/office/drawing/2014/main" id="{6B3F2EBD-54F1-7863-B108-54F81098EE99}"/>
              </a:ext>
            </a:extLst>
          </p:cNvPr>
          <p:cNvSpPr txBox="1"/>
          <p:nvPr/>
        </p:nvSpPr>
        <p:spPr>
          <a:xfrm>
            <a:off x="1417320" y="443487"/>
            <a:ext cx="6094674" cy="1015663"/>
          </a:xfrm>
          <a:prstGeom prst="rect">
            <a:avLst/>
          </a:prstGeom>
          <a:noFill/>
        </p:spPr>
        <p:txBody>
          <a:bodyPr wrap="square">
            <a:spAutoFit/>
          </a:bodyPr>
          <a:lstStyle/>
          <a:p>
            <a:pPr>
              <a:lnSpc>
                <a:spcPct val="150000"/>
              </a:lnSpc>
            </a:pPr>
            <a:r>
              <a:rPr lang="it-IT" sz="2800" u="sng" dirty="0">
                <a:latin typeface="Comic Sans MS" panose="030F0702030302020204" pitchFamily="66" charset="0"/>
                <a:cs typeface="Arial" panose="020B0604020202020204" pitchFamily="34" charset="0"/>
              </a:rPr>
              <a:t>Elettrificazione dei trasporti</a:t>
            </a:r>
          </a:p>
          <a:p>
            <a:endParaRPr lang="it-IT" dirty="0"/>
          </a:p>
        </p:txBody>
      </p:sp>
    </p:spTree>
    <p:extLst>
      <p:ext uri="{BB962C8B-B14F-4D97-AF65-F5344CB8AC3E}">
        <p14:creationId xmlns:p14="http://schemas.microsoft.com/office/powerpoint/2010/main" val="283108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44F8AD1-4A3C-247C-A51F-1665B6944F7A}"/>
              </a:ext>
            </a:extLst>
          </p:cNvPr>
          <p:cNvSpPr>
            <a:spLocks noGrp="1"/>
          </p:cNvSpPr>
          <p:nvPr>
            <p:ph sz="quarter" idx="3"/>
          </p:nvPr>
        </p:nvSpPr>
        <p:spPr>
          <a:xfrm>
            <a:off x="492981" y="544665"/>
            <a:ext cx="10137913" cy="4464658"/>
          </a:xfrm>
        </p:spPr>
        <p:txBody>
          <a:bodyPr/>
          <a:lstStyle/>
          <a:p>
            <a:pPr marL="0" indent="0">
              <a:lnSpc>
                <a:spcPct val="200000"/>
              </a:lnSpc>
              <a:buNone/>
            </a:pPr>
            <a:r>
              <a:rPr lang="it-IT" b="0" i="0" dirty="0">
                <a:solidFill>
                  <a:srgbClr val="040C28"/>
                </a:solidFill>
                <a:effectLst/>
                <a:latin typeface="Google Sans"/>
              </a:rPr>
              <a:t>George Bernard Shaw</a:t>
            </a:r>
            <a:r>
              <a:rPr lang="it-IT" b="0" i="0" dirty="0">
                <a:solidFill>
                  <a:srgbClr val="202124"/>
                </a:solidFill>
                <a:effectLst/>
                <a:highlight>
                  <a:srgbClr val="FFFFFF"/>
                </a:highlight>
                <a:latin typeface="Google Sans"/>
              </a:rPr>
              <a:t>, </a:t>
            </a:r>
          </a:p>
          <a:p>
            <a:pPr marL="0" indent="0">
              <a:lnSpc>
                <a:spcPct val="200000"/>
              </a:lnSpc>
              <a:buNone/>
            </a:pPr>
            <a:r>
              <a:rPr lang="it-IT" b="0" i="0" dirty="0">
                <a:solidFill>
                  <a:srgbClr val="202124"/>
                </a:solidFill>
                <a:effectLst/>
                <a:latin typeface="Google Sans"/>
              </a:rPr>
              <a:t>Premio Nobel per la letteratura nel 1925 ha detto: “Per ogni problema complesso, c'è sempre una soluzione semplice. Che è sbagliata.</a:t>
            </a:r>
            <a:endParaRPr lang="it-IT" dirty="0"/>
          </a:p>
          <a:p>
            <a:endParaRPr lang="it-IT" dirty="0"/>
          </a:p>
        </p:txBody>
      </p:sp>
      <p:sp>
        <p:nvSpPr>
          <p:cNvPr id="9" name="Textfeld 8">
            <a:extLst>
              <a:ext uri="{FF2B5EF4-FFF2-40B4-BE49-F238E27FC236}">
                <a16:creationId xmlns:a16="http://schemas.microsoft.com/office/drawing/2014/main" id="{808F76B8-48B3-B2D3-B4C9-B514AE2C38F4}"/>
              </a:ext>
            </a:extLst>
          </p:cNvPr>
          <p:cNvSpPr txBox="1"/>
          <p:nvPr/>
        </p:nvSpPr>
        <p:spPr>
          <a:xfrm>
            <a:off x="3293828" y="5009323"/>
            <a:ext cx="6094674" cy="667170"/>
          </a:xfrm>
          <a:prstGeom prst="rect">
            <a:avLst/>
          </a:prstGeom>
          <a:noFill/>
        </p:spPr>
        <p:txBody>
          <a:bodyPr wrap="square">
            <a:spAutoFit/>
          </a:bodyPr>
          <a:lstStyle/>
          <a:p>
            <a:pPr>
              <a:lnSpc>
                <a:spcPct val="150000"/>
              </a:lnSpc>
            </a:pPr>
            <a:r>
              <a:rPr lang="it-IT" sz="2800" dirty="0">
                <a:solidFill>
                  <a:srgbClr val="4C0000"/>
                </a:solidFill>
                <a:latin typeface="Comic Sans MS" panose="030F0702030302020204" pitchFamily="66" charset="0"/>
                <a:ea typeface="Times New Roman" panose="02020603050405020304" pitchFamily="18" charset="0"/>
                <a:cs typeface="Arial" panose="020B0604020202020204" pitchFamily="34" charset="0"/>
              </a:rPr>
              <a:t>siamo sulla strada giusta</a:t>
            </a:r>
            <a:r>
              <a:rPr lang="it-IT" sz="2800" cap="all" dirty="0">
                <a:solidFill>
                  <a:srgbClr val="4C0000"/>
                </a:solidFill>
                <a:latin typeface="Comic Sans MS" panose="030F0702030302020204" pitchFamily="66"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40832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2B6C50D9-C252-6CCE-75E5-5158B44321C1}"/>
              </a:ext>
            </a:extLst>
          </p:cNvPr>
          <p:cNvSpPr>
            <a:spLocks noGrp="1" noChangeArrowheads="1"/>
          </p:cNvSpPr>
          <p:nvPr>
            <p:ph type="body" idx="1"/>
          </p:nvPr>
        </p:nvSpPr>
        <p:spPr>
          <a:xfrm>
            <a:off x="268448" y="333375"/>
            <a:ext cx="11660697" cy="5327650"/>
          </a:xfrm>
        </p:spPr>
        <p:txBody>
          <a:bodyPr/>
          <a:lstStyle/>
          <a:p>
            <a:pPr marL="0" indent="0" eaLnBrk="1" hangingPunct="1">
              <a:lnSpc>
                <a:spcPts val="4400"/>
              </a:lnSpc>
              <a:spcBef>
                <a:spcPct val="0"/>
              </a:spcBef>
              <a:spcAft>
                <a:spcPts val="1200"/>
              </a:spcAft>
              <a:buNone/>
            </a:pPr>
            <a:r>
              <a:rPr lang="it-IT" sz="3200" cap="all"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batterie ione-litio:</a:t>
            </a:r>
            <a:endParaRPr lang="it-IT" altLang="en-US" b="1" dirty="0">
              <a:latin typeface="Arial" panose="020B0604020202020204" pitchFamily="34" charset="0"/>
              <a:cs typeface="Arial" panose="020B0604020202020204" pitchFamily="34" charset="0"/>
            </a:endParaRPr>
          </a:p>
          <a:p>
            <a:pPr marL="0" indent="0" eaLnBrk="1" hangingPunct="1">
              <a:lnSpc>
                <a:spcPts val="4400"/>
              </a:lnSpc>
              <a:spcBef>
                <a:spcPct val="0"/>
              </a:spcBef>
              <a:spcAft>
                <a:spcPts val="1200"/>
              </a:spcAft>
              <a:buNone/>
            </a:pPr>
            <a:r>
              <a:rPr lang="it-IT" altLang="en-US" sz="2400" b="1" dirty="0">
                <a:latin typeface="Arial" panose="020B0604020202020204" pitchFamily="34" charset="0"/>
                <a:cs typeface="Arial" panose="020B0604020202020204" pitchFamily="34" charset="0"/>
              </a:rPr>
              <a:t>Contengono composti fluorurati (ad esempio il sale conduttivo </a:t>
            </a:r>
            <a:r>
              <a:rPr lang="it-IT" altLang="en-US" sz="2400" b="1" u="sng" dirty="0" err="1">
                <a:latin typeface="Arial" panose="020B0604020202020204" pitchFamily="34" charset="0"/>
                <a:cs typeface="Arial" panose="020B0604020202020204" pitchFamily="34" charset="0"/>
              </a:rPr>
              <a:t>esafluorofosfato</a:t>
            </a:r>
            <a:r>
              <a:rPr lang="it-IT" altLang="en-US" sz="2400" b="1" u="sng" dirty="0">
                <a:latin typeface="Arial" panose="020B0604020202020204" pitchFamily="34" charset="0"/>
                <a:cs typeface="Arial" panose="020B0604020202020204" pitchFamily="34" charset="0"/>
              </a:rPr>
              <a:t> di litio </a:t>
            </a:r>
            <a:r>
              <a:rPr lang="it-IT" altLang="en-US" sz="2400" b="1" dirty="0">
                <a:latin typeface="Arial" panose="020B0604020202020204" pitchFamily="34" charset="0"/>
                <a:cs typeface="Arial" panose="020B0604020202020204" pitchFamily="34" charset="0"/>
              </a:rPr>
              <a:t>(LiPF6) e in caso di incendio possono essere rilasciate sostanze gassose di diversa composizione, (difficilmente prevedibile) anche molto tossiche che presentano un notevole rischio per le persone e per l'ambiente. In quasi tutte le batterie troviamo anche i </a:t>
            </a:r>
            <a:r>
              <a:rPr lang="it-IT" altLang="en-US" sz="2400" b="1" dirty="0">
                <a:solidFill>
                  <a:srgbClr val="FF0000"/>
                </a:solidFill>
                <a:latin typeface="Arial" panose="020B0604020202020204" pitchFamily="34" charset="0"/>
                <a:cs typeface="Arial" panose="020B0604020202020204" pitchFamily="34" charset="0"/>
              </a:rPr>
              <a:t>PFAS</a:t>
            </a:r>
            <a:r>
              <a:rPr lang="it-IT" altLang="en-US" sz="2400" b="1" dirty="0">
                <a:latin typeface="Arial" panose="020B0604020202020204" pitchFamily="34" charset="0"/>
                <a:cs typeface="Arial" panose="020B0604020202020204" pitchFamily="34" charset="0"/>
              </a:rPr>
              <a:t>.</a:t>
            </a:r>
          </a:p>
          <a:p>
            <a:pPr marL="0" indent="0" eaLnBrk="1" hangingPunct="1">
              <a:lnSpc>
                <a:spcPts val="4400"/>
              </a:lnSpc>
              <a:spcBef>
                <a:spcPct val="0"/>
              </a:spcBef>
              <a:spcAft>
                <a:spcPts val="1200"/>
              </a:spcAft>
              <a:buNone/>
            </a:pPr>
            <a:r>
              <a:rPr lang="it-IT" altLang="en-US" sz="2400" b="1" dirty="0">
                <a:latin typeface="Arial" panose="020B0604020202020204" pitchFamily="34" charset="0"/>
                <a:cs typeface="Arial" panose="020B0604020202020204" pitchFamily="34" charset="0"/>
              </a:rPr>
              <a:t>Come elettrolita viene solitamente scelta una miscela di solventi anidri aprotici (carbonato di etilene, carbonato di propilene) con carbonati/eteri alchilici a bassa viscosità (</a:t>
            </a:r>
            <a:r>
              <a:rPr lang="it-IT" altLang="en-US" sz="2400" b="1" dirty="0" err="1">
                <a:latin typeface="Arial" panose="020B0604020202020204" pitchFamily="34" charset="0"/>
                <a:cs typeface="Arial" panose="020B0604020202020204" pitchFamily="34" charset="0"/>
              </a:rPr>
              <a:t>dimetil</a:t>
            </a:r>
            <a:r>
              <a:rPr lang="it-IT" altLang="en-US" sz="2400" b="1" dirty="0">
                <a:latin typeface="Arial" panose="020B0604020202020204" pitchFamily="34" charset="0"/>
                <a:cs typeface="Arial" panose="020B0604020202020204" pitchFamily="34" charset="0"/>
              </a:rPr>
              <a:t> carbonato, </a:t>
            </a:r>
            <a:r>
              <a:rPr lang="it-IT" altLang="en-US" sz="2400" b="1" dirty="0" err="1">
                <a:latin typeface="Arial" panose="020B0604020202020204" pitchFamily="34" charset="0"/>
                <a:cs typeface="Arial" panose="020B0604020202020204" pitchFamily="34" charset="0"/>
              </a:rPr>
              <a:t>dietil</a:t>
            </a:r>
            <a:r>
              <a:rPr lang="it-IT" altLang="en-US" sz="2400" b="1" dirty="0">
                <a:latin typeface="Arial" panose="020B0604020202020204" pitchFamily="34" charset="0"/>
                <a:cs typeface="Arial" panose="020B0604020202020204" pitchFamily="34" charset="0"/>
              </a:rPr>
              <a:t> carbonato o 1,2-dimetossietano) e appunto sali di litio. </a:t>
            </a:r>
            <a:r>
              <a:rPr lang="it-IT" altLang="en-US" sz="2400" b="1" u="sng" dirty="0">
                <a:latin typeface="Arial" panose="020B0604020202020204" pitchFamily="34" charset="0"/>
                <a:cs typeface="Arial" panose="020B0604020202020204" pitchFamily="34" charset="0"/>
              </a:rPr>
              <a:t>Contenuto di solventi organici fino al 15% (!)</a:t>
            </a:r>
          </a:p>
          <a:p>
            <a:pPr marL="0" indent="0" eaLnBrk="1" hangingPunct="1">
              <a:lnSpc>
                <a:spcPts val="4400"/>
              </a:lnSpc>
              <a:spcBef>
                <a:spcPct val="0"/>
              </a:spcBef>
              <a:spcAft>
                <a:spcPts val="1200"/>
              </a:spcAft>
              <a:buNone/>
            </a:pPr>
            <a:endParaRPr lang="it-IT" altLang="en-US" sz="2400" b="1" dirty="0">
              <a:latin typeface="Arial" panose="020B0604020202020204" pitchFamily="34" charset="0"/>
              <a:cs typeface="Arial" panose="020B0604020202020204" pitchFamily="34" charset="0"/>
            </a:endParaRPr>
          </a:p>
          <a:p>
            <a:pPr marL="0" indent="0" eaLnBrk="1" hangingPunct="1">
              <a:lnSpc>
                <a:spcPts val="4400"/>
              </a:lnSpc>
              <a:spcBef>
                <a:spcPct val="0"/>
              </a:spcBef>
              <a:spcAft>
                <a:spcPts val="1200"/>
              </a:spcAft>
              <a:buNone/>
            </a:pPr>
            <a:r>
              <a:rPr lang="it-IT" altLang="en-US" sz="2400" b="1" dirty="0">
                <a:latin typeface="Arial" panose="020B0604020202020204" pitchFamily="34" charset="0"/>
                <a:cs typeface="Arial" panose="020B0604020202020204" pitchFamily="34" charset="0"/>
              </a:rPr>
              <a:t> </a:t>
            </a:r>
          </a:p>
          <a:p>
            <a:pPr marL="0" indent="0" eaLnBrk="1" hangingPunct="1">
              <a:lnSpc>
                <a:spcPts val="4400"/>
              </a:lnSpc>
              <a:spcBef>
                <a:spcPct val="0"/>
              </a:spcBef>
              <a:spcAft>
                <a:spcPts val="1200"/>
              </a:spcAft>
              <a:buNone/>
            </a:pPr>
            <a:endParaRPr lang="it-IT" altLang="en-US" sz="2400" b="1" dirty="0">
              <a:latin typeface="Arial" panose="020B0604020202020204" pitchFamily="34" charset="0"/>
              <a:cs typeface="Arial" panose="020B0604020202020204" pitchFamily="34" charset="0"/>
            </a:endParaRPr>
          </a:p>
          <a:p>
            <a:pPr marL="0" indent="0" eaLnBrk="1" hangingPunct="1">
              <a:lnSpc>
                <a:spcPts val="4400"/>
              </a:lnSpc>
              <a:spcBef>
                <a:spcPct val="0"/>
              </a:spcBef>
              <a:spcAft>
                <a:spcPts val="1200"/>
              </a:spcAft>
              <a:buNone/>
            </a:pPr>
            <a:endParaRPr lang="it-IT"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6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p:cNvGraphicFramePr>
            <a:graphicFrameLocks/>
          </p:cNvGraphicFramePr>
          <p:nvPr>
            <p:extLst>
              <p:ext uri="{D42A27DB-BD31-4B8C-83A1-F6EECF244321}">
                <p14:modId xmlns:p14="http://schemas.microsoft.com/office/powerpoint/2010/main" val="250607875"/>
              </p:ext>
            </p:extLst>
          </p:nvPr>
        </p:nvGraphicFramePr>
        <p:xfrm>
          <a:off x="715617" y="764705"/>
          <a:ext cx="10161767" cy="6009806"/>
        </p:xfrm>
        <a:graphic>
          <a:graphicData uri="http://schemas.openxmlformats.org/drawingml/2006/chart">
            <c:chart xmlns:c="http://schemas.openxmlformats.org/drawingml/2006/chart" xmlns:r="http://schemas.openxmlformats.org/officeDocument/2006/relationships" r:id="rId2"/>
          </a:graphicData>
        </a:graphic>
      </p:graphicFrame>
      <p:sp>
        <p:nvSpPr>
          <p:cNvPr id="6" name="Rettangolo 5"/>
          <p:cNvSpPr/>
          <p:nvPr/>
        </p:nvSpPr>
        <p:spPr>
          <a:xfrm>
            <a:off x="3791745" y="179930"/>
            <a:ext cx="4192173" cy="584775"/>
          </a:xfrm>
          <a:prstGeom prst="rect">
            <a:avLst/>
          </a:prstGeom>
        </p:spPr>
        <p:txBody>
          <a:bodyPr wrap="none">
            <a:spAutoFit/>
          </a:bodyPr>
          <a:lstStyle/>
          <a:p>
            <a:pPr algn="ctr">
              <a:defRPr sz="1400" b="0" i="0" u="none" strike="noStrike" kern="1200" spc="0" baseline="0">
                <a:solidFill>
                  <a:srgbClr val="000000">
                    <a:lumMod val="65000"/>
                    <a:lumOff val="35000"/>
                  </a:srgbClr>
                </a:solidFill>
                <a:latin typeface="+mn-lt"/>
                <a:ea typeface="+mn-ea"/>
                <a:cs typeface="+mn-cs"/>
              </a:defRPr>
            </a:pPr>
            <a:r>
              <a:rPr lang="de-DE" sz="3200" dirty="0" err="1">
                <a:solidFill>
                  <a:srgbClr val="7030A0"/>
                </a:solidFill>
                <a:latin typeface="Arial" panose="020B0604020202020204" pitchFamily="34" charset="0"/>
                <a:cs typeface="Arial" panose="020B0604020202020204" pitchFamily="34" charset="0"/>
              </a:rPr>
              <a:t>Inquinanti</a:t>
            </a:r>
            <a:r>
              <a:rPr lang="de-DE" sz="3200" dirty="0">
                <a:solidFill>
                  <a:srgbClr val="7030A0"/>
                </a:solidFill>
                <a:latin typeface="Arial" panose="020B0604020202020204" pitchFamily="34" charset="0"/>
                <a:cs typeface="Arial" panose="020B0604020202020204" pitchFamily="34" charset="0"/>
              </a:rPr>
              <a:t> in </a:t>
            </a:r>
            <a:r>
              <a:rPr lang="de-DE" sz="3200" dirty="0" err="1">
                <a:solidFill>
                  <a:srgbClr val="7030A0"/>
                </a:solidFill>
                <a:latin typeface="Arial" panose="020B0604020202020204" pitchFamily="34" charset="0"/>
                <a:cs typeface="Arial" panose="020B0604020202020204" pitchFamily="34" charset="0"/>
              </a:rPr>
              <a:t>ambiente</a:t>
            </a:r>
            <a:endParaRPr lang="de-DE" sz="32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45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91EAC360-A707-B279-527E-E32B88854D52}"/>
              </a:ext>
            </a:extLst>
          </p:cNvPr>
          <p:cNvGraphicFramePr>
            <a:graphicFrameLocks/>
          </p:cNvGraphicFramePr>
          <p:nvPr>
            <p:extLst>
              <p:ext uri="{D42A27DB-BD31-4B8C-83A1-F6EECF244321}">
                <p14:modId xmlns:p14="http://schemas.microsoft.com/office/powerpoint/2010/main" val="4278497545"/>
              </p:ext>
            </p:extLst>
          </p:nvPr>
        </p:nvGraphicFramePr>
        <p:xfrm>
          <a:off x="1025719" y="373711"/>
          <a:ext cx="9955032" cy="6130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972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1EB6FCBB-EC6F-499B-DE6D-19B51F429545}"/>
              </a:ext>
            </a:extLst>
          </p:cNvPr>
          <p:cNvSpPr txBox="1"/>
          <p:nvPr/>
        </p:nvSpPr>
        <p:spPr>
          <a:xfrm>
            <a:off x="1663811" y="515049"/>
            <a:ext cx="6094674" cy="3251275"/>
          </a:xfrm>
          <a:prstGeom prst="rect">
            <a:avLst/>
          </a:prstGeom>
          <a:noFill/>
        </p:spPr>
        <p:txBody>
          <a:bodyPr wrap="square">
            <a:spAutoFit/>
          </a:bodyPr>
          <a:lstStyle/>
          <a:p>
            <a:pPr>
              <a:lnSpc>
                <a:spcPct val="150000"/>
              </a:lnSpc>
            </a:pPr>
            <a:r>
              <a:rPr lang="it-IT" sz="2800" dirty="0">
                <a:solidFill>
                  <a:srgbClr val="4C0000"/>
                </a:solidFill>
                <a:latin typeface="Comic Sans MS" panose="030F0702030302020204" pitchFamily="66" charset="0"/>
                <a:ea typeface="Times New Roman" panose="02020603050405020304" pitchFamily="18" charset="0"/>
                <a:cs typeface="Arial" panose="020B0604020202020204" pitchFamily="34" charset="0"/>
              </a:rPr>
              <a:t>siamo sulla strada giusta</a:t>
            </a:r>
            <a:r>
              <a:rPr lang="it-IT" sz="2800" cap="all" dirty="0">
                <a:solidFill>
                  <a:srgbClr val="4C0000"/>
                </a:solidFill>
                <a:latin typeface="Comic Sans MS" panose="030F0702030302020204" pitchFamily="66" charset="0"/>
                <a:ea typeface="Times New Roman" panose="02020603050405020304" pitchFamily="18" charset="0"/>
                <a:cs typeface="Arial" panose="020B0604020202020204" pitchFamily="34" charset="0"/>
              </a:rPr>
              <a:t>?</a:t>
            </a:r>
          </a:p>
          <a:p>
            <a:pPr>
              <a:lnSpc>
                <a:spcPct val="150000"/>
              </a:lnSpc>
            </a:pPr>
            <a:endParaRPr lang="it-IT" sz="2800" cap="all" dirty="0">
              <a:solidFill>
                <a:srgbClr val="4C0000"/>
              </a:solidFill>
              <a:latin typeface="Comic Sans MS" panose="030F0702030302020204" pitchFamily="66" charset="0"/>
              <a:cs typeface="Arial" panose="020B0604020202020204" pitchFamily="34" charset="0"/>
            </a:endParaRPr>
          </a:p>
          <a:p>
            <a:pPr>
              <a:lnSpc>
                <a:spcPct val="150000"/>
              </a:lnSpc>
            </a:pPr>
            <a:r>
              <a:rPr lang="it-IT" sz="2800" dirty="0">
                <a:solidFill>
                  <a:srgbClr val="4C0000"/>
                </a:solidFill>
                <a:latin typeface="Comic Sans MS" panose="030F0702030302020204" pitchFamily="66" charset="0"/>
                <a:cs typeface="Arial" panose="020B0604020202020204" pitchFamily="34" charset="0"/>
              </a:rPr>
              <a:t>La metafora della strada è utile se dobbiamo affrontare un cambiamento</a:t>
            </a:r>
            <a:endParaRPr lang="it-IT" dirty="0"/>
          </a:p>
        </p:txBody>
      </p:sp>
    </p:spTree>
    <p:extLst>
      <p:ext uri="{BB962C8B-B14F-4D97-AF65-F5344CB8AC3E}">
        <p14:creationId xmlns:p14="http://schemas.microsoft.com/office/powerpoint/2010/main" val="1132289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03388" y="260350"/>
            <a:ext cx="8964612" cy="850900"/>
          </a:xfrm>
        </p:spPr>
        <p:txBody>
          <a:bodyPr/>
          <a:lstStyle/>
          <a:p>
            <a:r>
              <a:rPr lang="de-DE" altLang="it-IT" sz="2800" b="1">
                <a:latin typeface="Arial" panose="020B0604020202020204" pitchFamily="34" charset="0"/>
                <a:ea typeface="ＭＳ Ｐゴシック" panose="020B0600070205080204" pitchFamily="34" charset="-128"/>
              </a:rPr>
              <a:t>Inutile cercare le cose dove non ci sono!</a:t>
            </a:r>
            <a:br>
              <a:rPr lang="de-DE" altLang="it-IT" sz="2800" b="1">
                <a:latin typeface="Arial" panose="020B0604020202020204" pitchFamily="34" charset="0"/>
                <a:ea typeface="ＭＳ Ｐゴシック" panose="020B0600070205080204" pitchFamily="34" charset="-128"/>
              </a:rPr>
            </a:br>
            <a:r>
              <a:rPr lang="de-DE" altLang="it-IT" sz="2800" b="1">
                <a:latin typeface="Arial" panose="020B0604020202020204" pitchFamily="34" charset="0"/>
                <a:ea typeface="ＭＳ Ｐゴシック" panose="020B0600070205080204" pitchFamily="34" charset="-128"/>
              </a:rPr>
              <a:t>In un mondo che cambia devo addattarmi!</a:t>
            </a:r>
            <a:endParaRPr lang="it-IT" altLang="it-IT" sz="2800" b="1">
              <a:latin typeface="Arial" panose="020B0604020202020204" pitchFamily="34" charset="0"/>
              <a:ea typeface="ＭＳ Ｐゴシック" panose="020B0600070205080204" pitchFamily="34" charset="-128"/>
            </a:endParaRPr>
          </a:p>
        </p:txBody>
      </p:sp>
      <p:pic>
        <p:nvPicPr>
          <p:cNvPr id="18435" name="Picture 3" descr="MP900433742[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23427"/>
          <a:stretch>
            <a:fillRect/>
          </a:stretch>
        </p:blipFill>
        <p:spPr>
          <a:xfrm>
            <a:off x="2640013" y="1557339"/>
            <a:ext cx="6851650" cy="51784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descr="MC900230847[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1" y="4292601"/>
            <a:ext cx="3025775" cy="2206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descr="MP90038674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711451" y="5300664"/>
            <a:ext cx="1223963" cy="873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3113" name="Line 9"/>
          <p:cNvSpPr>
            <a:spLocks noChangeShapeType="1"/>
          </p:cNvSpPr>
          <p:nvPr/>
        </p:nvSpPr>
        <p:spPr bwMode="auto">
          <a:xfrm flipH="1">
            <a:off x="3719514" y="2420938"/>
            <a:ext cx="2663825" cy="0"/>
          </a:xfrm>
          <a:prstGeom prst="line">
            <a:avLst/>
          </a:prstGeom>
          <a:noFill/>
          <a:ln w="1682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03113"/>
                                        </p:tgtEl>
                                        <p:attrNameLst>
                                          <p:attrName>style.visibility</p:attrName>
                                        </p:attrNameLst>
                                      </p:cBhvr>
                                      <p:to>
                                        <p:strVal val="visible"/>
                                      </p:to>
                                    </p:set>
                                    <p:anim calcmode="lin" valueType="num">
                                      <p:cBhvr additive="base">
                                        <p:cTn id="7" dur="500" fill="hold"/>
                                        <p:tgtEl>
                                          <p:spTgt spid="303113"/>
                                        </p:tgtEl>
                                        <p:attrNameLst>
                                          <p:attrName>ppt_x</p:attrName>
                                        </p:attrNameLst>
                                      </p:cBhvr>
                                      <p:tavLst>
                                        <p:tav tm="0">
                                          <p:val>
                                            <p:strVal val="1+#ppt_w/2"/>
                                          </p:val>
                                        </p:tav>
                                        <p:tav tm="100000">
                                          <p:val>
                                            <p:strVal val="#ppt_x"/>
                                          </p:val>
                                        </p:tav>
                                      </p:tavLst>
                                    </p:anim>
                                    <p:anim calcmode="lin" valueType="num">
                                      <p:cBhvr additive="base">
                                        <p:cTn id="8" dur="500" fill="hold"/>
                                        <p:tgtEl>
                                          <p:spTgt spid="303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tangolo 1">
            <a:extLst>
              <a:ext uri="{FF2B5EF4-FFF2-40B4-BE49-F238E27FC236}">
                <a16:creationId xmlns:a16="http://schemas.microsoft.com/office/drawing/2014/main" id="{96FBA552-5E98-9770-7CB4-E53C3416FFC2}"/>
              </a:ext>
            </a:extLst>
          </p:cNvPr>
          <p:cNvSpPr>
            <a:spLocks noChangeArrowheads="1"/>
          </p:cNvSpPr>
          <p:nvPr/>
        </p:nvSpPr>
        <p:spPr bwMode="auto">
          <a:xfrm>
            <a:off x="357809" y="954157"/>
            <a:ext cx="11513488" cy="544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spcAft>
                <a:spcPts val="800"/>
              </a:spcAft>
              <a:buNone/>
            </a:pPr>
            <a:r>
              <a:rPr lang="it-IT" altLang="de-DE" sz="2400" dirty="0">
                <a:latin typeface="Arial" panose="020B0604020202020204" pitchFamily="34" charset="0"/>
                <a:ea typeface="Calibri" panose="020F0502020204030204" pitchFamily="34" charset="0"/>
                <a:cs typeface="Arial" panose="020B0604020202020204" pitchFamily="34" charset="0"/>
              </a:rPr>
              <a:t>Se la microplastica finisce nell'ambiente diventa una minaccia per l'ecosistema e la salute umana. Purtroppo ormai la si trova, come gli inquinanti organici persistenti, in modo ubiquitario, persino negli alimenti possiamo trovarne delle tracce.</a:t>
            </a:r>
          </a:p>
          <a:p>
            <a:pPr>
              <a:lnSpc>
                <a:spcPct val="150000"/>
              </a:lnSpc>
              <a:spcBef>
                <a:spcPct val="0"/>
              </a:spcBef>
              <a:spcAft>
                <a:spcPts val="800"/>
              </a:spcAft>
              <a:buNone/>
            </a:pPr>
            <a:endParaRPr lang="it-IT" altLang="de-DE" sz="800"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ct val="0"/>
              </a:spcBef>
              <a:spcAft>
                <a:spcPts val="800"/>
              </a:spcAft>
              <a:buNone/>
            </a:pPr>
            <a:r>
              <a:rPr lang="it-IT" altLang="de-DE" sz="2400" dirty="0">
                <a:latin typeface="Arial" panose="020B0604020202020204" pitchFamily="34" charset="0"/>
                <a:ea typeface="Calibri" panose="020F0502020204030204" pitchFamily="34" charset="0"/>
                <a:cs typeface="Arial" panose="020B0604020202020204" pitchFamily="34" charset="0"/>
              </a:rPr>
              <a:t>La pericolosità è data dalla </a:t>
            </a:r>
            <a:r>
              <a:rPr lang="it-IT" altLang="de-DE" sz="2400" u="sng" dirty="0">
                <a:latin typeface="Arial" panose="020B0604020202020204" pitchFamily="34" charset="0"/>
                <a:ea typeface="Calibri" panose="020F0502020204030204" pitchFamily="34" charset="0"/>
                <a:cs typeface="Arial" panose="020B0604020202020204" pitchFamily="34" charset="0"/>
              </a:rPr>
              <a:t>persistenza</a:t>
            </a:r>
            <a:r>
              <a:rPr lang="it-IT" altLang="de-DE" sz="2400" dirty="0">
                <a:latin typeface="Arial" panose="020B0604020202020204" pitchFamily="34" charset="0"/>
                <a:ea typeface="Calibri" panose="020F0502020204030204" pitchFamily="34" charset="0"/>
                <a:cs typeface="Arial" panose="020B0604020202020204" pitchFamily="34" charset="0"/>
              </a:rPr>
              <a:t> e varia secondo il </a:t>
            </a:r>
            <a:r>
              <a:rPr lang="it-IT" altLang="de-DE" sz="2400" u="sng" dirty="0">
                <a:latin typeface="Arial" panose="020B0604020202020204" pitchFamily="34" charset="0"/>
                <a:ea typeface="Calibri" panose="020F0502020204030204" pitchFamily="34" charset="0"/>
                <a:cs typeface="Arial" panose="020B0604020202020204" pitchFamily="34" charset="0"/>
              </a:rPr>
              <a:t>contenuto di additivi </a:t>
            </a:r>
            <a:r>
              <a:rPr lang="it-IT" altLang="de-DE" sz="2400" dirty="0">
                <a:latin typeface="Arial" panose="020B0604020202020204" pitchFamily="34" charset="0"/>
                <a:ea typeface="Calibri" panose="020F0502020204030204" pitchFamily="34" charset="0"/>
                <a:cs typeface="Arial" panose="020B0604020202020204" pitchFamily="34" charset="0"/>
              </a:rPr>
              <a:t>e anche secondo </a:t>
            </a:r>
            <a:r>
              <a:rPr lang="it-IT" altLang="de-DE" sz="2400" u="sng" dirty="0">
                <a:latin typeface="Arial" panose="020B0604020202020204" pitchFamily="34" charset="0"/>
                <a:ea typeface="Calibri" panose="020F0502020204030204" pitchFamily="34" charset="0"/>
                <a:cs typeface="Arial" panose="020B0604020202020204" pitchFamily="34" charset="0"/>
              </a:rPr>
              <a:t>la dimensione</a:t>
            </a:r>
            <a:r>
              <a:rPr lang="it-IT" altLang="de-DE" sz="2400" dirty="0">
                <a:latin typeface="Arial" panose="020B0604020202020204" pitchFamily="34" charset="0"/>
                <a:ea typeface="Calibri" panose="020F0502020204030204" pitchFamily="34" charset="0"/>
                <a:cs typeface="Arial" panose="020B0604020202020204" pitchFamily="34" charset="0"/>
              </a:rPr>
              <a:t>. </a:t>
            </a:r>
          </a:p>
          <a:p>
            <a:pPr>
              <a:lnSpc>
                <a:spcPct val="150000"/>
              </a:lnSpc>
              <a:spcBef>
                <a:spcPct val="0"/>
              </a:spcBef>
              <a:spcAft>
                <a:spcPts val="800"/>
              </a:spcAft>
              <a:buNone/>
            </a:pPr>
            <a:r>
              <a:rPr lang="it-IT" altLang="de-DE" sz="2400" dirty="0">
                <a:latin typeface="Arial" panose="020B0604020202020204" pitchFamily="34" charset="0"/>
                <a:ea typeface="Calibri" panose="020F0502020204030204" pitchFamily="34" charset="0"/>
                <a:cs typeface="Arial" panose="020B0604020202020204" pitchFamily="34" charset="0"/>
              </a:rPr>
              <a:t>	- Frammentazione da vari rifiuti plastici sparsi nell’ambiente.</a:t>
            </a:r>
          </a:p>
          <a:p>
            <a:pPr>
              <a:lnSpc>
                <a:spcPct val="150000"/>
              </a:lnSpc>
              <a:spcBef>
                <a:spcPct val="0"/>
              </a:spcBef>
              <a:spcAft>
                <a:spcPts val="800"/>
              </a:spcAft>
              <a:buNone/>
            </a:pPr>
            <a:endParaRPr lang="it-IT" altLang="de-DE" sz="800"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ct val="0"/>
              </a:spcBef>
              <a:spcAft>
                <a:spcPts val="800"/>
              </a:spcAft>
              <a:buNone/>
            </a:pPr>
            <a:r>
              <a:rPr lang="it-IT" altLang="de-DE" sz="2400" dirty="0">
                <a:latin typeface="Arial" panose="020B0604020202020204" pitchFamily="34" charset="0"/>
                <a:ea typeface="Calibri" panose="020F0502020204030204" pitchFamily="34" charset="0"/>
                <a:cs typeface="Arial" panose="020B0604020202020204" pitchFamily="34" charset="0"/>
              </a:rPr>
              <a:t>			</a:t>
            </a:r>
            <a:r>
              <a:rPr lang="it-IT" altLang="de-DE" sz="2400" u="sng" dirty="0">
                <a:latin typeface="Arial" panose="020B0604020202020204" pitchFamily="34" charset="0"/>
                <a:ea typeface="Calibri" panose="020F0502020204030204" pitchFamily="34" charset="0"/>
                <a:cs typeface="Arial" panose="020B0604020202020204" pitchFamily="34" charset="0"/>
              </a:rPr>
              <a:t>Meno plastica - meno microplastica</a:t>
            </a:r>
          </a:p>
          <a:p>
            <a:pPr>
              <a:lnSpc>
                <a:spcPct val="150000"/>
              </a:lnSpc>
              <a:spcBef>
                <a:spcPct val="0"/>
              </a:spcBef>
              <a:spcAft>
                <a:spcPts val="800"/>
              </a:spcAft>
              <a:buNone/>
            </a:pPr>
            <a:endParaRPr lang="it-IT" altLang="de-DE" sz="2400" dirty="0">
              <a:latin typeface="Arial" panose="020B0604020202020204" pitchFamily="34" charset="0"/>
              <a:ea typeface="Calibri" panose="020F0502020204030204" pitchFamily="34" charset="0"/>
              <a:cs typeface="Arial" panose="020B0604020202020204" pitchFamily="34" charset="0"/>
            </a:endParaRPr>
          </a:p>
        </p:txBody>
      </p:sp>
      <p:sp>
        <p:nvSpPr>
          <p:cNvPr id="8195" name="Rettangolo 2">
            <a:extLst>
              <a:ext uri="{FF2B5EF4-FFF2-40B4-BE49-F238E27FC236}">
                <a16:creationId xmlns:a16="http://schemas.microsoft.com/office/drawing/2014/main" id="{B57B6E7C-A9DD-6AEF-AE3A-9824A82B87C7}"/>
              </a:ext>
            </a:extLst>
          </p:cNvPr>
          <p:cNvSpPr>
            <a:spLocks noChangeArrowheads="1"/>
          </p:cNvSpPr>
          <p:nvPr/>
        </p:nvSpPr>
        <p:spPr bwMode="auto">
          <a:xfrm>
            <a:off x="4008438" y="260350"/>
            <a:ext cx="2824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de-DE" sz="2800" dirty="0">
                <a:latin typeface="Arial" panose="020B0604020202020204" pitchFamily="34" charset="0"/>
                <a:ea typeface="Calibri" panose="020F0502020204030204" pitchFamily="34" charset="0"/>
                <a:cs typeface="Arial" panose="020B0604020202020204" pitchFamily="34" charset="0"/>
              </a:rPr>
              <a:t>“</a:t>
            </a:r>
            <a:r>
              <a:rPr lang="it-IT" altLang="de-DE" sz="2800" u="sng" dirty="0">
                <a:latin typeface="Arial" panose="020B0604020202020204" pitchFamily="34" charset="0"/>
                <a:ea typeface="Calibri" panose="020F0502020204030204" pitchFamily="34" charset="0"/>
                <a:cs typeface="Arial" panose="020B0604020202020204" pitchFamily="34" charset="0"/>
              </a:rPr>
              <a:t>Microplastica</a:t>
            </a:r>
            <a:r>
              <a:rPr lang="it-IT" altLang="de-DE" sz="2800" dirty="0">
                <a:latin typeface="Arial" panose="020B0604020202020204" pitchFamily="34" charset="0"/>
                <a:ea typeface="Calibri" panose="020F0502020204030204" pitchFamily="34" charset="0"/>
                <a:cs typeface="Arial" panose="020B0604020202020204" pitchFamily="34" charset="0"/>
              </a:rPr>
              <a:t>”? </a:t>
            </a:r>
            <a:endParaRPr lang="de-DE" altLang="de-DE" sz="2800" dirty="0">
              <a:latin typeface="Georgia" panose="02040502050405020303" pitchFamily="18" charset="0"/>
              <a:ea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3" descr="C:\Users\Werner\Pictures\2021-11\20211123_105954.jpg">
            <a:extLst>
              <a:ext uri="{FF2B5EF4-FFF2-40B4-BE49-F238E27FC236}">
                <a16:creationId xmlns:a16="http://schemas.microsoft.com/office/drawing/2014/main" id="{261ECF35-8EFF-4D89-C9D3-1435ED063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50" r="27315"/>
          <a:stretch>
            <a:fillRect/>
          </a:stretch>
        </p:blipFill>
        <p:spPr bwMode="auto">
          <a:xfrm>
            <a:off x="2566989" y="1484313"/>
            <a:ext cx="402907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ttangolo 1">
            <a:extLst>
              <a:ext uri="{FF2B5EF4-FFF2-40B4-BE49-F238E27FC236}">
                <a16:creationId xmlns:a16="http://schemas.microsoft.com/office/drawing/2014/main" id="{1C730985-3D03-A8BF-1A88-83AD87AE654B}"/>
              </a:ext>
            </a:extLst>
          </p:cNvPr>
          <p:cNvSpPr>
            <a:spLocks noChangeArrowheads="1"/>
          </p:cNvSpPr>
          <p:nvPr/>
        </p:nvSpPr>
        <p:spPr bwMode="auto">
          <a:xfrm>
            <a:off x="2135189" y="188913"/>
            <a:ext cx="63017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de-DE" sz="2800" dirty="0">
                <a:latin typeface="Arial" panose="020B0604020202020204" pitchFamily="34" charset="0"/>
                <a:cs typeface="Arial" panose="020B0604020202020204" pitchFamily="34" charset="0"/>
              </a:rPr>
              <a:t>Ma la </a:t>
            </a:r>
            <a:r>
              <a:rPr lang="en-US" altLang="de-DE" sz="2800" dirty="0" err="1">
                <a:latin typeface="Arial" panose="020B0604020202020204" pitchFamily="34" charset="0"/>
                <a:cs typeface="Arial" panose="020B0604020202020204" pitchFamily="34" charset="0"/>
              </a:rPr>
              <a:t>microplastica</a:t>
            </a:r>
            <a:r>
              <a:rPr lang="en-US" altLang="de-DE" sz="2800" dirty="0">
                <a:latin typeface="Arial" panose="020B0604020202020204" pitchFamily="34" charset="0"/>
                <a:cs typeface="Arial" panose="020B0604020202020204" pitchFamily="34" charset="0"/>
              </a:rPr>
              <a:t> é sempre </a:t>
            </a:r>
            <a:r>
              <a:rPr lang="en-US" altLang="de-DE" sz="2800" dirty="0" err="1">
                <a:latin typeface="Arial" panose="020B0604020202020204" pitchFamily="34" charset="0"/>
                <a:cs typeface="Arial" panose="020B0604020202020204" pitchFamily="34" charset="0"/>
              </a:rPr>
              <a:t>cattiva</a:t>
            </a:r>
            <a:r>
              <a:rPr lang="en-US" altLang="de-DE" sz="2800" dirty="0">
                <a:latin typeface="Arial" panose="020B0604020202020204" pitchFamily="34" charset="0"/>
                <a:cs typeface="Arial" panose="020B0604020202020204" pitchFamily="34" charset="0"/>
              </a:rPr>
              <a:t>?</a:t>
            </a:r>
          </a:p>
          <a:p>
            <a:pPr>
              <a:spcBef>
                <a:spcPct val="0"/>
              </a:spcBef>
              <a:buFontTx/>
              <a:buNone/>
            </a:pPr>
            <a:r>
              <a:rPr lang="en-US" altLang="de-DE" sz="2400" dirty="0" err="1">
                <a:latin typeface="Arial" panose="020B0604020202020204" pitchFamily="34" charset="0"/>
                <a:cs typeface="Arial" panose="020B0604020202020204" pitchFamily="34" charset="0"/>
              </a:rPr>
              <a:t>esempio</a:t>
            </a:r>
            <a:r>
              <a:rPr lang="en-US" altLang="de-DE" sz="2400" dirty="0">
                <a:latin typeface="Arial" panose="020B0604020202020204" pitchFamily="34" charset="0"/>
                <a:cs typeface="Arial" panose="020B0604020202020204" pitchFamily="34" charset="0"/>
              </a:rPr>
              <a:t> </a:t>
            </a:r>
            <a:r>
              <a:rPr lang="en-US" altLang="de-DE" sz="2400" dirty="0" err="1">
                <a:latin typeface="Arial" panose="020B0604020202020204" pitchFamily="34" charset="0"/>
                <a:cs typeface="Arial" panose="020B0604020202020204" pitchFamily="34" charset="0"/>
              </a:rPr>
              <a:t>mascherina</a:t>
            </a:r>
            <a:endParaRPr lang="de-DE" altLang="de-DE" sz="2400" dirty="0">
              <a:latin typeface="Arial" panose="020B0604020202020204" pitchFamily="34" charset="0"/>
              <a:cs typeface="Arial" panose="020B0604020202020204" pitchFamily="34" charset="0"/>
            </a:endParaRPr>
          </a:p>
        </p:txBody>
      </p:sp>
      <p:sp>
        <p:nvSpPr>
          <p:cNvPr id="22532" name="Rettangolo 2">
            <a:extLst>
              <a:ext uri="{FF2B5EF4-FFF2-40B4-BE49-F238E27FC236}">
                <a16:creationId xmlns:a16="http://schemas.microsoft.com/office/drawing/2014/main" id="{6F1BDA60-0B57-3482-24A3-90C6C761A192}"/>
              </a:ext>
            </a:extLst>
          </p:cNvPr>
          <p:cNvSpPr>
            <a:spLocks noChangeArrowheads="1"/>
          </p:cNvSpPr>
          <p:nvPr/>
        </p:nvSpPr>
        <p:spPr bwMode="auto">
          <a:xfrm>
            <a:off x="6816726" y="2163763"/>
            <a:ext cx="3241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de-DE" sz="2800">
                <a:latin typeface="Arial" panose="020B0604020202020204" pitchFamily="34" charset="0"/>
                <a:cs typeface="Arial" panose="020B0604020202020204" pitchFamily="34" charset="0"/>
              </a:rPr>
              <a:t>Meltblown:</a:t>
            </a:r>
          </a:p>
          <a:p>
            <a:pPr>
              <a:spcBef>
                <a:spcPct val="0"/>
              </a:spcBef>
              <a:buFontTx/>
              <a:buNone/>
            </a:pPr>
            <a:r>
              <a:rPr lang="en-US" altLang="de-DE" sz="2400">
                <a:latin typeface="Arial" panose="020B0604020202020204" pitchFamily="34" charset="0"/>
                <a:cs typeface="Arial" panose="020B0604020202020204" pitchFamily="34" charset="0"/>
              </a:rPr>
              <a:t>fibra fine –</a:t>
            </a:r>
          </a:p>
          <a:p>
            <a:pPr>
              <a:spcBef>
                <a:spcPct val="0"/>
              </a:spcBef>
              <a:buFontTx/>
              <a:buNone/>
            </a:pPr>
            <a:r>
              <a:rPr lang="en-US" altLang="de-DE" sz="2400">
                <a:latin typeface="Arial" panose="020B0604020202020204" pitchFamily="34" charset="0"/>
                <a:cs typeface="Arial" panose="020B0604020202020204" pitchFamily="34" charset="0"/>
              </a:rPr>
              <a:t>alta efficienza filtrante </a:t>
            </a:r>
          </a:p>
          <a:p>
            <a:pPr>
              <a:spcBef>
                <a:spcPct val="0"/>
              </a:spcBef>
              <a:buFontTx/>
              <a:buNone/>
            </a:pPr>
            <a:r>
              <a:rPr lang="en-US" altLang="de-DE" sz="2400">
                <a:latin typeface="Arial" panose="020B0604020202020204" pitchFamily="34" charset="0"/>
                <a:cs typeface="Arial" panose="020B0604020202020204" pitchFamily="34" charset="0"/>
              </a:rPr>
              <a:t>per particolato fine</a:t>
            </a:r>
            <a:endParaRPr lang="de-DE" altLang="de-DE" sz="2400">
              <a:latin typeface="Arial" panose="020B0604020202020204" pitchFamily="34" charset="0"/>
              <a:cs typeface="Arial" panose="020B0604020202020204" pitchFamily="34" charset="0"/>
            </a:endParaRPr>
          </a:p>
        </p:txBody>
      </p:sp>
      <p:sp>
        <p:nvSpPr>
          <p:cNvPr id="22533" name="Rettangolo 5">
            <a:extLst>
              <a:ext uri="{FF2B5EF4-FFF2-40B4-BE49-F238E27FC236}">
                <a16:creationId xmlns:a16="http://schemas.microsoft.com/office/drawing/2014/main" id="{7A309F88-83CA-6A25-A368-30717635F8AB}"/>
              </a:ext>
            </a:extLst>
          </p:cNvPr>
          <p:cNvSpPr>
            <a:spLocks noChangeArrowheads="1"/>
          </p:cNvSpPr>
          <p:nvPr/>
        </p:nvSpPr>
        <p:spPr bwMode="auto">
          <a:xfrm>
            <a:off x="6910388" y="4292601"/>
            <a:ext cx="2874962"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de-DE" sz="2800">
                <a:latin typeface="Arial" panose="020B0604020202020204" pitchFamily="34" charset="0"/>
                <a:cs typeface="Arial" panose="020B0604020202020204" pitchFamily="34" charset="0"/>
              </a:rPr>
              <a:t>Spunbond:</a:t>
            </a:r>
          </a:p>
          <a:p>
            <a:pPr>
              <a:spcBef>
                <a:spcPct val="0"/>
              </a:spcBef>
              <a:buFontTx/>
              <a:buNone/>
            </a:pPr>
            <a:r>
              <a:rPr lang="en-US" altLang="de-DE" sz="2400">
                <a:latin typeface="Arial" panose="020B0604020202020204" pitchFamily="34" charset="0"/>
                <a:cs typeface="Arial" panose="020B0604020202020204" pitchFamily="34" charset="0"/>
              </a:rPr>
              <a:t>fibra più grossolana</a:t>
            </a:r>
            <a:endParaRPr lang="de-DE" altLang="de-DE" sz="2400">
              <a:latin typeface="Arial" panose="020B0604020202020204" pitchFamily="34" charset="0"/>
              <a:cs typeface="Arial" panose="020B0604020202020204" pitchFamily="34" charset="0"/>
            </a:endParaRPr>
          </a:p>
        </p:txBody>
      </p:sp>
      <p:sp>
        <p:nvSpPr>
          <p:cNvPr id="22534" name="Freccia in giù 6">
            <a:extLst>
              <a:ext uri="{FF2B5EF4-FFF2-40B4-BE49-F238E27FC236}">
                <a16:creationId xmlns:a16="http://schemas.microsoft.com/office/drawing/2014/main" id="{8D983338-0DC3-5269-BC1A-168F96100CB6}"/>
              </a:ext>
            </a:extLst>
          </p:cNvPr>
          <p:cNvSpPr>
            <a:spLocks noChangeArrowheads="1"/>
          </p:cNvSpPr>
          <p:nvPr/>
        </p:nvSpPr>
        <p:spPr bwMode="auto">
          <a:xfrm rot="3827245">
            <a:off x="5990432" y="3106123"/>
            <a:ext cx="344488" cy="609243"/>
          </a:xfrm>
          <a:prstGeom prst="downArrow">
            <a:avLst>
              <a:gd name="adj1" fmla="val 50000"/>
              <a:gd name="adj2" fmla="val 5015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2800">
              <a:latin typeface="Georgia" panose="02040502050405020303" pitchFamily="18" charset="0"/>
            </a:endParaRPr>
          </a:p>
        </p:txBody>
      </p:sp>
      <p:sp>
        <p:nvSpPr>
          <p:cNvPr id="22535" name="Freccia in giù 7">
            <a:extLst>
              <a:ext uri="{FF2B5EF4-FFF2-40B4-BE49-F238E27FC236}">
                <a16:creationId xmlns:a16="http://schemas.microsoft.com/office/drawing/2014/main" id="{D1FCDAE9-9984-0836-CE27-57359B76EACA}"/>
              </a:ext>
            </a:extLst>
          </p:cNvPr>
          <p:cNvSpPr>
            <a:spLocks noChangeArrowheads="1"/>
          </p:cNvSpPr>
          <p:nvPr/>
        </p:nvSpPr>
        <p:spPr bwMode="auto">
          <a:xfrm rot="4485313">
            <a:off x="5846763" y="4567070"/>
            <a:ext cx="288925" cy="594062"/>
          </a:xfrm>
          <a:prstGeom prst="downArrow">
            <a:avLst>
              <a:gd name="adj1" fmla="val 50000"/>
              <a:gd name="adj2" fmla="val 49983"/>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2800">
              <a:latin typeface="Georgia" panose="02040502050405020303"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5">
            <a:extLst>
              <a:ext uri="{FF2B5EF4-FFF2-40B4-BE49-F238E27FC236}">
                <a16:creationId xmlns:a16="http://schemas.microsoft.com/office/drawing/2014/main" id="{9ED34D58-D187-58B7-9208-50B82C19F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28" t="10902" r="28577" b="13046"/>
          <a:stretch>
            <a:fillRect/>
          </a:stretch>
        </p:blipFill>
        <p:spPr bwMode="auto">
          <a:xfrm>
            <a:off x="6024564" y="2349500"/>
            <a:ext cx="45354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Immagine 7">
            <a:extLst>
              <a:ext uri="{FF2B5EF4-FFF2-40B4-BE49-F238E27FC236}">
                <a16:creationId xmlns:a16="http://schemas.microsoft.com/office/drawing/2014/main" id="{BE6D8FA9-D2C0-FF2B-2351-D378B3BBB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18" t="11032" r="9618" b="10681"/>
          <a:stretch>
            <a:fillRect/>
          </a:stretch>
        </p:blipFill>
        <p:spPr bwMode="auto">
          <a:xfrm>
            <a:off x="1631951" y="1325563"/>
            <a:ext cx="42830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ttangolo 10">
            <a:extLst>
              <a:ext uri="{FF2B5EF4-FFF2-40B4-BE49-F238E27FC236}">
                <a16:creationId xmlns:a16="http://schemas.microsoft.com/office/drawing/2014/main" id="{8F17E54E-A7B2-4AC3-8222-EE2BDF10B621}"/>
              </a:ext>
            </a:extLst>
          </p:cNvPr>
          <p:cNvSpPr>
            <a:spLocks noChangeArrowheads="1"/>
          </p:cNvSpPr>
          <p:nvPr/>
        </p:nvSpPr>
        <p:spPr bwMode="auto">
          <a:xfrm>
            <a:off x="2566988" y="836613"/>
            <a:ext cx="1354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de-DE" sz="2000" dirty="0" err="1">
                <a:latin typeface="Arial" panose="020B0604020202020204" pitchFamily="34" charset="0"/>
                <a:ea typeface="Calibri" panose="020F0502020204030204" pitchFamily="34" charset="0"/>
                <a:cs typeface="Arial" panose="020B0604020202020204" pitchFamily="34" charset="0"/>
              </a:rPr>
              <a:t>Spunbond</a:t>
            </a:r>
            <a:endParaRPr lang="de-DE" altLang="de-DE" sz="2000" dirty="0">
              <a:latin typeface="Arial" panose="020B0604020202020204" pitchFamily="34" charset="0"/>
              <a:ea typeface="Calibri" panose="020F0502020204030204" pitchFamily="34" charset="0"/>
              <a:cs typeface="Arial" panose="020B0604020202020204" pitchFamily="34" charset="0"/>
            </a:endParaRPr>
          </a:p>
        </p:txBody>
      </p:sp>
      <p:sp>
        <p:nvSpPr>
          <p:cNvPr id="24581" name="Rettangolo 1">
            <a:extLst>
              <a:ext uri="{FF2B5EF4-FFF2-40B4-BE49-F238E27FC236}">
                <a16:creationId xmlns:a16="http://schemas.microsoft.com/office/drawing/2014/main" id="{F00EE757-FF7E-A636-AC8B-ADF3AB532CF3}"/>
              </a:ext>
            </a:extLst>
          </p:cNvPr>
          <p:cNvSpPr>
            <a:spLocks noChangeArrowheads="1"/>
          </p:cNvSpPr>
          <p:nvPr/>
        </p:nvSpPr>
        <p:spPr bwMode="auto">
          <a:xfrm>
            <a:off x="7319963" y="1773238"/>
            <a:ext cx="1340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de-DE" sz="2000">
                <a:solidFill>
                  <a:srgbClr val="000000"/>
                </a:solidFill>
                <a:latin typeface="Arial" panose="020B0604020202020204" pitchFamily="34" charset="0"/>
                <a:ea typeface="Calibri" panose="020F0502020204030204" pitchFamily="34" charset="0"/>
                <a:cs typeface="Arial" panose="020B0604020202020204" pitchFamily="34" charset="0"/>
              </a:rPr>
              <a:t>Meltblown</a:t>
            </a:r>
            <a:endParaRPr lang="de-DE" altLang="de-DE" sz="2800">
              <a:latin typeface="Georgia" panose="02040502050405020303" pitchFamily="18" charset="0"/>
              <a:ea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Timeline&#10;&#10;Description automatically generated">
            <a:extLst>
              <a:ext uri="{FF2B5EF4-FFF2-40B4-BE49-F238E27FC236}">
                <a16:creationId xmlns:a16="http://schemas.microsoft.com/office/drawing/2014/main" id="{9A14C702-1A93-EFB7-15BC-C5CCBC10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97" y="1246367"/>
            <a:ext cx="10628422" cy="4365265"/>
          </a:xfrm>
          <a:prstGeom prst="rect">
            <a:avLst/>
          </a:prstGeom>
        </p:spPr>
      </p:pic>
      <p:sp>
        <p:nvSpPr>
          <p:cNvPr id="6" name="Textfeld 5">
            <a:extLst>
              <a:ext uri="{FF2B5EF4-FFF2-40B4-BE49-F238E27FC236}">
                <a16:creationId xmlns:a16="http://schemas.microsoft.com/office/drawing/2014/main" id="{6E311945-0AB7-FCC9-0402-3B1039A68760}"/>
              </a:ext>
            </a:extLst>
          </p:cNvPr>
          <p:cNvSpPr txBox="1"/>
          <p:nvPr/>
        </p:nvSpPr>
        <p:spPr>
          <a:xfrm>
            <a:off x="767888" y="5735804"/>
            <a:ext cx="10656223" cy="646331"/>
          </a:xfrm>
          <a:prstGeom prst="rect">
            <a:avLst/>
          </a:prstGeom>
          <a:noFill/>
        </p:spPr>
        <p:txBody>
          <a:bodyPr wrap="square">
            <a:spAutoFit/>
          </a:bodyPr>
          <a:lstStyle/>
          <a:p>
            <a:r>
              <a:rPr lang="it-IT" sz="1800" dirty="0">
                <a:solidFill>
                  <a:schemeClr val="accent6">
                    <a:lumMod val="50000"/>
                  </a:schemeClr>
                </a:solidFill>
                <a:effectLst/>
                <a:latin typeface="Calibri" panose="020F0502020204030204" pitchFamily="34" charset="0"/>
                <a:ea typeface="Yu Mincho" panose="02020400000000000000" pitchFamily="18" charset="-128"/>
                <a:cs typeface="Arial" panose="020B0604020202020204" pitchFamily="34" charset="0"/>
              </a:rPr>
              <a:t>Esempi di categorizzazione delle particelle di plastica riportate in letteratura scientifica e nei report istituzionali. Figure rielaborate da Hartmann et al. 2017 (DOI: 10.1021/acs.est.8b05297).</a:t>
            </a:r>
            <a:endParaRPr lang="it-IT" sz="2800" dirty="0">
              <a:solidFill>
                <a:schemeClr val="accent6">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Textfeld 2">
            <a:extLst>
              <a:ext uri="{FF2B5EF4-FFF2-40B4-BE49-F238E27FC236}">
                <a16:creationId xmlns:a16="http://schemas.microsoft.com/office/drawing/2014/main" id="{6271ECAF-73D1-99F7-E9DD-4349E191A06C}"/>
              </a:ext>
            </a:extLst>
          </p:cNvPr>
          <p:cNvSpPr txBox="1"/>
          <p:nvPr/>
        </p:nvSpPr>
        <p:spPr>
          <a:xfrm>
            <a:off x="2840604" y="360975"/>
            <a:ext cx="6094674" cy="584775"/>
          </a:xfrm>
          <a:prstGeom prst="rect">
            <a:avLst/>
          </a:prstGeom>
          <a:noFill/>
        </p:spPr>
        <p:txBody>
          <a:bodyPr wrap="square">
            <a:spAutoFit/>
          </a:bodyPr>
          <a:lstStyle/>
          <a:p>
            <a:pPr>
              <a:spcBef>
                <a:spcPct val="0"/>
              </a:spcBef>
              <a:buFontTx/>
              <a:buNone/>
            </a:pPr>
            <a:r>
              <a:rPr lang="de-DE" altLang="de-DE" sz="3200" dirty="0">
                <a:latin typeface="Arial" panose="020B0604020202020204" pitchFamily="34" charset="0"/>
                <a:ea typeface="Calibri" panose="020F0502020204030204" pitchFamily="34" charset="0"/>
                <a:cs typeface="Arial" panose="020B0604020202020204" pitchFamily="34" charset="0"/>
              </a:rPr>
              <a:t>M</a:t>
            </a:r>
            <a:r>
              <a:rPr lang="it-IT" altLang="de-DE" sz="3200" dirty="0" err="1">
                <a:latin typeface="Arial" panose="020B0604020202020204" pitchFamily="34" charset="0"/>
                <a:ea typeface="Calibri" panose="020F0502020204030204" pitchFamily="34" charset="0"/>
                <a:cs typeface="Arial" panose="020B0604020202020204" pitchFamily="34" charset="0"/>
              </a:rPr>
              <a:t>icroplastica</a:t>
            </a:r>
            <a:r>
              <a:rPr lang="it-IT" altLang="de-DE" sz="3200" dirty="0">
                <a:latin typeface="Arial" panose="020B0604020202020204" pitchFamily="34" charset="0"/>
                <a:ea typeface="Calibri" panose="020F0502020204030204" pitchFamily="34" charset="0"/>
                <a:cs typeface="Arial" panose="020B0604020202020204" pitchFamily="34" charset="0"/>
              </a:rPr>
              <a:t> – </a:t>
            </a:r>
            <a:r>
              <a:rPr lang="it-IT" altLang="de-DE" sz="3200" dirty="0" err="1">
                <a:latin typeface="Arial" panose="020B0604020202020204" pitchFamily="34" charset="0"/>
                <a:ea typeface="Calibri" panose="020F0502020204030204" pitchFamily="34" charset="0"/>
                <a:cs typeface="Arial" panose="020B0604020202020204" pitchFamily="34" charset="0"/>
              </a:rPr>
              <a:t>Nanoplastica</a:t>
            </a:r>
            <a:r>
              <a:rPr lang="it-IT" altLang="de-DE" sz="3200" dirty="0">
                <a:latin typeface="Arial" panose="020B0604020202020204" pitchFamily="34" charset="0"/>
                <a:ea typeface="Calibri" panose="020F0502020204030204" pitchFamily="34" charset="0"/>
                <a:cs typeface="Arial" panose="020B0604020202020204" pitchFamily="34" charset="0"/>
              </a:rPr>
              <a:t> ?</a:t>
            </a:r>
            <a:endParaRPr lang="de-DE" altLang="de-DE"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7031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472FC58-D9E3-3FEF-AC19-3FC25914C284}"/>
              </a:ext>
            </a:extLst>
          </p:cNvPr>
          <p:cNvSpPr>
            <a:spLocks noGrp="1" noChangeArrowheads="1"/>
          </p:cNvSpPr>
          <p:nvPr>
            <p:ph type="title"/>
          </p:nvPr>
        </p:nvSpPr>
        <p:spPr>
          <a:xfrm>
            <a:off x="2173288" y="23813"/>
            <a:ext cx="7772400" cy="1143000"/>
          </a:xfrm>
        </p:spPr>
        <p:txBody>
          <a:bodyPr/>
          <a:lstStyle/>
          <a:p>
            <a:pPr eaLnBrk="1" hangingPunct="1"/>
            <a:r>
              <a:rPr lang="de-DE" altLang="en-US" b="1" dirty="0" err="1">
                <a:latin typeface="Arial" panose="020B0604020202020204" pitchFamily="34" charset="0"/>
              </a:rPr>
              <a:t>Conclusioni</a:t>
            </a:r>
            <a:r>
              <a:rPr lang="de-DE" altLang="en-US" b="1" dirty="0">
                <a:latin typeface="Arial" panose="020B0604020202020204" pitchFamily="34" charset="0"/>
              </a:rPr>
              <a:t>:</a:t>
            </a:r>
            <a:endParaRPr lang="it-IT" altLang="en-US" b="1" dirty="0">
              <a:latin typeface="Arial" panose="020B0604020202020204" pitchFamily="34" charset="0"/>
            </a:endParaRPr>
          </a:p>
        </p:txBody>
      </p:sp>
      <p:sp>
        <p:nvSpPr>
          <p:cNvPr id="26627" name="Rectangle 3">
            <a:extLst>
              <a:ext uri="{FF2B5EF4-FFF2-40B4-BE49-F238E27FC236}">
                <a16:creationId xmlns:a16="http://schemas.microsoft.com/office/drawing/2014/main" id="{9819D116-C20F-42E9-18DD-EC54BABC5799}"/>
              </a:ext>
            </a:extLst>
          </p:cNvPr>
          <p:cNvSpPr>
            <a:spLocks noGrp="1" noChangeArrowheads="1"/>
          </p:cNvSpPr>
          <p:nvPr>
            <p:ph type="body" idx="1"/>
          </p:nvPr>
        </p:nvSpPr>
        <p:spPr>
          <a:xfrm>
            <a:off x="506812" y="1166813"/>
            <a:ext cx="11105352" cy="5257453"/>
          </a:xfrm>
        </p:spPr>
        <p:txBody>
          <a:bodyPr/>
          <a:lstStyle/>
          <a:p>
            <a:pPr marL="0" indent="0" eaLnBrk="1" hangingPunct="1">
              <a:buNone/>
              <a:defRPr/>
            </a:pPr>
            <a:endParaRPr lang="en-US" altLang="en-US" sz="800" b="1" dirty="0"/>
          </a:p>
          <a:p>
            <a:pPr marL="0" eaLnBrk="1" hangingPunct="1">
              <a:lnSpc>
                <a:spcPct val="150000"/>
              </a:lnSpc>
              <a:buNone/>
              <a:defRPr/>
            </a:pPr>
            <a:r>
              <a:rPr lang="it-IT" altLang="en-US" sz="4000" b="1" dirty="0">
                <a:cs typeface="Arial" panose="020B0604020202020204" pitchFamily="34" charset="0"/>
              </a:rPr>
              <a:t>Se vogliamo che i nostri nipotini trovano ancora un pianeta vivibile ...</a:t>
            </a:r>
          </a:p>
          <a:p>
            <a:pPr marL="0" eaLnBrk="1" hangingPunct="1">
              <a:lnSpc>
                <a:spcPct val="150000"/>
              </a:lnSpc>
              <a:buNone/>
              <a:defRPr/>
            </a:pPr>
            <a:r>
              <a:rPr lang="it-IT" altLang="en-US" sz="4000" b="1" dirty="0">
                <a:cs typeface="Arial" panose="020B0604020202020204" pitchFamily="34" charset="0"/>
              </a:rPr>
              <a:t>Dobbiamo seguire la strada dell’economia circolare, sostenibile.</a:t>
            </a:r>
          </a:p>
          <a:p>
            <a:pPr marL="0" eaLnBrk="1" hangingPunct="1">
              <a:lnSpc>
                <a:spcPct val="150000"/>
              </a:lnSpc>
              <a:buNone/>
              <a:defRPr/>
            </a:pPr>
            <a:r>
              <a:rPr lang="it-IT" altLang="en-US" sz="4000" b="1" dirty="0">
                <a:cs typeface="Arial" panose="020B0604020202020204" pitchFamily="34" charset="0"/>
              </a:rPr>
              <a:t>E continuare a guardare a destra e sinistra.</a:t>
            </a:r>
            <a:endParaRPr lang="it-IT" altLang="en-US" sz="4000" dirty="0"/>
          </a:p>
        </p:txBody>
      </p:sp>
      <p:sp>
        <p:nvSpPr>
          <p:cNvPr id="23556" name="Rectangle 4">
            <a:extLst>
              <a:ext uri="{FF2B5EF4-FFF2-40B4-BE49-F238E27FC236}">
                <a16:creationId xmlns:a16="http://schemas.microsoft.com/office/drawing/2014/main" id="{F51BF141-F30C-B656-419C-37EAB01C0BEE}"/>
              </a:ext>
            </a:extLst>
          </p:cNvPr>
          <p:cNvSpPr>
            <a:spLocks noChangeArrowheads="1"/>
          </p:cNvSpPr>
          <p:nvPr/>
        </p:nvSpPr>
        <p:spPr bwMode="auto">
          <a:xfrm>
            <a:off x="1631951" y="5516563"/>
            <a:ext cx="88566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b="1">
              <a:solidFill>
                <a:srgbClr val="000000"/>
              </a:solidFill>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EB3EF89-3460-AFD3-2867-D2D3F0153BBF}"/>
              </a:ext>
            </a:extLst>
          </p:cNvPr>
          <p:cNvSpPr txBox="1"/>
          <p:nvPr/>
        </p:nvSpPr>
        <p:spPr>
          <a:xfrm>
            <a:off x="924339" y="1275047"/>
            <a:ext cx="9134059" cy="954107"/>
          </a:xfrm>
          <a:prstGeom prst="rect">
            <a:avLst/>
          </a:prstGeom>
          <a:noFill/>
        </p:spPr>
        <p:txBody>
          <a:bodyPr wrap="square">
            <a:spAutoFit/>
          </a:bodyPr>
          <a:lstStyle/>
          <a:p>
            <a:r>
              <a:rPr lang="it-IT" sz="2800" dirty="0"/>
              <a:t>" Siate la strada. </a:t>
            </a:r>
          </a:p>
          <a:p>
            <a:r>
              <a:rPr lang="it-IT" sz="2800" dirty="0"/>
              <a:t>Respirate come la strada, siate perfino come la stessa strada"</a:t>
            </a:r>
          </a:p>
        </p:txBody>
      </p:sp>
      <p:sp>
        <p:nvSpPr>
          <p:cNvPr id="6" name="Textfeld 5">
            <a:extLst>
              <a:ext uri="{FF2B5EF4-FFF2-40B4-BE49-F238E27FC236}">
                <a16:creationId xmlns:a16="http://schemas.microsoft.com/office/drawing/2014/main" id="{DA4237D6-68E1-47F4-8F07-0B56262E101E}"/>
              </a:ext>
            </a:extLst>
          </p:cNvPr>
          <p:cNvSpPr txBox="1"/>
          <p:nvPr/>
        </p:nvSpPr>
        <p:spPr>
          <a:xfrm>
            <a:off x="980991" y="2797772"/>
            <a:ext cx="6094674" cy="830997"/>
          </a:xfrm>
          <a:prstGeom prst="rect">
            <a:avLst/>
          </a:prstGeom>
          <a:noFill/>
        </p:spPr>
        <p:txBody>
          <a:bodyPr wrap="square">
            <a:spAutoFit/>
          </a:bodyPr>
          <a:lstStyle/>
          <a:p>
            <a:r>
              <a:rPr lang="it-IT" sz="2400" dirty="0"/>
              <a:t>"La strada", di Wole Soyinka, nigeriano, premio Nobel per la letteratura.</a:t>
            </a:r>
          </a:p>
        </p:txBody>
      </p:sp>
    </p:spTree>
    <p:extLst>
      <p:ext uri="{BB962C8B-B14F-4D97-AF65-F5344CB8AC3E}">
        <p14:creationId xmlns:p14="http://schemas.microsoft.com/office/powerpoint/2010/main" val="239863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C04CC900-6F25-99C5-821F-BC8E9F3BE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Rectangle 3">
            <a:extLst>
              <a:ext uri="{FF2B5EF4-FFF2-40B4-BE49-F238E27FC236}">
                <a16:creationId xmlns:a16="http://schemas.microsoft.com/office/drawing/2014/main" id="{73FD2195-C4E7-DD9F-27C9-EA5DB3F9EF76}"/>
              </a:ext>
            </a:extLst>
          </p:cNvPr>
          <p:cNvSpPr>
            <a:spLocks noChangeArrowheads="1"/>
          </p:cNvSpPr>
          <p:nvPr/>
        </p:nvSpPr>
        <p:spPr bwMode="auto">
          <a:xfrm>
            <a:off x="3081338" y="306388"/>
            <a:ext cx="53403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de-DE" sz="3600">
                <a:latin typeface="Arial" panose="020B0604020202020204" pitchFamily="34" charset="0"/>
              </a:rPr>
              <a:t>Ringrazio per l’attenzione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048B1E5-C342-90A9-B77D-BBBCF67353FD}"/>
              </a:ext>
            </a:extLst>
          </p:cNvPr>
          <p:cNvSpPr txBox="1"/>
          <p:nvPr/>
        </p:nvSpPr>
        <p:spPr>
          <a:xfrm>
            <a:off x="1854641" y="1063688"/>
            <a:ext cx="9452113" cy="584775"/>
          </a:xfrm>
          <a:prstGeom prst="rect">
            <a:avLst/>
          </a:prstGeom>
          <a:noFill/>
        </p:spPr>
        <p:txBody>
          <a:bodyPr wrap="square">
            <a:spAutoFit/>
          </a:bodyPr>
          <a:lstStyle/>
          <a:p>
            <a:r>
              <a:rPr lang="de-DE" sz="3200" dirty="0">
                <a:solidFill>
                  <a:srgbClr val="4C0000"/>
                </a:solidFill>
                <a:latin typeface="Comic Sans MS" panose="030F0702030302020204" pitchFamily="66" charset="0"/>
                <a:cs typeface="Arial" panose="020B0604020202020204" pitchFamily="34" charset="0"/>
              </a:rPr>
              <a:t>M</a:t>
            </a:r>
            <a:r>
              <a:rPr lang="it-IT" sz="3200" dirty="0">
                <a:solidFill>
                  <a:srgbClr val="4C0000"/>
                </a:solidFill>
                <a:latin typeface="Comic Sans MS" panose="030F0702030302020204" pitchFamily="66" charset="0"/>
                <a:cs typeface="Arial" panose="020B0604020202020204" pitchFamily="34" charset="0"/>
              </a:rPr>
              <a:t>a dobbiamo cambiare? Perché?</a:t>
            </a:r>
            <a:endParaRPr lang="it-IT" sz="3200" dirty="0"/>
          </a:p>
        </p:txBody>
      </p:sp>
    </p:spTree>
    <p:extLst>
      <p:ext uri="{BB962C8B-B14F-4D97-AF65-F5344CB8AC3E}">
        <p14:creationId xmlns:p14="http://schemas.microsoft.com/office/powerpoint/2010/main" val="362582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6FBFC6FF-6F3E-154A-8871-0A18EA331865}"/>
              </a:ext>
            </a:extLst>
          </p:cNvPr>
          <p:cNvSpPr txBox="1"/>
          <p:nvPr/>
        </p:nvSpPr>
        <p:spPr>
          <a:xfrm>
            <a:off x="259743" y="365760"/>
            <a:ext cx="11672514" cy="5750228"/>
          </a:xfrm>
          <a:prstGeom prst="rect">
            <a:avLst/>
          </a:prstGeom>
          <a:noFill/>
        </p:spPr>
        <p:txBody>
          <a:bodyPr wrap="square">
            <a:spAutoFit/>
          </a:bodyPr>
          <a:lstStyle/>
          <a:p>
            <a:pPr algn="just">
              <a:lnSpc>
                <a:spcPct val="150000"/>
              </a:lnSpc>
            </a:pPr>
            <a:r>
              <a:rPr lang="it-IT" sz="2400" dirty="0">
                <a:effectLst/>
                <a:latin typeface="Arial" panose="020B0604020202020204" pitchFamily="34" charset="0"/>
                <a:ea typeface="Arial" panose="020B0604020202020204" pitchFamily="34" charset="0"/>
              </a:rPr>
              <a:t>La combustione di combustibili fossili rilascia anidride carbonica (CO2), primo responsabile del riscaldamento globale e dei cambiamenti climatici. </a:t>
            </a:r>
            <a:endParaRPr lang="it-IT" sz="2400" dirty="0">
              <a:effectLst/>
              <a:latin typeface="Times New Roman" panose="02020603050405020304" pitchFamily="18" charset="0"/>
              <a:ea typeface="Times New Roman" panose="02020603050405020304" pitchFamily="18" charset="0"/>
            </a:endParaRPr>
          </a:p>
          <a:p>
            <a:pPr algn="just">
              <a:lnSpc>
                <a:spcPct val="150000"/>
              </a:lnSpc>
            </a:pPr>
            <a:r>
              <a:rPr lang="it-IT" sz="2400" dirty="0">
                <a:effectLst/>
                <a:latin typeface="Arial" panose="020B0604020202020204" pitchFamily="34" charset="0"/>
                <a:ea typeface="Arial" panose="020B0604020202020204" pitchFamily="34" charset="0"/>
              </a:rPr>
              <a:t>Di fatto stiamo usando l’atmosfera come discarica: ogni camino industriale ogni marmitta di una macchina a motore termico rilascia i gas di scarico in atmosfera, nell’aria che respiriamo!</a:t>
            </a:r>
          </a:p>
          <a:p>
            <a:pPr algn="just">
              <a:lnSpc>
                <a:spcPct val="150000"/>
              </a:lnSpc>
            </a:pPr>
            <a:endParaRPr lang="it-IT" sz="800" dirty="0">
              <a:effectLst/>
              <a:latin typeface="Arial" panose="020B0604020202020204" pitchFamily="34" charset="0"/>
              <a:ea typeface="Arial" panose="020B0604020202020204" pitchFamily="34" charset="0"/>
            </a:endParaRPr>
          </a:p>
          <a:p>
            <a:pPr algn="just">
              <a:lnSpc>
                <a:spcPct val="150000"/>
              </a:lnSpc>
            </a:pPr>
            <a:r>
              <a:rPr lang="it-IT" sz="2400" dirty="0">
                <a:effectLst/>
                <a:latin typeface="Arial" panose="020B0604020202020204" pitchFamily="34" charset="0"/>
                <a:ea typeface="Arial" panose="020B0604020202020204" pitchFamily="34" charset="0"/>
              </a:rPr>
              <a:t>Al giorno d’oggi, che siamo più di 8 miliardi, per far bisogna alla richiesta di energia bruciamo carbone, petrolio e gas naturale, tutti di origine fossile e stiamo per arrivare al capolinea. Il cambiamento climatico indotto non è più negabile. I ghiacciai delle nostre zone stanno per sparire, è in aumento la temperatura media e anche i fenomeni meteorologici pesanti sono in aumento.</a:t>
            </a:r>
            <a:endParaRPr lang="it-IT"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576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6FBFC6FF-6F3E-154A-8871-0A18EA331865}"/>
              </a:ext>
            </a:extLst>
          </p:cNvPr>
          <p:cNvSpPr txBox="1"/>
          <p:nvPr/>
        </p:nvSpPr>
        <p:spPr>
          <a:xfrm>
            <a:off x="294199" y="413468"/>
            <a:ext cx="11672514" cy="5196231"/>
          </a:xfrm>
          <a:prstGeom prst="rect">
            <a:avLst/>
          </a:prstGeom>
          <a:noFill/>
        </p:spPr>
        <p:txBody>
          <a:bodyPr wrap="square">
            <a:spAutoFit/>
          </a:bodyPr>
          <a:lstStyle/>
          <a:p>
            <a:pPr>
              <a:lnSpc>
                <a:spcPct val="150000"/>
              </a:lnSpc>
            </a:pPr>
            <a:r>
              <a:rPr lang="it-IT" sz="2400" kern="0" dirty="0">
                <a:effectLst/>
                <a:latin typeface="Arial" panose="020B0604020202020204" pitchFamily="34" charset="0"/>
                <a:ea typeface="Arial" panose="020B0604020202020204" pitchFamily="34" charset="0"/>
              </a:rPr>
              <a:t>Se vogliamo mantenere un pianeta dove anche i nostri nipotini trovano un ambiente che gli permette di vivere una vita normale, dobbiamo invertire la rotta e passare a un modello di vita sostenibile. Se fino ad oggi la via primari per produrre energia è stato di usare le fonti che contengono carbonio (carbone, petrolio e gas naturale), con domani dobbiamo fare una svolta a 180 gradi ed incamminarci nella direzione che porta alla sostenibilità. </a:t>
            </a:r>
          </a:p>
          <a:p>
            <a:pPr>
              <a:lnSpc>
                <a:spcPct val="150000"/>
              </a:lnSpc>
            </a:pPr>
            <a:endParaRPr lang="it-IT" sz="800" kern="0" dirty="0">
              <a:effectLst/>
              <a:latin typeface="Arial" panose="020B0604020202020204" pitchFamily="34" charset="0"/>
              <a:ea typeface="Arial" panose="020B0604020202020204" pitchFamily="34" charset="0"/>
            </a:endParaRPr>
          </a:p>
          <a:p>
            <a:pPr>
              <a:lnSpc>
                <a:spcPct val="150000"/>
              </a:lnSpc>
            </a:pPr>
            <a:r>
              <a:rPr lang="it-IT" sz="2400" kern="0" dirty="0">
                <a:effectLst/>
                <a:latin typeface="Arial" panose="020B0604020202020204" pitchFamily="34" charset="0"/>
                <a:ea typeface="Arial" panose="020B0604020202020204" pitchFamily="34" charset="0"/>
              </a:rPr>
              <a:t>Dobbiamo sviluppare le tecniche di “de-carbonizzazione”. Da subito dobbiamo cercare di ridurre i consumi di combustibili fossili e dobbiamo anche iniziare a “togliere” la CO2 dall’atmosfera</a:t>
            </a:r>
            <a:endParaRPr lang="it-IT"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438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55F87782-B502-20A6-736D-CA8239A4A80A}"/>
              </a:ext>
            </a:extLst>
          </p:cNvPr>
          <p:cNvSpPr txBox="1"/>
          <p:nvPr/>
        </p:nvSpPr>
        <p:spPr>
          <a:xfrm>
            <a:off x="246491" y="190832"/>
            <a:ext cx="11187485" cy="5150064"/>
          </a:xfrm>
          <a:prstGeom prst="rect">
            <a:avLst/>
          </a:prstGeom>
          <a:noFill/>
        </p:spPr>
        <p:txBody>
          <a:bodyPr wrap="square">
            <a:spAutoFit/>
          </a:bodyPr>
          <a:lstStyle/>
          <a:p>
            <a:pPr>
              <a:lnSpc>
                <a:spcPct val="200000"/>
              </a:lnSpc>
            </a:pPr>
            <a:r>
              <a:rPr lang="it-IT" sz="2400" kern="0" dirty="0">
                <a:effectLst/>
                <a:latin typeface="Arial" panose="020B0604020202020204" pitchFamily="34" charset="0"/>
                <a:ea typeface="Arial" panose="020B0604020202020204" pitchFamily="34" charset="0"/>
              </a:rPr>
              <a:t>La decarbonizzazione di per sé non è né un processo utopico, né non realizzabile. </a:t>
            </a:r>
            <a:r>
              <a:rPr lang="it-IT" sz="2400" u="sng" kern="0" dirty="0">
                <a:effectLst/>
                <a:latin typeface="Arial" panose="020B0604020202020204" pitchFamily="34" charset="0"/>
                <a:ea typeface="Arial" panose="020B0604020202020204" pitchFamily="34" charset="0"/>
              </a:rPr>
              <a:t>La natura già lo fa.</a:t>
            </a:r>
            <a:r>
              <a:rPr lang="it-IT" sz="2400" kern="0" dirty="0">
                <a:effectLst/>
                <a:latin typeface="Arial" panose="020B0604020202020204" pitchFamily="34" charset="0"/>
                <a:ea typeface="Arial" panose="020B0604020202020204" pitchFamily="34" charset="0"/>
              </a:rPr>
              <a:t> Va ricordato che solo con le emissioni dei vulcani ogni anno, in media, vengono emessi 300 milioni di tonnellate di CO2, che sono ca. l’1 % di quelle annuali di origine antropiche. L’uomo, attraverso le sue attività emette ca. 100 volte di più dei vulcani. Ma nel giro di qualche milione di anni i vulcani, da solo, avrebbero saturato l’atmosfera di CO2, rendendo difficile ogni forma di vita. </a:t>
            </a:r>
            <a:endParaRPr lang="it-IT" sz="2400" dirty="0"/>
          </a:p>
        </p:txBody>
      </p:sp>
    </p:spTree>
    <p:extLst>
      <p:ext uri="{BB962C8B-B14F-4D97-AF65-F5344CB8AC3E}">
        <p14:creationId xmlns:p14="http://schemas.microsoft.com/office/powerpoint/2010/main" val="150583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55F87782-B502-20A6-736D-CA8239A4A80A}"/>
              </a:ext>
            </a:extLst>
          </p:cNvPr>
          <p:cNvSpPr txBox="1"/>
          <p:nvPr/>
        </p:nvSpPr>
        <p:spPr>
          <a:xfrm>
            <a:off x="477080" y="333955"/>
            <a:ext cx="10742212" cy="5623334"/>
          </a:xfrm>
          <a:prstGeom prst="rect">
            <a:avLst/>
          </a:prstGeom>
          <a:noFill/>
        </p:spPr>
        <p:txBody>
          <a:bodyPr wrap="square">
            <a:spAutoFit/>
          </a:bodyPr>
          <a:lstStyle/>
          <a:p>
            <a:pPr>
              <a:lnSpc>
                <a:spcPct val="200000"/>
              </a:lnSpc>
            </a:pPr>
            <a:r>
              <a:rPr lang="it-IT" sz="2400" kern="0" dirty="0">
                <a:effectLst/>
                <a:latin typeface="Arial" panose="020B0604020202020204" pitchFamily="34" charset="0"/>
                <a:ea typeface="Arial" panose="020B0604020202020204" pitchFamily="34" charset="0"/>
              </a:rPr>
              <a:t>Se l’uomo ha trovato un pianeta che presenta condizioni ideali per vivere, un contenuto di ca. 300 ppm di CO2 nell’aria che respira, è dovuto al fatto che attraverso le piante, che sottraggono CO2 dall’atmosfera, viene prodotto biomassa. Questa, alla fine del ciclo di vita, in ere geologiche, si trasforma in carbone fossile. Così la natura, attraverso questo processo di de-carbonizzazione è riuscita a mantenere un livello equilibrato di CO2 in atmosfera, ideale per animali e uomo.</a:t>
            </a:r>
          </a:p>
          <a:p>
            <a:pPr>
              <a:lnSpc>
                <a:spcPts val="3200"/>
              </a:lnSpc>
            </a:pPr>
            <a:endParaRPr lang="it-IT" kern="0" dirty="0">
              <a:latin typeface="Arial" panose="020B0604020202020204" pitchFamily="34" charset="0"/>
            </a:endParaRPr>
          </a:p>
        </p:txBody>
      </p:sp>
    </p:spTree>
    <p:extLst>
      <p:ext uri="{BB962C8B-B14F-4D97-AF65-F5344CB8AC3E}">
        <p14:creationId xmlns:p14="http://schemas.microsoft.com/office/powerpoint/2010/main" val="170587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55F87782-B502-20A6-736D-CA8239A4A80A}"/>
              </a:ext>
            </a:extLst>
          </p:cNvPr>
          <p:cNvSpPr txBox="1"/>
          <p:nvPr/>
        </p:nvSpPr>
        <p:spPr>
          <a:xfrm>
            <a:off x="779228" y="564543"/>
            <a:ext cx="10281036" cy="3672737"/>
          </a:xfrm>
          <a:prstGeom prst="rect">
            <a:avLst/>
          </a:prstGeom>
          <a:noFill/>
        </p:spPr>
        <p:txBody>
          <a:bodyPr wrap="square">
            <a:spAutoFit/>
          </a:bodyPr>
          <a:lstStyle/>
          <a:p>
            <a:pPr>
              <a:lnSpc>
                <a:spcPct val="200000"/>
              </a:lnSpc>
            </a:pPr>
            <a:r>
              <a:rPr lang="it-IT" sz="2400" kern="0" dirty="0">
                <a:effectLst/>
                <a:latin typeface="Arial" panose="020B0604020202020204" pitchFamily="34" charset="0"/>
                <a:ea typeface="Arial" panose="020B0604020202020204" pitchFamily="34" charset="0"/>
              </a:rPr>
              <a:t>L’uomo sta però per distruggere questo delicato equilibrio. Dobbiamo agire, dobbiamo decarbonizzare e dobbiamo farlo in modo intelligente. La ricerca ci aiuta a trovare soluzioni praticabili, che ci portano a un’economia e una vita sostenibile. La decarbonizzazione in tutto questo contesto assume un ruolo chiave. </a:t>
            </a:r>
            <a:endParaRPr lang="it-IT" sz="2400" dirty="0"/>
          </a:p>
        </p:txBody>
      </p:sp>
    </p:spTree>
    <p:extLst>
      <p:ext uri="{BB962C8B-B14F-4D97-AF65-F5344CB8AC3E}">
        <p14:creationId xmlns:p14="http://schemas.microsoft.com/office/powerpoint/2010/main" val="151695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ED0C247-8998-4AA6-2772-A92B02991185}"/>
              </a:ext>
            </a:extLst>
          </p:cNvPr>
          <p:cNvSpPr txBox="1"/>
          <p:nvPr/>
        </p:nvSpPr>
        <p:spPr>
          <a:xfrm>
            <a:off x="522135" y="1749287"/>
            <a:ext cx="11147729" cy="3214278"/>
          </a:xfrm>
          <a:prstGeom prst="rect">
            <a:avLst/>
          </a:prstGeom>
          <a:noFill/>
        </p:spPr>
        <p:txBody>
          <a:bodyPr wrap="square">
            <a:spAutoFit/>
          </a:bodyPr>
          <a:lstStyle/>
          <a:p>
            <a:r>
              <a:rPr lang="it-IT" sz="3200" dirty="0">
                <a:effectLst/>
                <a:latin typeface="Calibri" panose="020F0502020204030204" pitchFamily="34" charset="0"/>
                <a:ea typeface="Calibri" panose="020F0502020204030204" pitchFamily="34" charset="0"/>
              </a:rPr>
              <a:t>Hans Carl von </a:t>
            </a:r>
            <a:r>
              <a:rPr lang="it-IT" sz="3200" dirty="0" err="1">
                <a:effectLst/>
                <a:latin typeface="Calibri" panose="020F0502020204030204" pitchFamily="34" charset="0"/>
                <a:ea typeface="Calibri" panose="020F0502020204030204" pitchFamily="34" charset="0"/>
              </a:rPr>
              <a:t>Carlowitz</a:t>
            </a:r>
            <a:r>
              <a:rPr lang="it-IT" sz="3200" dirty="0">
                <a:effectLst/>
                <a:latin typeface="Calibri" panose="020F0502020204030204" pitchFamily="34" charset="0"/>
                <a:ea typeface="Calibri" panose="020F0502020204030204" pitchFamily="34" charset="0"/>
              </a:rPr>
              <a:t>: </a:t>
            </a:r>
          </a:p>
          <a:p>
            <a:endParaRPr lang="it-IT" sz="3200" dirty="0">
              <a:latin typeface="Calibri" panose="020F0502020204030204" pitchFamily="34" charset="0"/>
              <a:ea typeface="Calibri" panose="020F0502020204030204" pitchFamily="34" charset="0"/>
            </a:endParaRPr>
          </a:p>
          <a:p>
            <a:pPr>
              <a:lnSpc>
                <a:spcPct val="150000"/>
              </a:lnSpc>
            </a:pPr>
            <a:r>
              <a:rPr lang="it-IT" sz="3200" dirty="0">
                <a:effectLst/>
                <a:latin typeface="Calibri" panose="020F0502020204030204" pitchFamily="34" charset="0"/>
                <a:ea typeface="Calibri" panose="020F0502020204030204" pitchFamily="34" charset="0"/>
              </a:rPr>
              <a:t>in un suo libro dedicato alla silvicultura, pubblicato più di 300 anni fa, definì la sostenibilità come il principio di </a:t>
            </a:r>
            <a:r>
              <a:rPr lang="it-IT" sz="3200" b="1" dirty="0">
                <a:effectLst/>
                <a:latin typeface="Calibri" panose="020F0502020204030204" pitchFamily="34" charset="0"/>
                <a:ea typeface="Calibri" panose="020F0502020204030204" pitchFamily="34" charset="0"/>
              </a:rPr>
              <a:t>raccogliere</a:t>
            </a:r>
            <a:r>
              <a:rPr lang="it-IT" sz="3200" dirty="0">
                <a:effectLst/>
                <a:latin typeface="Calibri" panose="020F0502020204030204" pitchFamily="34" charset="0"/>
                <a:ea typeface="Calibri" panose="020F0502020204030204" pitchFamily="34" charset="0"/>
              </a:rPr>
              <a:t> esclusivamente </a:t>
            </a:r>
            <a:r>
              <a:rPr lang="it-IT" sz="3200" b="1" dirty="0">
                <a:effectLst/>
                <a:latin typeface="Calibri" panose="020F0502020204030204" pitchFamily="34" charset="0"/>
                <a:ea typeface="Calibri" panose="020F0502020204030204" pitchFamily="34" charset="0"/>
              </a:rPr>
              <a:t>quanto può ricrescere </a:t>
            </a:r>
            <a:r>
              <a:rPr lang="it-IT" sz="3200" dirty="0">
                <a:effectLst/>
                <a:latin typeface="Calibri" panose="020F0502020204030204" pitchFamily="34" charset="0"/>
                <a:ea typeface="Calibri" panose="020F0502020204030204" pitchFamily="34" charset="0"/>
              </a:rPr>
              <a:t>in natura</a:t>
            </a:r>
            <a:endParaRPr lang="it-IT" sz="3200" dirty="0"/>
          </a:p>
        </p:txBody>
      </p:sp>
      <p:sp>
        <p:nvSpPr>
          <p:cNvPr id="7" name="Textfeld 6">
            <a:extLst>
              <a:ext uri="{FF2B5EF4-FFF2-40B4-BE49-F238E27FC236}">
                <a16:creationId xmlns:a16="http://schemas.microsoft.com/office/drawing/2014/main" id="{FE4FF77D-9B2F-273A-2652-1766D3A3F096}"/>
              </a:ext>
            </a:extLst>
          </p:cNvPr>
          <p:cNvSpPr txBox="1"/>
          <p:nvPr/>
        </p:nvSpPr>
        <p:spPr>
          <a:xfrm>
            <a:off x="2864458" y="554805"/>
            <a:ext cx="6094674" cy="830997"/>
          </a:xfrm>
          <a:prstGeom prst="rect">
            <a:avLst/>
          </a:prstGeom>
          <a:noFill/>
        </p:spPr>
        <p:txBody>
          <a:bodyPr wrap="square">
            <a:spAutoFit/>
          </a:bodyPr>
          <a:lstStyle/>
          <a:p>
            <a:r>
              <a:rPr lang="it-IT" sz="4800" b="1" dirty="0">
                <a:effectLst/>
                <a:latin typeface="Calibri" panose="020F0502020204030204" pitchFamily="34" charset="0"/>
                <a:ea typeface="Calibri" panose="020F0502020204030204" pitchFamily="34" charset="0"/>
              </a:rPr>
              <a:t>“</a:t>
            </a:r>
            <a:r>
              <a:rPr lang="it-IT" sz="4800" b="1" dirty="0">
                <a:latin typeface="Calibri" panose="020F0502020204030204" pitchFamily="34" charset="0"/>
                <a:ea typeface="Calibri" panose="020F0502020204030204" pitchFamily="34" charset="0"/>
              </a:rPr>
              <a:t>S</a:t>
            </a:r>
            <a:r>
              <a:rPr lang="it-IT" sz="4800" b="1" dirty="0">
                <a:effectLst/>
                <a:latin typeface="Calibri" panose="020F0502020204030204" pitchFamily="34" charset="0"/>
                <a:ea typeface="Calibri" panose="020F0502020204030204" pitchFamily="34" charset="0"/>
              </a:rPr>
              <a:t>ostenibilità?” </a:t>
            </a:r>
            <a:endParaRPr lang="it-IT" sz="4800" b="1" dirty="0"/>
          </a:p>
        </p:txBody>
      </p:sp>
    </p:spTree>
    <p:extLst>
      <p:ext uri="{BB962C8B-B14F-4D97-AF65-F5344CB8AC3E}">
        <p14:creationId xmlns:p14="http://schemas.microsoft.com/office/powerpoint/2010/main" val="192781024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en-US" sz="2800" b="1" i="0" u="none" strike="noStrike" cap="none" normalizeH="0" baseline="0" smtClean="0">
            <a:ln>
              <a:noFill/>
            </a:ln>
            <a:solidFill>
              <a:schemeClr val="tx1"/>
            </a:solidFill>
            <a:effectLst/>
            <a:latin typeface="Georgia" pitchFamily="18"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en-US" sz="2800" b="1" i="0" u="none" strike="noStrike" cap="none" normalizeH="0" baseline="0" smtClean="0">
            <a:ln>
              <a:noFill/>
            </a:ln>
            <a:solidFill>
              <a:schemeClr val="tx1"/>
            </a:solidFill>
            <a:effectLst/>
            <a:latin typeface="Georgia" pitchFamily="18" charset="0"/>
            <a:cs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749</TotalTime>
  <Words>1100</Words>
  <Application>Microsoft Office PowerPoint</Application>
  <PresentationFormat>Widescreen</PresentationFormat>
  <Paragraphs>91</Paragraphs>
  <Slides>27</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27</vt:i4>
      </vt:variant>
    </vt:vector>
  </HeadingPairs>
  <TitlesOfParts>
    <vt:vector size="37" baseType="lpstr">
      <vt:lpstr>Aptos</vt:lpstr>
      <vt:lpstr>Arial</vt:lpstr>
      <vt:lpstr>Calibri</vt:lpstr>
      <vt:lpstr>Calibri Light</vt:lpstr>
      <vt:lpstr>Comic Sans MS</vt:lpstr>
      <vt:lpstr>Georgia</vt:lpstr>
      <vt:lpstr>Google Sans</vt:lpstr>
      <vt:lpstr>Times New Roman</vt:lpstr>
      <vt:lpstr>Tema di Office</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Inutile cercare le cose dove non ci sono! In un mondo che cambia devo addattarmi!</vt:lpstr>
      <vt:lpstr>Presentazione standard di PowerPoint</vt:lpstr>
      <vt:lpstr>Presentazione standard di PowerPoint</vt:lpstr>
      <vt:lpstr>Presentazione standard di PowerPoint</vt:lpstr>
      <vt:lpstr>Presentazione standard di PowerPoint</vt:lpstr>
      <vt:lpstr>Conclusioni:</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Werner Tirler - Eco Research</dc:creator>
  <cp:lastModifiedBy>Notebook Sala Rossa e Biagi Bologna</cp:lastModifiedBy>
  <cp:revision>27</cp:revision>
  <cp:lastPrinted>2024-06-06T10:20:46Z</cp:lastPrinted>
  <dcterms:created xsi:type="dcterms:W3CDTF">2022-10-12T13:16:22Z</dcterms:created>
  <dcterms:modified xsi:type="dcterms:W3CDTF">2024-06-07T10:28:24Z</dcterms:modified>
</cp:coreProperties>
</file>