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tiff" ContentType="image/tif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89" r:id="rId1"/>
  </p:sldMasterIdLst>
  <p:notesMasterIdLst>
    <p:notesMasterId r:id="rId40"/>
  </p:notesMasterIdLst>
  <p:handoutMasterIdLst>
    <p:handoutMasterId r:id="rId41"/>
  </p:handoutMasterIdLst>
  <p:sldIdLst>
    <p:sldId id="396" r:id="rId2"/>
    <p:sldId id="397" r:id="rId3"/>
    <p:sldId id="398" r:id="rId4"/>
    <p:sldId id="399" r:id="rId5"/>
    <p:sldId id="400" r:id="rId6"/>
    <p:sldId id="402" r:id="rId7"/>
    <p:sldId id="404" r:id="rId8"/>
    <p:sldId id="405" r:id="rId9"/>
    <p:sldId id="406" r:id="rId10"/>
    <p:sldId id="410" r:id="rId11"/>
    <p:sldId id="411" r:id="rId12"/>
    <p:sldId id="440" r:id="rId13"/>
    <p:sldId id="441" r:id="rId14"/>
    <p:sldId id="417" r:id="rId15"/>
    <p:sldId id="428" r:id="rId16"/>
    <p:sldId id="426" r:id="rId17"/>
    <p:sldId id="429" r:id="rId18"/>
    <p:sldId id="433" r:id="rId19"/>
    <p:sldId id="421" r:id="rId20"/>
    <p:sldId id="424" r:id="rId21"/>
    <p:sldId id="423" r:id="rId22"/>
    <p:sldId id="425" r:id="rId23"/>
    <p:sldId id="437" r:id="rId24"/>
    <p:sldId id="438" r:id="rId25"/>
    <p:sldId id="439" r:id="rId26"/>
    <p:sldId id="401" r:id="rId27"/>
    <p:sldId id="434" r:id="rId28"/>
    <p:sldId id="435" r:id="rId29"/>
    <p:sldId id="436" r:id="rId30"/>
    <p:sldId id="419" r:id="rId31"/>
    <p:sldId id="416" r:id="rId32"/>
    <p:sldId id="408" r:id="rId33"/>
    <p:sldId id="420" r:id="rId34"/>
    <p:sldId id="409" r:id="rId35"/>
    <p:sldId id="431" r:id="rId36"/>
    <p:sldId id="422" r:id="rId37"/>
    <p:sldId id="412" r:id="rId38"/>
    <p:sldId id="413" r:id="rId39"/>
  </p:sldIdLst>
  <p:sldSz cx="9144000" cy="5143500" type="screen16x9"/>
  <p:notesSz cx="6858000" cy="9144000"/>
  <p:defaultTextStyle>
    <a:defPPr>
      <a:defRPr lang="it-IT"/>
    </a:defPPr>
    <a:lvl1pPr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5pPr>
    <a:lvl6pPr marL="2286000" algn="l" defTabSz="914400" rtl="0" eaLnBrk="1" latinLnBrk="0" hangingPunct="1">
      <a:defRPr b="1" kern="1200">
        <a:solidFill>
          <a:schemeClr val="tx1"/>
        </a:solidFill>
        <a:latin typeface="Arial" panose="020B0604020202020204" pitchFamily="34" charset="0"/>
        <a:ea typeface="+mn-ea"/>
        <a:cs typeface="+mn-cs"/>
      </a:defRPr>
    </a:lvl6pPr>
    <a:lvl7pPr marL="2743200" algn="l" defTabSz="914400" rtl="0" eaLnBrk="1" latinLnBrk="0" hangingPunct="1">
      <a:defRPr b="1" kern="1200">
        <a:solidFill>
          <a:schemeClr val="tx1"/>
        </a:solidFill>
        <a:latin typeface="Arial" panose="020B0604020202020204" pitchFamily="34" charset="0"/>
        <a:ea typeface="+mn-ea"/>
        <a:cs typeface="+mn-cs"/>
      </a:defRPr>
    </a:lvl7pPr>
    <a:lvl8pPr marL="3200400" algn="l" defTabSz="914400" rtl="0" eaLnBrk="1" latinLnBrk="0" hangingPunct="1">
      <a:defRPr b="1" kern="1200">
        <a:solidFill>
          <a:schemeClr val="tx1"/>
        </a:solidFill>
        <a:latin typeface="Arial" panose="020B0604020202020204" pitchFamily="34" charset="0"/>
        <a:ea typeface="+mn-ea"/>
        <a:cs typeface="+mn-cs"/>
      </a:defRPr>
    </a:lvl8pPr>
    <a:lvl9pPr marL="3657600" algn="l" defTabSz="914400" rtl="0" eaLnBrk="1" latinLnBrk="0" hangingPunct="1">
      <a:defRPr b="1"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pos="2880">
          <p15:clr>
            <a:srgbClr val="A4A3A4"/>
          </p15:clr>
        </p15:guide>
        <p15:guide id="2" orient="horz" pos="162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lan" initials="M" lastIdx="0" clrIdx="0">
    <p:extLst>
      <p:ext uri="{19B8F6BF-5375-455C-9EA6-DF929625EA0E}">
        <p15:presenceInfo xmlns:p15="http://schemas.microsoft.com/office/powerpoint/2012/main" userId="Mil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6614"/>
    <a:srgbClr val="996633"/>
    <a:srgbClr val="4C65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DF18680-E054-41AD-8BC1-D1AEF772440D}">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essuno stile, nessuna grigli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DF18680-E054-41AD-8BC1-D1AEF772440D}" styleName="Stile medio 2 - Colore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93D81CF-94F2-401A-BA57-92F5A7B2D0C5}" styleName="Stile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DCAF9ED-07DC-4A11-8D7F-57B35C25682E}" styleName="Stile medio 1 - Colore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ED083AE6-46FA-4A59-8FB0-9F97EB10719F}" styleName="Stile chiaro 3 - Colore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FD0F851-EC5A-4D38-B0AD-8093EC10F338}" styleName="Stile chiaro 1 - Colore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B4B98B0-60AC-42C2-AFA5-B58CD77FA1E5}" styleName="Stile chiaro 1 - Colore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FABFCF23-3B69-468F-B69F-88F6DE6A72F2}" styleName="Stile medio 1 - Colore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FECB4D8-DB02-4DC6-A0A2-4F2EBAE1DC90}" styleName="Stile medio 1 - Colore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35758FB7-9AC5-4552-8A53-C91805E547FA}" styleName="Stile con tema 1 - Colore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A111915-BE36-4E01-A7E5-04B1672EAD32}" styleName="Stile chiaro 2 - Colore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9012ECD-51FC-41F1-AA8D-1B2483CD663E}" styleName="Stile chiaro 2 - Colore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4B1156A-380E-4F78-BDF5-A606A8083BF9}" styleName="Stile medio 4 - Colore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5202B0CA-FC54-4496-8BCA-5EF66A818D29}" styleName="Stile scuro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02" autoAdjust="0"/>
    <p:restoredTop sz="88401" autoAdjust="0"/>
  </p:normalViewPr>
  <p:slideViewPr>
    <p:cSldViewPr snapToGrid="0">
      <p:cViewPr varScale="1">
        <p:scale>
          <a:sx n="91" d="100"/>
          <a:sy n="91" d="100"/>
        </p:scale>
        <p:origin x="756" y="48"/>
      </p:cViewPr>
      <p:guideLst>
        <p:guide pos="2880"/>
        <p:guide orient="horz" pos="16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0" d="100"/>
        <a:sy n="70" d="100"/>
      </p:scale>
      <p:origin x="0" y="0"/>
    </p:cViewPr>
  </p:sorterViewPr>
  <p:notesViewPr>
    <p:cSldViewPr snapToGrid="0">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0770" name="Rectangle 2">
            <a:extLst>
              <a:ext uri="{FF2B5EF4-FFF2-40B4-BE49-F238E27FC236}">
                <a16:creationId xmlns:a16="http://schemas.microsoft.com/office/drawing/2014/main" id="{0BD61B07-F7C9-2748-809F-1DDE1E53F112}"/>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it-IT"/>
          </a:p>
        </p:txBody>
      </p:sp>
      <p:sp>
        <p:nvSpPr>
          <p:cNvPr id="160771" name="Rectangle 3">
            <a:extLst>
              <a:ext uri="{FF2B5EF4-FFF2-40B4-BE49-F238E27FC236}">
                <a16:creationId xmlns:a16="http://schemas.microsoft.com/office/drawing/2014/main" id="{0495CE8B-275B-7A49-AE82-F3BE4CCFF49B}"/>
              </a:ext>
            </a:extLst>
          </p:cNvPr>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fld id="{E2C9DA81-28B5-44DE-B5E9-16ABBD2F4840}" type="datetimeFigureOut">
              <a:rPr lang="it-IT"/>
              <a:pPr>
                <a:defRPr/>
              </a:pPr>
              <a:t>06/06/2024</a:t>
            </a:fld>
            <a:endParaRPr lang="it-IT"/>
          </a:p>
        </p:txBody>
      </p:sp>
      <p:sp>
        <p:nvSpPr>
          <p:cNvPr id="160772" name="Rectangle 4">
            <a:extLst>
              <a:ext uri="{FF2B5EF4-FFF2-40B4-BE49-F238E27FC236}">
                <a16:creationId xmlns:a16="http://schemas.microsoft.com/office/drawing/2014/main" id="{B35AACF4-DF83-EA42-8E1A-1CF712993F2A}"/>
              </a:ext>
            </a:extLst>
          </p:cNvPr>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it-IT"/>
          </a:p>
        </p:txBody>
      </p:sp>
      <p:sp>
        <p:nvSpPr>
          <p:cNvPr id="160773" name="Rectangle 5">
            <a:extLst>
              <a:ext uri="{FF2B5EF4-FFF2-40B4-BE49-F238E27FC236}">
                <a16:creationId xmlns:a16="http://schemas.microsoft.com/office/drawing/2014/main" id="{3A1FEED3-A8FD-4749-BCE2-92C70D8E23EA}"/>
              </a:ext>
            </a:extLst>
          </p:cNvPr>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6DA3FA5E-AF7C-487D-A505-213255DFF5EA}" type="slidenum">
              <a:rPr lang="it-IT" altLang="it-IT"/>
              <a:pPr>
                <a:defRPr/>
              </a:pPr>
              <a:t>‹N›</a:t>
            </a:fld>
            <a:endParaRPr lang="it-IT" altLang="it-IT"/>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5B840764-EBE1-6543-88DA-4993618B7666}"/>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0">
                <a:latin typeface="Arial" charset="0"/>
              </a:defRPr>
            </a:lvl1pPr>
          </a:lstStyle>
          <a:p>
            <a:pPr>
              <a:defRPr/>
            </a:pPr>
            <a:endParaRPr lang="it-IT"/>
          </a:p>
        </p:txBody>
      </p:sp>
      <p:sp>
        <p:nvSpPr>
          <p:cNvPr id="5123" name="Rectangle 3">
            <a:extLst>
              <a:ext uri="{FF2B5EF4-FFF2-40B4-BE49-F238E27FC236}">
                <a16:creationId xmlns:a16="http://schemas.microsoft.com/office/drawing/2014/main" id="{29558C05-BC23-434D-9D94-3919E1D6B5FB}"/>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0">
                <a:latin typeface="Arial" charset="0"/>
              </a:defRPr>
            </a:lvl1pPr>
          </a:lstStyle>
          <a:p>
            <a:pPr>
              <a:defRPr/>
            </a:pPr>
            <a:endParaRPr lang="it-IT"/>
          </a:p>
        </p:txBody>
      </p:sp>
      <p:sp>
        <p:nvSpPr>
          <p:cNvPr id="9220"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a:extLst>
              <a:ext uri="{FF2B5EF4-FFF2-40B4-BE49-F238E27FC236}">
                <a16:creationId xmlns:a16="http://schemas.microsoft.com/office/drawing/2014/main" id="{8E0F6A98-F24E-E941-987F-2A85DC5272E2}"/>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5126" name="Rectangle 6">
            <a:extLst>
              <a:ext uri="{FF2B5EF4-FFF2-40B4-BE49-F238E27FC236}">
                <a16:creationId xmlns:a16="http://schemas.microsoft.com/office/drawing/2014/main" id="{319D82AD-E32D-6740-BA58-1BF736171EA1}"/>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0">
                <a:latin typeface="Arial" charset="0"/>
              </a:defRPr>
            </a:lvl1pPr>
          </a:lstStyle>
          <a:p>
            <a:pPr>
              <a:defRPr/>
            </a:pPr>
            <a:endParaRPr lang="it-IT"/>
          </a:p>
        </p:txBody>
      </p:sp>
      <p:sp>
        <p:nvSpPr>
          <p:cNvPr id="5127" name="Rectangle 7">
            <a:extLst>
              <a:ext uri="{FF2B5EF4-FFF2-40B4-BE49-F238E27FC236}">
                <a16:creationId xmlns:a16="http://schemas.microsoft.com/office/drawing/2014/main" id="{3965DFBE-632A-A040-A713-17AFF8474DA3}"/>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0">
                <a:latin typeface="Arial" panose="020B0604020202020204" pitchFamily="34" charset="0"/>
              </a:defRPr>
            </a:lvl1pPr>
          </a:lstStyle>
          <a:p>
            <a:pPr>
              <a:defRPr/>
            </a:pPr>
            <a:fld id="{9C6AEEC8-281E-407D-A522-3FF10E48C21F}" type="slidenum">
              <a:rPr lang="it-IT" altLang="it-IT"/>
              <a:pPr>
                <a:defRPr/>
              </a:pPr>
              <a:t>‹N›</a:t>
            </a:fld>
            <a:endParaRPr lang="it-IT" alt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With </a:t>
            </a:r>
            <a:r>
              <a:rPr lang="it-IT" dirty="0" err="1"/>
              <a:t>this</a:t>
            </a:r>
            <a:r>
              <a:rPr lang="it-IT" dirty="0"/>
              <a:t> project </a:t>
            </a:r>
            <a:r>
              <a:rPr lang="it-IT" dirty="0" err="1"/>
              <a:t>we</a:t>
            </a:r>
            <a:r>
              <a:rPr lang="it-IT" dirty="0"/>
              <a:t> </a:t>
            </a:r>
            <a:r>
              <a:rPr lang="it-IT" dirty="0" err="1"/>
              <a:t>tried</a:t>
            </a:r>
            <a:r>
              <a:rPr lang="it-IT" dirty="0"/>
              <a:t> to </a:t>
            </a:r>
            <a:r>
              <a:rPr lang="it-IT" dirty="0" err="1"/>
              <a:t>define</a:t>
            </a:r>
            <a:r>
              <a:rPr lang="it-IT" dirty="0"/>
              <a:t> </a:t>
            </a:r>
            <a:r>
              <a:rPr lang="it-IT" dirty="0" err="1"/>
              <a:t>if</a:t>
            </a:r>
            <a:r>
              <a:rPr lang="it-IT" dirty="0"/>
              <a:t> the </a:t>
            </a:r>
            <a:r>
              <a:rPr lang="it-IT" dirty="0" err="1"/>
              <a:t>reuse</a:t>
            </a:r>
            <a:r>
              <a:rPr lang="it-IT" dirty="0"/>
              <a:t> of </a:t>
            </a:r>
          </a:p>
          <a:p>
            <a:endParaRPr lang="it-IT" dirty="0"/>
          </a:p>
        </p:txBody>
      </p:sp>
      <p:sp>
        <p:nvSpPr>
          <p:cNvPr id="4" name="Segnaposto numero diapositiva 3"/>
          <p:cNvSpPr>
            <a:spLocks noGrp="1"/>
          </p:cNvSpPr>
          <p:nvPr>
            <p:ph type="sldNum" sz="quarter" idx="5"/>
          </p:nvPr>
        </p:nvSpPr>
        <p:spPr/>
        <p:txBody>
          <a:bodyPr/>
          <a:lstStyle/>
          <a:p>
            <a:pPr>
              <a:defRPr/>
            </a:pPr>
            <a:fld id="{9C6AEEC8-281E-407D-A522-3FF10E48C21F}" type="slidenum">
              <a:rPr lang="it-IT" altLang="it-IT" smtClean="0"/>
              <a:pPr>
                <a:defRPr/>
              </a:pPr>
              <a:t>3</a:t>
            </a:fld>
            <a:endParaRPr lang="it-IT" altLang="it-IT"/>
          </a:p>
        </p:txBody>
      </p:sp>
    </p:spTree>
    <p:extLst>
      <p:ext uri="{BB962C8B-B14F-4D97-AF65-F5344CB8AC3E}">
        <p14:creationId xmlns:p14="http://schemas.microsoft.com/office/powerpoint/2010/main" val="131753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a:defRPr/>
            </a:pPr>
            <a:fld id="{9C6AEEC8-281E-407D-A522-3FF10E48C21F}" type="slidenum">
              <a:rPr lang="it-IT" altLang="it-IT" smtClean="0"/>
              <a:pPr>
                <a:defRPr/>
              </a:pPr>
              <a:t>15</a:t>
            </a:fld>
            <a:endParaRPr lang="it-IT" altLang="it-IT"/>
          </a:p>
        </p:txBody>
      </p:sp>
    </p:spTree>
    <p:extLst>
      <p:ext uri="{BB962C8B-B14F-4D97-AF65-F5344CB8AC3E}">
        <p14:creationId xmlns:p14="http://schemas.microsoft.com/office/powerpoint/2010/main" val="26534621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0" i="0" u="none" strike="noStrike" kern="1200" baseline="0" dirty="0">
                <a:solidFill>
                  <a:schemeClr val="tx1"/>
                </a:solidFill>
                <a:latin typeface="Arial" charset="0"/>
                <a:ea typeface="+mn-ea"/>
                <a:cs typeface="+mn-cs"/>
              </a:rPr>
              <a:t>clams may activate molecular mechanisms capable of significantly reduce metal bioaccumulation.</a:t>
            </a:r>
          </a:p>
          <a:p>
            <a:r>
              <a:rPr lang="en-US" sz="1200" b="0" i="0" u="none" strike="noStrike" kern="1200" baseline="0" dirty="0">
                <a:solidFill>
                  <a:schemeClr val="tx1"/>
                </a:solidFill>
                <a:latin typeface="Arial" charset="0"/>
                <a:ea typeface="+mn-ea"/>
                <a:cs typeface="+mn-cs"/>
              </a:rPr>
              <a:t>The ABC transporter pathway, upregulated on day 3 in clams exposed to sediments collected in the canal Vittorio</a:t>
            </a:r>
          </a:p>
          <a:p>
            <a:r>
              <a:rPr lang="en-US" sz="1200" b="0" i="0" u="none" strike="noStrike" kern="1200" baseline="0" dirty="0">
                <a:solidFill>
                  <a:schemeClr val="tx1"/>
                </a:solidFill>
                <a:latin typeface="Arial" charset="0"/>
                <a:ea typeface="+mn-ea"/>
                <a:cs typeface="+mn-cs"/>
              </a:rPr>
              <a:t>Emanuele III, may play a key role in the response to metal contamination. The upregulation of this pathway</a:t>
            </a:r>
          </a:p>
          <a:p>
            <a:r>
              <a:rPr lang="en-US" sz="1200" b="0" i="0" u="none" strike="noStrike" kern="1200" baseline="0" dirty="0">
                <a:solidFill>
                  <a:schemeClr val="tx1"/>
                </a:solidFill>
                <a:latin typeface="Arial" charset="0"/>
                <a:ea typeface="+mn-ea"/>
                <a:cs typeface="+mn-cs"/>
              </a:rPr>
              <a:t>was particularly evident in clams exposed to sediments collected at sites IV and V, with a total of 7 and 8 upregulated</a:t>
            </a:r>
          </a:p>
          <a:p>
            <a:r>
              <a:rPr lang="it-IT" sz="1200" b="0" i="0" u="none" strike="noStrike" kern="1200" baseline="0" dirty="0" err="1">
                <a:solidFill>
                  <a:schemeClr val="tx1"/>
                </a:solidFill>
                <a:latin typeface="Arial" charset="0"/>
                <a:ea typeface="+mn-ea"/>
                <a:cs typeface="+mn-cs"/>
              </a:rPr>
              <a:t>genes</a:t>
            </a:r>
            <a:r>
              <a:rPr lang="it-IT" sz="1200" b="0" i="0" u="none" strike="noStrike" kern="1200" baseline="0" dirty="0">
                <a:solidFill>
                  <a:schemeClr val="tx1"/>
                </a:solidFill>
                <a:latin typeface="Arial" charset="0"/>
                <a:ea typeface="+mn-ea"/>
                <a:cs typeface="+mn-cs"/>
              </a:rPr>
              <a:t> coding for ATP-</a:t>
            </a:r>
            <a:r>
              <a:rPr lang="it-IT" sz="1200" b="0" i="0" u="none" strike="noStrike" kern="1200" baseline="0" dirty="0" err="1">
                <a:solidFill>
                  <a:schemeClr val="tx1"/>
                </a:solidFill>
                <a:latin typeface="Arial" charset="0"/>
                <a:ea typeface="+mn-ea"/>
                <a:cs typeface="+mn-cs"/>
              </a:rPr>
              <a:t>binding</a:t>
            </a:r>
            <a:r>
              <a:rPr lang="it-IT" sz="1200" b="0" i="0" u="none" strike="noStrike" kern="1200" baseline="0" dirty="0">
                <a:solidFill>
                  <a:schemeClr val="tx1"/>
                </a:solidFill>
                <a:latin typeface="Arial" charset="0"/>
                <a:ea typeface="+mn-ea"/>
                <a:cs typeface="+mn-cs"/>
              </a:rPr>
              <a:t> cassette </a:t>
            </a:r>
            <a:r>
              <a:rPr lang="it-IT" sz="1200" b="0" i="0" u="none" strike="noStrike" kern="1200" baseline="0" dirty="0" err="1">
                <a:solidFill>
                  <a:schemeClr val="tx1"/>
                </a:solidFill>
                <a:latin typeface="Arial" charset="0"/>
                <a:ea typeface="+mn-ea"/>
                <a:cs typeface="+mn-cs"/>
              </a:rPr>
              <a:t>transporters</a:t>
            </a:r>
            <a:r>
              <a:rPr lang="it-IT" sz="1200" b="0" i="0" u="none" strike="noStrike" kern="1200" baseline="0" dirty="0">
                <a:solidFill>
                  <a:schemeClr val="tx1"/>
                </a:solidFill>
                <a:latin typeface="Arial" charset="0"/>
                <a:ea typeface="+mn-ea"/>
                <a:cs typeface="+mn-cs"/>
              </a:rPr>
              <a:t>, </a:t>
            </a:r>
            <a:r>
              <a:rPr lang="en-US" sz="1200" b="0" i="0" u="none" strike="noStrike" kern="1200" baseline="0" dirty="0">
                <a:solidFill>
                  <a:schemeClr val="tx1"/>
                </a:solidFill>
                <a:latin typeface="Arial" charset="0"/>
                <a:ea typeface="+mn-ea"/>
                <a:cs typeface="+mn-cs"/>
              </a:rPr>
              <a:t>respectively. ABC transporters are a family of proteins</a:t>
            </a:r>
          </a:p>
          <a:p>
            <a:r>
              <a:rPr lang="en-US" sz="1200" b="0" i="0" u="none" strike="noStrike" kern="1200" baseline="0" dirty="0">
                <a:solidFill>
                  <a:schemeClr val="tx1"/>
                </a:solidFill>
                <a:latin typeface="Arial" charset="0"/>
                <a:ea typeface="+mn-ea"/>
                <a:cs typeface="+mn-cs"/>
              </a:rPr>
              <a:t>that play a key role in cellular detoxification, facilitating the transport of various substances out of cells. Several studies showed that the ABC protein family can be involved in the excretion of metal ions [18–21]. </a:t>
            </a:r>
            <a:endParaRPr lang="it-IT" dirty="0"/>
          </a:p>
        </p:txBody>
      </p:sp>
      <p:sp>
        <p:nvSpPr>
          <p:cNvPr id="4" name="Segnaposto numero diapositiva 3"/>
          <p:cNvSpPr>
            <a:spLocks noGrp="1"/>
          </p:cNvSpPr>
          <p:nvPr>
            <p:ph type="sldNum" sz="quarter" idx="5"/>
          </p:nvPr>
        </p:nvSpPr>
        <p:spPr/>
        <p:txBody>
          <a:bodyPr/>
          <a:lstStyle/>
          <a:p>
            <a:pPr>
              <a:defRPr/>
            </a:pPr>
            <a:fld id="{9C6AEEC8-281E-407D-A522-3FF10E48C21F}" type="slidenum">
              <a:rPr lang="it-IT" altLang="it-IT" smtClean="0"/>
              <a:pPr>
                <a:defRPr/>
              </a:pPr>
              <a:t>16</a:t>
            </a:fld>
            <a:endParaRPr lang="it-IT" altLang="it-IT"/>
          </a:p>
        </p:txBody>
      </p:sp>
    </p:spTree>
    <p:extLst>
      <p:ext uri="{BB962C8B-B14F-4D97-AF65-F5344CB8AC3E}">
        <p14:creationId xmlns:p14="http://schemas.microsoft.com/office/powerpoint/2010/main" val="38060624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1" i="0" u="none" strike="noStrike" kern="1200" baseline="0" dirty="0">
                <a:solidFill>
                  <a:schemeClr val="tx1"/>
                </a:solidFill>
                <a:latin typeface="Arial" charset="0"/>
                <a:ea typeface="+mn-ea"/>
                <a:cs typeface="+mn-cs"/>
              </a:rPr>
              <a:t>In general, mTORC1 </a:t>
            </a:r>
            <a:r>
              <a:rPr lang="en-US" sz="1200" b="1" i="0" u="none" strike="noStrike" kern="1200" baseline="0" dirty="0" err="1">
                <a:solidFill>
                  <a:schemeClr val="tx1"/>
                </a:solidFill>
                <a:latin typeface="Arial" charset="0"/>
                <a:ea typeface="+mn-ea"/>
                <a:cs typeface="+mn-cs"/>
              </a:rPr>
              <a:t>signalling</a:t>
            </a:r>
            <a:r>
              <a:rPr lang="en-US" sz="1200" b="1" i="0" u="none" strike="noStrike" kern="1200" baseline="0" dirty="0">
                <a:solidFill>
                  <a:schemeClr val="tx1"/>
                </a:solidFill>
                <a:latin typeface="Arial" charset="0"/>
                <a:ea typeface="+mn-ea"/>
                <a:cs typeface="+mn-cs"/>
              </a:rPr>
              <a:t> plays a central role in eukaryotic cells and organismal physiology by coordinating cell growth and metabolism with environmental </a:t>
            </a:r>
            <a:r>
              <a:rPr lang="it-IT" sz="1200" b="1" i="0" u="none" strike="noStrike" kern="1200" baseline="0" dirty="0">
                <a:solidFill>
                  <a:schemeClr val="tx1"/>
                </a:solidFill>
                <a:latin typeface="Arial" charset="0"/>
                <a:ea typeface="+mn-ea"/>
                <a:cs typeface="+mn-cs"/>
              </a:rPr>
              <a:t>conditions. </a:t>
            </a:r>
            <a:r>
              <a:rPr lang="it-IT" sz="1200" b="0" i="0" u="none" strike="noStrike" kern="1200" baseline="0" dirty="0">
                <a:solidFill>
                  <a:schemeClr val="tx1"/>
                </a:solidFill>
                <a:latin typeface="Arial" charset="0"/>
                <a:ea typeface="+mn-ea"/>
                <a:cs typeface="+mn-cs"/>
              </a:rPr>
              <a:t>Environmental </a:t>
            </a:r>
            <a:r>
              <a:rPr lang="en-US" sz="1200" b="0" i="0" u="none" strike="noStrike" kern="1200" baseline="0" dirty="0">
                <a:solidFill>
                  <a:schemeClr val="tx1"/>
                </a:solidFill>
                <a:latin typeface="Arial" charset="0"/>
                <a:ea typeface="+mn-ea"/>
                <a:cs typeface="+mn-cs"/>
              </a:rPr>
              <a:t>stressors can have complex effects on mTORC1. </a:t>
            </a:r>
            <a:r>
              <a:rPr lang="it-IT" sz="1200" b="0" i="0" u="none" strike="noStrike" kern="1200" baseline="0" dirty="0" err="1">
                <a:solidFill>
                  <a:schemeClr val="tx1"/>
                </a:solidFill>
                <a:latin typeface="Arial" charset="0"/>
                <a:ea typeface="+mn-ea"/>
                <a:cs typeface="+mn-cs"/>
              </a:rPr>
              <a:t>mTOR</a:t>
            </a:r>
            <a:r>
              <a:rPr lang="it-IT" sz="1200" b="0" i="0" u="none" strike="noStrike" kern="1200" baseline="0" dirty="0">
                <a:solidFill>
                  <a:schemeClr val="tx1"/>
                </a:solidFill>
                <a:latin typeface="Arial" charset="0"/>
                <a:ea typeface="+mn-ea"/>
                <a:cs typeface="+mn-cs"/>
              </a:rPr>
              <a:t> </a:t>
            </a:r>
            <a:r>
              <a:rPr lang="it-IT" sz="1200" b="0" i="0" u="none" strike="noStrike" kern="1200" baseline="0" dirty="0" err="1">
                <a:solidFill>
                  <a:schemeClr val="tx1"/>
                </a:solidFill>
                <a:latin typeface="Arial" charset="0"/>
                <a:ea typeface="+mn-ea"/>
                <a:cs typeface="+mn-cs"/>
              </a:rPr>
              <a:t>signalling</a:t>
            </a:r>
            <a:endParaRPr lang="it-IT" sz="1200" b="0" i="0" u="none" strike="noStrike" kern="1200" baseline="0" dirty="0">
              <a:solidFill>
                <a:schemeClr val="tx1"/>
              </a:solidFill>
              <a:latin typeface="Arial" charset="0"/>
              <a:ea typeface="+mn-ea"/>
              <a:cs typeface="+mn-cs"/>
            </a:endParaRPr>
          </a:p>
          <a:p>
            <a:r>
              <a:rPr lang="en-US" sz="1200" b="0" i="0" u="none" strike="noStrike" kern="1200" baseline="0" dirty="0">
                <a:solidFill>
                  <a:schemeClr val="tx1"/>
                </a:solidFill>
                <a:latin typeface="Arial" charset="0"/>
                <a:ea typeface="+mn-ea"/>
                <a:cs typeface="+mn-cs"/>
              </a:rPr>
              <a:t>functions in bivalve species is still limited and much remains to be explored to decipher its role in stress</a:t>
            </a:r>
          </a:p>
          <a:p>
            <a:r>
              <a:rPr lang="en-US" sz="1200" b="0" i="0" u="none" strike="noStrike" kern="1200" baseline="0" dirty="0">
                <a:solidFill>
                  <a:schemeClr val="tx1"/>
                </a:solidFill>
                <a:latin typeface="Arial" charset="0"/>
                <a:ea typeface="+mn-ea"/>
                <a:cs typeface="+mn-cs"/>
              </a:rPr>
              <a:t>Although the role of mTORC1 in apoptosis regulation is not universally inhibitory, recent studies have suggested that, among its downstream </a:t>
            </a:r>
            <a:r>
              <a:rPr lang="en-US" sz="1200" b="0" i="0" u="none" strike="noStrike" kern="1200" baseline="0" dirty="0" err="1">
                <a:solidFill>
                  <a:schemeClr val="tx1"/>
                </a:solidFill>
                <a:latin typeface="Arial" charset="0"/>
                <a:ea typeface="+mn-ea"/>
                <a:cs typeface="+mn-cs"/>
              </a:rPr>
              <a:t>signalling</a:t>
            </a:r>
            <a:r>
              <a:rPr lang="en-US" sz="1200" b="0" i="0" u="none" strike="noStrike" kern="1200" baseline="0" dirty="0">
                <a:solidFill>
                  <a:schemeClr val="tx1"/>
                </a:solidFill>
                <a:latin typeface="Arial" charset="0"/>
                <a:ea typeface="+mn-ea"/>
                <a:cs typeface="+mn-cs"/>
              </a:rPr>
              <a:t> pathways, mTORC1 can activate pro-survival signals that protect </a:t>
            </a:r>
            <a:r>
              <a:rPr lang="it-IT" sz="1200" b="0" i="0" u="none" strike="noStrike" kern="1200" baseline="0" dirty="0" err="1">
                <a:solidFill>
                  <a:schemeClr val="tx1"/>
                </a:solidFill>
                <a:latin typeface="Arial" charset="0"/>
                <a:ea typeface="+mn-ea"/>
                <a:cs typeface="+mn-cs"/>
              </a:rPr>
              <a:t>cells</a:t>
            </a:r>
            <a:r>
              <a:rPr lang="it-IT" sz="1200" b="0" i="0" u="none" strike="noStrike" kern="1200" baseline="0" dirty="0">
                <a:solidFill>
                  <a:schemeClr val="tx1"/>
                </a:solidFill>
                <a:latin typeface="Arial" charset="0"/>
                <a:ea typeface="+mn-ea"/>
                <a:cs typeface="+mn-cs"/>
              </a:rPr>
              <a:t> from </a:t>
            </a:r>
            <a:r>
              <a:rPr lang="it-IT" sz="1200" b="0" i="0" u="none" strike="noStrike" kern="1200" baseline="0" dirty="0" err="1">
                <a:solidFill>
                  <a:schemeClr val="tx1"/>
                </a:solidFill>
                <a:latin typeface="Arial" charset="0"/>
                <a:ea typeface="+mn-ea"/>
                <a:cs typeface="+mn-cs"/>
              </a:rPr>
              <a:t>apoptosis</a:t>
            </a:r>
            <a:endParaRPr lang="it-IT" dirty="0"/>
          </a:p>
          <a:p>
            <a:r>
              <a:rPr lang="it-IT" sz="1200" b="0" i="0" u="none" strike="noStrike" kern="1200" baseline="0" dirty="0" err="1">
                <a:solidFill>
                  <a:schemeClr val="tx1"/>
                </a:solidFill>
                <a:latin typeface="Arial" charset="0"/>
                <a:ea typeface="+mn-ea"/>
                <a:cs typeface="+mn-cs"/>
              </a:rPr>
              <a:t>Molecular</a:t>
            </a:r>
            <a:r>
              <a:rPr lang="it-IT" sz="1200" b="0" i="0" u="none" strike="noStrike" kern="1200" baseline="0" dirty="0">
                <a:solidFill>
                  <a:schemeClr val="tx1"/>
                </a:solidFill>
                <a:latin typeface="Arial" charset="0"/>
                <a:ea typeface="+mn-ea"/>
                <a:cs typeface="+mn-cs"/>
              </a:rPr>
              <a:t> </a:t>
            </a:r>
            <a:r>
              <a:rPr lang="it-IT" sz="1200" b="0" i="0" u="none" strike="noStrike" kern="1200" baseline="0" dirty="0" err="1">
                <a:solidFill>
                  <a:schemeClr val="tx1"/>
                </a:solidFill>
                <a:latin typeface="Arial" charset="0"/>
                <a:ea typeface="+mn-ea"/>
                <a:cs typeface="+mn-cs"/>
              </a:rPr>
              <a:t>pathways</a:t>
            </a:r>
            <a:r>
              <a:rPr lang="it-IT" sz="1200" b="0" i="0" u="none" strike="noStrike" kern="1200" baseline="0" dirty="0">
                <a:solidFill>
                  <a:schemeClr val="tx1"/>
                </a:solidFill>
                <a:latin typeface="Arial" charset="0"/>
                <a:ea typeface="+mn-ea"/>
                <a:cs typeface="+mn-cs"/>
              </a:rPr>
              <a:t>, </a:t>
            </a:r>
            <a:r>
              <a:rPr lang="en-US" sz="1200" b="0" i="0" u="none" strike="noStrike" kern="1200" baseline="0" dirty="0">
                <a:solidFill>
                  <a:schemeClr val="tx1"/>
                </a:solidFill>
                <a:latin typeface="Arial" charset="0"/>
                <a:ea typeface="+mn-ea"/>
                <a:cs typeface="+mn-cs"/>
              </a:rPr>
              <a:t>such as vesicle and protein trafficking, glycolysis </a:t>
            </a:r>
            <a:r>
              <a:rPr lang="it-IT" sz="1200" b="0" i="0" u="none" strike="noStrike" kern="1200" baseline="0" dirty="0">
                <a:solidFill>
                  <a:schemeClr val="tx1"/>
                </a:solidFill>
                <a:latin typeface="Arial" charset="0"/>
                <a:ea typeface="+mn-ea"/>
                <a:cs typeface="+mn-cs"/>
              </a:rPr>
              <a:t>and </a:t>
            </a:r>
            <a:r>
              <a:rPr lang="it-IT" sz="1200" b="0" i="0" u="none" strike="noStrike" kern="1200" baseline="0" dirty="0" err="1">
                <a:solidFill>
                  <a:schemeClr val="tx1"/>
                </a:solidFill>
                <a:latin typeface="Arial" charset="0"/>
                <a:ea typeface="+mn-ea"/>
                <a:cs typeface="+mn-cs"/>
              </a:rPr>
              <a:t>cell</a:t>
            </a:r>
            <a:r>
              <a:rPr lang="it-IT" sz="1200" b="0" i="0" u="none" strike="noStrike" kern="1200" baseline="0" dirty="0">
                <a:solidFill>
                  <a:schemeClr val="tx1"/>
                </a:solidFill>
                <a:latin typeface="Arial" charset="0"/>
                <a:ea typeface="+mn-ea"/>
                <a:cs typeface="+mn-cs"/>
              </a:rPr>
              <a:t> </a:t>
            </a:r>
            <a:r>
              <a:rPr lang="it-IT" sz="1200" b="0" i="0" u="none" strike="noStrike" kern="1200" baseline="0" dirty="0" err="1">
                <a:solidFill>
                  <a:schemeClr val="tx1"/>
                </a:solidFill>
                <a:latin typeface="Arial" charset="0"/>
                <a:ea typeface="+mn-ea"/>
                <a:cs typeface="+mn-cs"/>
              </a:rPr>
              <a:t>cycle</a:t>
            </a:r>
            <a:r>
              <a:rPr lang="it-IT" sz="1200" b="0" i="0" u="none" strike="noStrike" kern="1200" baseline="0" dirty="0">
                <a:solidFill>
                  <a:schemeClr val="tx1"/>
                </a:solidFill>
                <a:latin typeface="Arial" charset="0"/>
                <a:ea typeface="+mn-ea"/>
                <a:cs typeface="+mn-cs"/>
              </a:rPr>
              <a:t> regulation, </a:t>
            </a:r>
            <a:r>
              <a:rPr lang="en-US" sz="1200" b="0" i="0" u="none" strike="noStrike" kern="1200" baseline="0" dirty="0">
                <a:solidFill>
                  <a:schemeClr val="tx1"/>
                </a:solidFill>
                <a:latin typeface="Arial" charset="0"/>
                <a:ea typeface="+mn-ea"/>
                <a:cs typeface="+mn-cs"/>
              </a:rPr>
              <a:t>The upregulation of several genes involved in endosome</a:t>
            </a:r>
          </a:p>
          <a:p>
            <a:r>
              <a:rPr lang="en-US" sz="1200" b="0" i="0" u="none" strike="noStrike" kern="1200" baseline="0" dirty="0">
                <a:solidFill>
                  <a:schemeClr val="tx1"/>
                </a:solidFill>
                <a:latin typeface="Arial" charset="0"/>
                <a:ea typeface="+mn-ea"/>
                <a:cs typeface="+mn-cs"/>
              </a:rPr>
              <a:t>and vesicle trafficking may be closely related to increased protein secretion and protein turnover. </a:t>
            </a:r>
            <a:r>
              <a:rPr lang="it-IT" sz="1200" b="0" i="0" u="none" strike="noStrike" kern="1200" baseline="0" dirty="0" err="1">
                <a:solidFill>
                  <a:schemeClr val="tx1"/>
                </a:solidFill>
                <a:latin typeface="Arial" charset="0"/>
                <a:ea typeface="+mn-ea"/>
                <a:cs typeface="+mn-cs"/>
              </a:rPr>
              <a:t>Recent</a:t>
            </a:r>
            <a:r>
              <a:rPr lang="it-IT" sz="1200" b="0" i="0" u="none" strike="noStrike" kern="1200" baseline="0" dirty="0">
                <a:solidFill>
                  <a:schemeClr val="tx1"/>
                </a:solidFill>
                <a:latin typeface="Arial" charset="0"/>
                <a:ea typeface="+mn-ea"/>
                <a:cs typeface="+mn-cs"/>
              </a:rPr>
              <a:t> </a:t>
            </a:r>
            <a:r>
              <a:rPr lang="en-US" sz="1200" b="0" i="0" u="none" strike="noStrike" kern="1200" baseline="0" dirty="0">
                <a:solidFill>
                  <a:schemeClr val="tx1"/>
                </a:solidFill>
                <a:latin typeface="Arial" charset="0"/>
                <a:ea typeface="+mn-ea"/>
                <a:cs typeface="+mn-cs"/>
              </a:rPr>
              <a:t>evidence indicates that mTORC1 directly controls Golgi</a:t>
            </a:r>
          </a:p>
          <a:p>
            <a:r>
              <a:rPr lang="en-US" sz="1200" b="0" i="0" u="none" strike="noStrike" kern="1200" baseline="0" dirty="0">
                <a:solidFill>
                  <a:schemeClr val="tx1"/>
                </a:solidFill>
                <a:latin typeface="Arial" charset="0"/>
                <a:ea typeface="+mn-ea"/>
                <a:cs typeface="+mn-cs"/>
              </a:rPr>
              <a:t>architecture, endosome and lysosome distribution, and </a:t>
            </a:r>
            <a:r>
              <a:rPr lang="it-IT" sz="1200" b="0" i="0" u="none" strike="noStrike" kern="1200" baseline="0" dirty="0" err="1">
                <a:solidFill>
                  <a:schemeClr val="tx1"/>
                </a:solidFill>
                <a:latin typeface="Arial" charset="0"/>
                <a:ea typeface="+mn-ea"/>
                <a:cs typeface="+mn-cs"/>
              </a:rPr>
              <a:t>extracellular</a:t>
            </a:r>
            <a:r>
              <a:rPr lang="it-IT" sz="1200" b="0" i="0" u="none" strike="noStrike" kern="1200" baseline="0" dirty="0">
                <a:solidFill>
                  <a:schemeClr val="tx1"/>
                </a:solidFill>
                <a:latin typeface="Arial" charset="0"/>
                <a:ea typeface="+mn-ea"/>
                <a:cs typeface="+mn-cs"/>
              </a:rPr>
              <a:t> </a:t>
            </a:r>
            <a:r>
              <a:rPr lang="it-IT" sz="1200" b="0" i="0" u="none" strike="noStrike" kern="1200" baseline="0" dirty="0" err="1">
                <a:solidFill>
                  <a:schemeClr val="tx1"/>
                </a:solidFill>
                <a:latin typeface="Arial" charset="0"/>
                <a:ea typeface="+mn-ea"/>
                <a:cs typeface="+mn-cs"/>
              </a:rPr>
              <a:t>vesicle</a:t>
            </a:r>
            <a:r>
              <a:rPr lang="it-IT" sz="1200" b="0" i="0" u="none" strike="noStrike" kern="1200" baseline="0" dirty="0">
                <a:solidFill>
                  <a:schemeClr val="tx1"/>
                </a:solidFill>
                <a:latin typeface="Arial" charset="0"/>
                <a:ea typeface="+mn-ea"/>
                <a:cs typeface="+mn-cs"/>
              </a:rPr>
              <a:t> </a:t>
            </a:r>
            <a:r>
              <a:rPr lang="it-IT" sz="1200" b="0" i="0" u="none" strike="noStrike" kern="1200" baseline="0" dirty="0" err="1">
                <a:solidFill>
                  <a:schemeClr val="tx1"/>
                </a:solidFill>
                <a:latin typeface="Arial" charset="0"/>
                <a:ea typeface="+mn-ea"/>
                <a:cs typeface="+mn-cs"/>
              </a:rPr>
              <a:t>secretion</a:t>
            </a:r>
            <a:r>
              <a:rPr lang="it-IT" sz="1200" b="0" i="0" u="none" strike="noStrike" kern="1200" baseline="0" dirty="0">
                <a:solidFill>
                  <a:schemeClr val="tx1"/>
                </a:solidFill>
                <a:latin typeface="Arial" charset="0"/>
                <a:ea typeface="+mn-ea"/>
                <a:cs typeface="+mn-cs"/>
              </a:rPr>
              <a:t> [</a:t>
            </a:r>
            <a:endParaRPr lang="it-IT" dirty="0"/>
          </a:p>
        </p:txBody>
      </p:sp>
      <p:sp>
        <p:nvSpPr>
          <p:cNvPr id="4" name="Segnaposto numero diapositiva 3"/>
          <p:cNvSpPr>
            <a:spLocks noGrp="1"/>
          </p:cNvSpPr>
          <p:nvPr>
            <p:ph type="sldNum" sz="quarter" idx="5"/>
          </p:nvPr>
        </p:nvSpPr>
        <p:spPr/>
        <p:txBody>
          <a:bodyPr/>
          <a:lstStyle/>
          <a:p>
            <a:pPr>
              <a:defRPr/>
            </a:pPr>
            <a:fld id="{9C6AEEC8-281E-407D-A522-3FF10E48C21F}" type="slidenum">
              <a:rPr lang="it-IT" altLang="it-IT" smtClean="0"/>
              <a:pPr>
                <a:defRPr/>
              </a:pPr>
              <a:t>17</a:t>
            </a:fld>
            <a:endParaRPr lang="it-IT" altLang="it-IT"/>
          </a:p>
        </p:txBody>
      </p:sp>
    </p:spTree>
    <p:extLst>
      <p:ext uri="{BB962C8B-B14F-4D97-AF65-F5344CB8AC3E}">
        <p14:creationId xmlns:p14="http://schemas.microsoft.com/office/powerpoint/2010/main" val="23042242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0" i="0" u="none" strike="noStrike" kern="1200" baseline="0" dirty="0">
                <a:solidFill>
                  <a:schemeClr val="tx1"/>
                </a:solidFill>
                <a:latin typeface="Arial" charset="0"/>
                <a:ea typeface="+mn-ea"/>
                <a:cs typeface="+mn-cs"/>
              </a:rPr>
              <a:t>from the city of Venice, which in some places lacks adequate</a:t>
            </a:r>
          </a:p>
          <a:p>
            <a:r>
              <a:rPr lang="en-US" sz="1200" b="0" i="0" u="none" strike="noStrike" kern="1200" baseline="0" dirty="0">
                <a:solidFill>
                  <a:schemeClr val="tx1"/>
                </a:solidFill>
                <a:latin typeface="Arial" charset="0"/>
                <a:ea typeface="+mn-ea"/>
                <a:cs typeface="+mn-cs"/>
              </a:rPr>
              <a:t>wastewater treatment facilities, can lead to relevant</a:t>
            </a:r>
          </a:p>
          <a:p>
            <a:r>
              <a:rPr lang="en-US" sz="1200" b="0" i="0" u="none" strike="noStrike" kern="1200" baseline="0" dirty="0">
                <a:solidFill>
                  <a:schemeClr val="tx1"/>
                </a:solidFill>
                <a:latin typeface="Arial" charset="0"/>
                <a:ea typeface="+mn-ea"/>
                <a:cs typeface="+mn-cs"/>
              </a:rPr>
              <a:t>concentrations of several contaminants such as</a:t>
            </a:r>
          </a:p>
          <a:p>
            <a:r>
              <a:rPr lang="it-IT" sz="1200" b="0" i="0" u="none" strike="noStrike" kern="1200" baseline="0" dirty="0" err="1">
                <a:solidFill>
                  <a:schemeClr val="tx1"/>
                </a:solidFill>
                <a:latin typeface="Arial" charset="0"/>
                <a:ea typeface="+mn-ea"/>
                <a:cs typeface="+mn-cs"/>
              </a:rPr>
              <a:t>fragrancesagricultural</a:t>
            </a:r>
            <a:r>
              <a:rPr lang="it-IT" sz="1200" b="0" i="0" u="none" strike="noStrike" kern="1200" baseline="0" dirty="0">
                <a:solidFill>
                  <a:schemeClr val="tx1"/>
                </a:solidFill>
                <a:latin typeface="Arial" charset="0"/>
                <a:ea typeface="+mn-ea"/>
                <a:cs typeface="+mn-cs"/>
              </a:rPr>
              <a:t> products (e.g. </a:t>
            </a:r>
            <a:r>
              <a:rPr lang="it-IT" sz="1200" b="0" i="0" u="none" strike="noStrike" kern="1200" baseline="0" dirty="0" err="1">
                <a:solidFill>
                  <a:schemeClr val="tx1"/>
                </a:solidFill>
                <a:latin typeface="Arial" charset="0"/>
                <a:ea typeface="+mn-ea"/>
                <a:cs typeface="+mn-cs"/>
              </a:rPr>
              <a:t>glyphosate</a:t>
            </a:r>
            <a:r>
              <a:rPr lang="it-IT" sz="1200" b="0" i="0" u="none" strike="noStrike" kern="1200" baseline="0" dirty="0">
                <a:solidFill>
                  <a:schemeClr val="tx1"/>
                </a:solidFill>
                <a:latin typeface="Arial" charset="0"/>
                <a:ea typeface="+mn-ea"/>
                <a:cs typeface="+mn-cs"/>
              </a:rPr>
              <a:t>),</a:t>
            </a:r>
          </a:p>
          <a:p>
            <a:r>
              <a:rPr lang="it-IT" sz="1200" b="0" i="0" u="none" strike="noStrike" kern="1200" baseline="0" dirty="0" err="1">
                <a:solidFill>
                  <a:schemeClr val="tx1"/>
                </a:solidFill>
                <a:latin typeface="Arial" charset="0"/>
                <a:ea typeface="+mn-ea"/>
                <a:cs typeface="+mn-cs"/>
              </a:rPr>
              <a:t>drugs</a:t>
            </a:r>
            <a:r>
              <a:rPr lang="it-IT" sz="1200" b="0" i="0" u="none" strike="noStrike" kern="1200" baseline="0" dirty="0">
                <a:solidFill>
                  <a:schemeClr val="tx1"/>
                </a:solidFill>
                <a:latin typeface="Arial" charset="0"/>
                <a:ea typeface="+mn-ea"/>
                <a:cs typeface="+mn-cs"/>
              </a:rPr>
              <a:t> (e.g. Diclofenac), </a:t>
            </a:r>
            <a:r>
              <a:rPr lang="it-IT" sz="1200" b="0" i="0" u="none" strike="noStrike" kern="1200" baseline="0" dirty="0" err="1">
                <a:solidFill>
                  <a:schemeClr val="tx1"/>
                </a:solidFill>
                <a:latin typeface="Arial" charset="0"/>
                <a:ea typeface="+mn-ea"/>
                <a:cs typeface="+mn-cs"/>
              </a:rPr>
              <a:t>antibiotics</a:t>
            </a:r>
            <a:r>
              <a:rPr lang="it-IT" sz="1200" b="0" i="0" u="none" strike="noStrike" kern="1200" baseline="0" dirty="0">
                <a:solidFill>
                  <a:schemeClr val="tx1"/>
                </a:solidFill>
                <a:latin typeface="Arial" charset="0"/>
                <a:ea typeface="+mn-ea"/>
                <a:cs typeface="+mn-cs"/>
              </a:rPr>
              <a:t> and PFAS [82]</a:t>
            </a:r>
          </a:p>
          <a:p>
            <a:r>
              <a:rPr lang="en-US" sz="1200" b="0" i="0" u="none" strike="noStrike" kern="1200" baseline="0" dirty="0">
                <a:solidFill>
                  <a:schemeClr val="tx1"/>
                </a:solidFill>
                <a:latin typeface="Arial" charset="0"/>
                <a:ea typeface="+mn-ea"/>
                <a:cs typeface="+mn-cs"/>
              </a:rPr>
              <a:t>among others, as recently highlighted in the monitoring</a:t>
            </a:r>
          </a:p>
          <a:p>
            <a:r>
              <a:rPr lang="en-US" sz="1200" b="0" i="0" u="none" strike="noStrike" kern="1200" baseline="0" dirty="0">
                <a:solidFill>
                  <a:schemeClr val="tx1"/>
                </a:solidFill>
                <a:latin typeface="Arial" charset="0"/>
                <a:ea typeface="+mn-ea"/>
                <a:cs typeface="+mn-cs"/>
              </a:rPr>
              <a:t>plan of the Venezia 2021 project ( [83]; unpublished</a:t>
            </a:r>
          </a:p>
          <a:p>
            <a:r>
              <a:rPr lang="en-US" sz="1200" b="0" i="0" u="none" strike="noStrike" kern="1200" baseline="0" dirty="0">
                <a:solidFill>
                  <a:schemeClr val="tx1"/>
                </a:solidFill>
                <a:latin typeface="Arial" charset="0"/>
                <a:ea typeface="+mn-ea"/>
                <a:cs typeface="+mn-cs"/>
              </a:rPr>
              <a:t>data). Further studies, including the quantification of</a:t>
            </a:r>
          </a:p>
          <a:p>
            <a:r>
              <a:rPr lang="en-US" sz="1200" b="0" i="0" u="none" strike="noStrike" kern="1200" baseline="0" dirty="0">
                <a:solidFill>
                  <a:schemeClr val="tx1"/>
                </a:solidFill>
                <a:latin typeface="Arial" charset="0"/>
                <a:ea typeface="+mn-ea"/>
                <a:cs typeface="+mn-cs"/>
              </a:rPr>
              <a:t>other contaminants, will help to decipher specific molecular</a:t>
            </a:r>
          </a:p>
          <a:p>
            <a:r>
              <a:rPr lang="en-US" sz="1200" b="0" i="0" u="none" strike="noStrike" kern="1200" baseline="0" dirty="0">
                <a:solidFill>
                  <a:schemeClr val="tx1"/>
                </a:solidFill>
                <a:latin typeface="Arial" charset="0"/>
                <a:ea typeface="+mn-ea"/>
                <a:cs typeface="+mn-cs"/>
              </a:rPr>
              <a:t>signatures associated with responses to chemicals of</a:t>
            </a:r>
          </a:p>
          <a:p>
            <a:r>
              <a:rPr lang="en-US" sz="1200" b="0" i="0" u="none" strike="noStrike" kern="1200" baseline="0" dirty="0">
                <a:solidFill>
                  <a:schemeClr val="tx1"/>
                </a:solidFill>
                <a:latin typeface="Arial" charset="0"/>
                <a:ea typeface="+mn-ea"/>
                <a:cs typeface="+mn-cs"/>
              </a:rPr>
              <a:t>urban and/or industrial origin.</a:t>
            </a:r>
          </a:p>
          <a:p>
            <a:endParaRPr lang="en-US" sz="1200" b="0" i="0" u="none" strike="noStrike" kern="1200" baseline="0" dirty="0">
              <a:solidFill>
                <a:schemeClr val="tx1"/>
              </a:solidFill>
              <a:latin typeface="Arial" charset="0"/>
              <a:ea typeface="+mn-ea"/>
              <a:cs typeface="+mn-cs"/>
            </a:endParaRPr>
          </a:p>
          <a:p>
            <a:r>
              <a:rPr lang="it-IT" b="0" i="1" dirty="0" err="1">
                <a:solidFill>
                  <a:srgbClr val="000000"/>
                </a:solidFill>
                <a:latin typeface="WarnockPro-It"/>
              </a:rPr>
              <a:t>Arcobacter</a:t>
            </a:r>
            <a:r>
              <a:rPr lang="it-IT" b="0" i="1" dirty="0">
                <a:solidFill>
                  <a:srgbClr val="000000"/>
                </a:solidFill>
                <a:latin typeface="WarnockPro-It"/>
              </a:rPr>
              <a:t> </a:t>
            </a:r>
            <a:r>
              <a:rPr lang="it-IT" b="0" dirty="0" err="1">
                <a:solidFill>
                  <a:srgbClr val="000000"/>
                </a:solidFill>
                <a:latin typeface="WarnockPro-Regular"/>
              </a:rPr>
              <a:t>spp</a:t>
            </a:r>
            <a:r>
              <a:rPr lang="it-IT" b="0" dirty="0">
                <a:solidFill>
                  <a:srgbClr val="000000"/>
                </a:solidFill>
                <a:latin typeface="WarnockPro-Regular"/>
              </a:rPr>
              <a:t>. are</a:t>
            </a:r>
          </a:p>
          <a:p>
            <a:r>
              <a:rPr lang="en-US" b="0" dirty="0">
                <a:solidFill>
                  <a:srgbClr val="000000"/>
                </a:solidFill>
                <a:latin typeface="WarnockPro-Regular"/>
              </a:rPr>
              <a:t>considered opportunistic pathogens of several marine</a:t>
            </a:r>
          </a:p>
          <a:p>
            <a:r>
              <a:rPr lang="en-US" b="0" dirty="0">
                <a:solidFill>
                  <a:srgbClr val="000000"/>
                </a:solidFill>
                <a:latin typeface="WarnockPro-Regular"/>
              </a:rPr>
              <a:t>species [</a:t>
            </a:r>
            <a:r>
              <a:rPr lang="en-US" b="0" dirty="0">
                <a:solidFill>
                  <a:srgbClr val="0000FF"/>
                </a:solidFill>
                <a:latin typeface="WarnockPro-Regular"/>
              </a:rPr>
              <a:t>88</a:t>
            </a:r>
            <a:r>
              <a:rPr lang="en-US" b="0" dirty="0">
                <a:solidFill>
                  <a:srgbClr val="000000"/>
                </a:solidFill>
                <a:latin typeface="WarnockPro-Regular"/>
              </a:rPr>
              <a:t>], and are often associated with unhealthy</a:t>
            </a:r>
          </a:p>
          <a:p>
            <a:r>
              <a:rPr lang="it-IT" b="0" dirty="0">
                <a:solidFill>
                  <a:srgbClr val="000000"/>
                </a:solidFill>
                <a:latin typeface="WarnockPro-Regular"/>
              </a:rPr>
              <a:t>marine </a:t>
            </a:r>
            <a:r>
              <a:rPr lang="it-IT" b="0" dirty="0" err="1">
                <a:solidFill>
                  <a:srgbClr val="000000"/>
                </a:solidFill>
                <a:latin typeface="WarnockPro-Regular"/>
              </a:rPr>
              <a:t>animals</a:t>
            </a:r>
            <a:endParaRPr lang="it-IT" b="0" dirty="0">
              <a:solidFill>
                <a:srgbClr val="000000"/>
              </a:solidFill>
              <a:latin typeface="WarnockPro-Regular"/>
            </a:endParaRPr>
          </a:p>
          <a:p>
            <a:endParaRPr lang="it-IT" b="0" dirty="0">
              <a:solidFill>
                <a:srgbClr val="000000"/>
              </a:solidFill>
              <a:latin typeface="WarnockPro-Regular"/>
            </a:endParaRPr>
          </a:p>
          <a:p>
            <a:r>
              <a:rPr lang="en-US" sz="1200" b="0" i="1" u="none" strike="noStrike" kern="1200" baseline="0" dirty="0" err="1">
                <a:solidFill>
                  <a:schemeClr val="tx1"/>
                </a:solidFill>
                <a:latin typeface="Arial" charset="0"/>
                <a:ea typeface="+mn-ea"/>
                <a:cs typeface="+mn-cs"/>
              </a:rPr>
              <a:t>Tenacibaculum</a:t>
            </a:r>
            <a:r>
              <a:rPr lang="en-US" sz="1200" b="0" i="1" u="none" strike="noStrike" kern="1200" baseline="0" dirty="0">
                <a:solidFill>
                  <a:schemeClr val="tx1"/>
                </a:solidFill>
                <a:latin typeface="Arial" charset="0"/>
                <a:ea typeface="+mn-ea"/>
                <a:cs typeface="+mn-cs"/>
              </a:rPr>
              <a:t> </a:t>
            </a:r>
            <a:r>
              <a:rPr lang="en-US" sz="1200" b="0" i="0" u="none" strike="noStrike" kern="1200" baseline="0" dirty="0">
                <a:solidFill>
                  <a:schemeClr val="tx1"/>
                </a:solidFill>
                <a:latin typeface="Arial" charset="0"/>
                <a:ea typeface="+mn-ea"/>
                <a:cs typeface="+mn-cs"/>
              </a:rPr>
              <a:t>spp. is a </a:t>
            </a:r>
            <a:r>
              <a:rPr lang="en-US" sz="1200" b="0" i="0" u="none" strike="noStrike" kern="1200" baseline="0" dirty="0" err="1">
                <a:solidFill>
                  <a:schemeClr val="tx1"/>
                </a:solidFill>
                <a:latin typeface="Arial" charset="0"/>
                <a:ea typeface="+mn-ea"/>
                <a:cs typeface="+mn-cs"/>
              </a:rPr>
              <a:t>gramnegative</a:t>
            </a:r>
            <a:endParaRPr lang="en-US" sz="1200" b="0" i="0" u="none" strike="noStrike" kern="1200" baseline="0" dirty="0">
              <a:solidFill>
                <a:schemeClr val="tx1"/>
              </a:solidFill>
              <a:latin typeface="Arial" charset="0"/>
              <a:ea typeface="+mn-ea"/>
              <a:cs typeface="+mn-cs"/>
            </a:endParaRPr>
          </a:p>
          <a:p>
            <a:r>
              <a:rPr lang="en-US" sz="1200" b="0" i="0" u="none" strike="noStrike" kern="1200" baseline="0" dirty="0">
                <a:solidFill>
                  <a:schemeClr val="tx1"/>
                </a:solidFill>
                <a:latin typeface="Arial" charset="0"/>
                <a:ea typeface="+mn-ea"/>
                <a:cs typeface="+mn-cs"/>
              </a:rPr>
              <a:t>and motile bacterial genus belonging to the</a:t>
            </a:r>
          </a:p>
          <a:p>
            <a:r>
              <a:rPr lang="en-US" sz="1200" b="0" i="0" u="none" strike="noStrike" kern="1200" baseline="0" dirty="0" err="1">
                <a:solidFill>
                  <a:schemeClr val="tx1"/>
                </a:solidFill>
                <a:latin typeface="Arial" charset="0"/>
                <a:ea typeface="+mn-ea"/>
                <a:cs typeface="+mn-cs"/>
              </a:rPr>
              <a:t>Flavobacteriaceae</a:t>
            </a:r>
            <a:r>
              <a:rPr lang="en-US" sz="1200" b="0" i="0" u="none" strike="noStrike" kern="1200" baseline="0" dirty="0">
                <a:solidFill>
                  <a:schemeClr val="tx1"/>
                </a:solidFill>
                <a:latin typeface="Arial" charset="0"/>
                <a:ea typeface="+mn-ea"/>
                <a:cs typeface="+mn-cs"/>
              </a:rPr>
              <a:t> and includes opportunistic species</a:t>
            </a:r>
          </a:p>
          <a:p>
            <a:r>
              <a:rPr lang="en-US" sz="1200" b="0" i="0" u="none" strike="noStrike" kern="1200" baseline="0" dirty="0">
                <a:solidFill>
                  <a:schemeClr val="tx1"/>
                </a:solidFill>
                <a:latin typeface="Arial" charset="0"/>
                <a:ea typeface="+mn-ea"/>
                <a:cs typeface="+mn-cs"/>
              </a:rPr>
              <a:t>often associated with mortality events [92, 93].</a:t>
            </a:r>
            <a:endParaRPr lang="it-IT" dirty="0"/>
          </a:p>
        </p:txBody>
      </p:sp>
      <p:sp>
        <p:nvSpPr>
          <p:cNvPr id="4" name="Segnaposto numero diapositiva 3"/>
          <p:cNvSpPr>
            <a:spLocks noGrp="1"/>
          </p:cNvSpPr>
          <p:nvPr>
            <p:ph type="sldNum" sz="quarter" idx="5"/>
          </p:nvPr>
        </p:nvSpPr>
        <p:spPr/>
        <p:txBody>
          <a:bodyPr/>
          <a:lstStyle/>
          <a:p>
            <a:pPr>
              <a:defRPr/>
            </a:pPr>
            <a:fld id="{9C6AEEC8-281E-407D-A522-3FF10E48C21F}" type="slidenum">
              <a:rPr lang="it-IT" altLang="it-IT" smtClean="0"/>
              <a:pPr>
                <a:defRPr/>
              </a:pPr>
              <a:t>18</a:t>
            </a:fld>
            <a:endParaRPr lang="it-IT" altLang="it-IT"/>
          </a:p>
        </p:txBody>
      </p:sp>
    </p:spTree>
    <p:extLst>
      <p:ext uri="{BB962C8B-B14F-4D97-AF65-F5344CB8AC3E}">
        <p14:creationId xmlns:p14="http://schemas.microsoft.com/office/powerpoint/2010/main" val="39831282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ctr"/>
            <a:r>
              <a:rPr lang="it-IT" sz="1200" i="1" dirty="0" err="1">
                <a:solidFill>
                  <a:schemeClr val="bg1"/>
                </a:solidFill>
              </a:rPr>
              <a:t>While</a:t>
            </a:r>
            <a:r>
              <a:rPr lang="it-IT" sz="1200" i="1" dirty="0">
                <a:solidFill>
                  <a:schemeClr val="bg1"/>
                </a:solidFill>
              </a:rPr>
              <a:t>  </a:t>
            </a:r>
            <a:r>
              <a:rPr lang="it-IT" sz="1200" i="1" dirty="0" err="1">
                <a:solidFill>
                  <a:schemeClr val="bg1"/>
                </a:solidFill>
              </a:rPr>
              <a:t>transcriptional</a:t>
            </a:r>
            <a:endParaRPr lang="it-IT" sz="1200" i="1" dirty="0">
              <a:solidFill>
                <a:schemeClr val="bg1"/>
              </a:solidFill>
            </a:endParaRPr>
          </a:p>
          <a:p>
            <a:pPr algn="ctr"/>
            <a:r>
              <a:rPr lang="en-US" sz="1200" i="1" dirty="0">
                <a:solidFill>
                  <a:schemeClr val="bg1"/>
                </a:solidFill>
              </a:rPr>
              <a:t>data showed major changes in clams exposed to sediments from sites IV and V, similar number of differentially represented microbial taxa identified among sites</a:t>
            </a:r>
            <a:endParaRPr lang="it-IT" sz="1200" i="1" dirty="0">
              <a:solidFill>
                <a:schemeClr val="bg1"/>
              </a:solidFill>
            </a:endParaRPr>
          </a:p>
          <a:p>
            <a:endParaRPr lang="it-IT" dirty="0"/>
          </a:p>
        </p:txBody>
      </p:sp>
      <p:sp>
        <p:nvSpPr>
          <p:cNvPr id="4" name="Segnaposto numero diapositiva 3"/>
          <p:cNvSpPr>
            <a:spLocks noGrp="1"/>
          </p:cNvSpPr>
          <p:nvPr>
            <p:ph type="sldNum" sz="quarter" idx="5"/>
          </p:nvPr>
        </p:nvSpPr>
        <p:spPr/>
        <p:txBody>
          <a:bodyPr/>
          <a:lstStyle/>
          <a:p>
            <a:pPr>
              <a:defRPr/>
            </a:pPr>
            <a:fld id="{9C6AEEC8-281E-407D-A522-3FF10E48C21F}" type="slidenum">
              <a:rPr lang="it-IT" altLang="it-IT" smtClean="0"/>
              <a:pPr>
                <a:defRPr/>
              </a:pPr>
              <a:t>19</a:t>
            </a:fld>
            <a:endParaRPr lang="it-IT" altLang="it-IT"/>
          </a:p>
        </p:txBody>
      </p:sp>
    </p:spTree>
    <p:extLst>
      <p:ext uri="{BB962C8B-B14F-4D97-AF65-F5344CB8AC3E}">
        <p14:creationId xmlns:p14="http://schemas.microsoft.com/office/powerpoint/2010/main" val="4370202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WarnockPro-Regular"/>
              </a:rPr>
              <a:t>taxa acquired from the sediments during exposure (not present in clams at T0)</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WarnockPro-Regular"/>
              </a:rPr>
              <a:t>Group II taxa overrepresented following exposure not represented in the corresponding sediment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latin typeface="WarnockPro-Regular"/>
            </a:endParaRPr>
          </a:p>
          <a:p>
            <a:endParaRPr lang="it-IT" dirty="0"/>
          </a:p>
        </p:txBody>
      </p:sp>
      <p:sp>
        <p:nvSpPr>
          <p:cNvPr id="4" name="Segnaposto numero diapositiva 3"/>
          <p:cNvSpPr>
            <a:spLocks noGrp="1"/>
          </p:cNvSpPr>
          <p:nvPr>
            <p:ph type="sldNum" sz="quarter" idx="5"/>
          </p:nvPr>
        </p:nvSpPr>
        <p:spPr/>
        <p:txBody>
          <a:bodyPr/>
          <a:lstStyle/>
          <a:p>
            <a:pPr>
              <a:defRPr/>
            </a:pPr>
            <a:fld id="{9C6AEEC8-281E-407D-A522-3FF10E48C21F}" type="slidenum">
              <a:rPr lang="it-IT" altLang="it-IT" smtClean="0"/>
              <a:pPr>
                <a:defRPr/>
              </a:pPr>
              <a:t>20</a:t>
            </a:fld>
            <a:endParaRPr lang="it-IT" altLang="it-IT"/>
          </a:p>
        </p:txBody>
      </p:sp>
    </p:spTree>
    <p:extLst>
      <p:ext uri="{BB962C8B-B14F-4D97-AF65-F5344CB8AC3E}">
        <p14:creationId xmlns:p14="http://schemas.microsoft.com/office/powerpoint/2010/main" val="24796068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a:defRPr/>
            </a:pPr>
            <a:fld id="{9C6AEEC8-281E-407D-A522-3FF10E48C21F}" type="slidenum">
              <a:rPr lang="it-IT" altLang="it-IT" smtClean="0"/>
              <a:pPr>
                <a:defRPr/>
              </a:pPr>
              <a:t>21</a:t>
            </a:fld>
            <a:endParaRPr lang="it-IT" altLang="it-IT"/>
          </a:p>
        </p:txBody>
      </p:sp>
    </p:spTree>
    <p:extLst>
      <p:ext uri="{BB962C8B-B14F-4D97-AF65-F5344CB8AC3E}">
        <p14:creationId xmlns:p14="http://schemas.microsoft.com/office/powerpoint/2010/main" val="12276967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it is a second clue that clams are able to control the microbiota</a:t>
            </a:r>
            <a:endParaRPr lang="it-IT" dirty="0"/>
          </a:p>
        </p:txBody>
      </p:sp>
      <p:sp>
        <p:nvSpPr>
          <p:cNvPr id="4" name="Segnaposto numero diapositiva 3"/>
          <p:cNvSpPr>
            <a:spLocks noGrp="1"/>
          </p:cNvSpPr>
          <p:nvPr>
            <p:ph type="sldNum" sz="quarter" idx="5"/>
          </p:nvPr>
        </p:nvSpPr>
        <p:spPr/>
        <p:txBody>
          <a:bodyPr/>
          <a:lstStyle/>
          <a:p>
            <a:pPr>
              <a:defRPr/>
            </a:pPr>
            <a:fld id="{9C6AEEC8-281E-407D-A522-3FF10E48C21F}" type="slidenum">
              <a:rPr lang="it-IT" altLang="it-IT" smtClean="0"/>
              <a:pPr>
                <a:defRPr/>
              </a:pPr>
              <a:t>22</a:t>
            </a:fld>
            <a:endParaRPr lang="it-IT" altLang="it-IT"/>
          </a:p>
        </p:txBody>
      </p:sp>
    </p:spTree>
    <p:extLst>
      <p:ext uri="{BB962C8B-B14F-4D97-AF65-F5344CB8AC3E}">
        <p14:creationId xmlns:p14="http://schemas.microsoft.com/office/powerpoint/2010/main" val="22879171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0" i="0" u="none" strike="noStrike" kern="1200" baseline="0" dirty="0">
                <a:solidFill>
                  <a:schemeClr val="tx1"/>
                </a:solidFill>
                <a:latin typeface="Arial" charset="0"/>
                <a:ea typeface="+mn-ea"/>
                <a:cs typeface="+mn-cs"/>
              </a:rPr>
              <a:t>In our experiment, the upregulation of the mTORC1</a:t>
            </a:r>
          </a:p>
          <a:p>
            <a:r>
              <a:rPr lang="en-US" sz="1200" b="0" i="0" u="none" strike="noStrike" kern="1200" baseline="0" dirty="0" err="1">
                <a:solidFill>
                  <a:schemeClr val="tx1"/>
                </a:solidFill>
                <a:latin typeface="Arial" charset="0"/>
                <a:ea typeface="+mn-ea"/>
                <a:cs typeface="+mn-cs"/>
              </a:rPr>
              <a:t>signalling</a:t>
            </a:r>
            <a:r>
              <a:rPr lang="en-US" sz="1200" b="0" i="0" u="none" strike="noStrike" kern="1200" baseline="0" dirty="0">
                <a:solidFill>
                  <a:schemeClr val="tx1"/>
                </a:solidFill>
                <a:latin typeface="Arial" charset="0"/>
                <a:ea typeface="+mn-ea"/>
                <a:cs typeface="+mn-cs"/>
              </a:rPr>
              <a:t> pathway and several transcriptional changes</a:t>
            </a:r>
          </a:p>
          <a:p>
            <a:r>
              <a:rPr lang="en-US" sz="1200" b="0" i="0" u="none" strike="noStrike" kern="1200" baseline="0" dirty="0">
                <a:solidFill>
                  <a:schemeClr val="tx1"/>
                </a:solidFill>
                <a:latin typeface="Arial" charset="0"/>
                <a:ea typeface="+mn-ea"/>
                <a:cs typeface="+mn-cs"/>
              </a:rPr>
              <a:t>in its downstream pathways following the exposure to</a:t>
            </a:r>
          </a:p>
          <a:p>
            <a:r>
              <a:rPr lang="en-US" sz="1200" b="0" i="0" u="none" strike="noStrike" kern="1200" baseline="0" dirty="0">
                <a:solidFill>
                  <a:schemeClr val="tx1"/>
                </a:solidFill>
                <a:latin typeface="Arial" charset="0"/>
                <a:ea typeface="+mn-ea"/>
                <a:cs typeface="+mn-cs"/>
              </a:rPr>
              <a:t>the most polluted sediments suggested that this pathway</a:t>
            </a:r>
          </a:p>
          <a:p>
            <a:r>
              <a:rPr lang="en-US" sz="1200" b="0" i="0" u="none" strike="noStrike" kern="1200" baseline="0" dirty="0">
                <a:solidFill>
                  <a:schemeClr val="tx1"/>
                </a:solidFill>
                <a:latin typeface="Arial" charset="0"/>
                <a:ea typeface="+mn-ea"/>
                <a:cs typeface="+mn-cs"/>
              </a:rPr>
              <a:t>may play a pivotal role in the response to chemical</a:t>
            </a:r>
          </a:p>
          <a:p>
            <a:r>
              <a:rPr lang="it-IT" sz="1200" b="0" i="0" u="none" strike="noStrike" kern="1200" baseline="0" dirty="0">
                <a:solidFill>
                  <a:schemeClr val="tx1"/>
                </a:solidFill>
                <a:latin typeface="Arial" charset="0"/>
                <a:ea typeface="+mn-ea"/>
                <a:cs typeface="+mn-cs"/>
              </a:rPr>
              <a:t>stress.</a:t>
            </a:r>
            <a:endParaRPr lang="it-IT" dirty="0"/>
          </a:p>
        </p:txBody>
      </p:sp>
      <p:sp>
        <p:nvSpPr>
          <p:cNvPr id="4" name="Segnaposto numero diapositiva 3"/>
          <p:cNvSpPr>
            <a:spLocks noGrp="1"/>
          </p:cNvSpPr>
          <p:nvPr>
            <p:ph type="sldNum" sz="quarter" idx="5"/>
          </p:nvPr>
        </p:nvSpPr>
        <p:spPr/>
        <p:txBody>
          <a:bodyPr/>
          <a:lstStyle/>
          <a:p>
            <a:pPr>
              <a:defRPr/>
            </a:pPr>
            <a:fld id="{9C6AEEC8-281E-407D-A522-3FF10E48C21F}" type="slidenum">
              <a:rPr lang="it-IT" altLang="it-IT" smtClean="0"/>
              <a:pPr>
                <a:defRPr/>
              </a:pPr>
              <a:t>35</a:t>
            </a:fld>
            <a:endParaRPr lang="it-IT" altLang="it-IT"/>
          </a:p>
        </p:txBody>
      </p:sp>
    </p:spTree>
    <p:extLst>
      <p:ext uri="{BB962C8B-B14F-4D97-AF65-F5344CB8AC3E}">
        <p14:creationId xmlns:p14="http://schemas.microsoft.com/office/powerpoint/2010/main" val="2714522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b="0" i="1" dirty="0">
                <a:latin typeface="WarnockPro-Regular"/>
              </a:rPr>
              <a:t>Dredging and reuse of dredged sediments is a very intense activity in highly anthropized lagoons and it can represent a potential source of stressors for populations inhabiting lagoon environments</a:t>
            </a:r>
            <a:r>
              <a:rPr lang="en-US" sz="1200" b="0" i="0" u="none" strike="noStrike" kern="1200" baseline="0" dirty="0">
                <a:solidFill>
                  <a:schemeClr val="tx1"/>
                </a:solidFill>
                <a:latin typeface="Arial" charset="0"/>
                <a:ea typeface="+mn-ea"/>
                <a:cs typeface="+mn-cs"/>
              </a:rPr>
              <a:t>. The physical removal of the substrate</a:t>
            </a:r>
          </a:p>
          <a:p>
            <a:r>
              <a:rPr lang="en-US" sz="1200" b="0" i="0" u="none" strike="noStrike" kern="1200" baseline="0" dirty="0">
                <a:solidFill>
                  <a:schemeClr val="tx1"/>
                </a:solidFill>
                <a:latin typeface="Arial" charset="0"/>
                <a:ea typeface="+mn-ea"/>
                <a:cs typeface="+mn-cs"/>
              </a:rPr>
              <a:t>from the seabed and the resuspension and deposition of chemicals derived from industrial, agricultural and urban activities accumulated in sediments over decades</a:t>
            </a:r>
          </a:p>
          <a:p>
            <a:r>
              <a:rPr lang="en-US" sz="1200" b="0" i="0" u="none" strike="noStrike" kern="1200" baseline="0" dirty="0">
                <a:solidFill>
                  <a:schemeClr val="tx1"/>
                </a:solidFill>
                <a:latin typeface="Arial" charset="0"/>
                <a:ea typeface="+mn-ea"/>
                <a:cs typeface="+mn-cs"/>
              </a:rPr>
              <a:t>are known to increase turbidity and pollutant levels in the water column with potential impacts on benthic </a:t>
            </a:r>
            <a:r>
              <a:rPr lang="it-IT" sz="1200" b="0" i="0" u="none" strike="noStrike" kern="1200" baseline="0" dirty="0">
                <a:solidFill>
                  <a:schemeClr val="tx1"/>
                </a:solidFill>
                <a:latin typeface="Arial" charset="0"/>
                <a:ea typeface="+mn-ea"/>
                <a:cs typeface="+mn-cs"/>
              </a:rPr>
              <a:t>communities</a:t>
            </a:r>
            <a:endParaRPr lang="en-US" sz="1200" b="0" i="0" u="none" strike="noStrike" kern="1200" baseline="0" dirty="0">
              <a:solidFill>
                <a:schemeClr val="tx1"/>
              </a:solidFill>
              <a:latin typeface="Arial" charset="0"/>
              <a:ea typeface="+mn-ea"/>
              <a:cs typeface="+mn-cs"/>
            </a:endParaRPr>
          </a:p>
        </p:txBody>
      </p:sp>
      <p:sp>
        <p:nvSpPr>
          <p:cNvPr id="4" name="Segnaposto numero diapositiva 3"/>
          <p:cNvSpPr>
            <a:spLocks noGrp="1"/>
          </p:cNvSpPr>
          <p:nvPr>
            <p:ph type="sldNum" sz="quarter" idx="5"/>
          </p:nvPr>
        </p:nvSpPr>
        <p:spPr/>
        <p:txBody>
          <a:bodyPr/>
          <a:lstStyle/>
          <a:p>
            <a:pPr>
              <a:defRPr/>
            </a:pPr>
            <a:fld id="{9C6AEEC8-281E-407D-A522-3FF10E48C21F}" type="slidenum">
              <a:rPr lang="it-IT" altLang="it-IT" smtClean="0"/>
              <a:pPr>
                <a:defRPr/>
              </a:pPr>
              <a:t>4</a:t>
            </a:fld>
            <a:endParaRPr lang="it-IT" altLang="it-IT"/>
          </a:p>
        </p:txBody>
      </p:sp>
    </p:spTree>
    <p:extLst>
      <p:ext uri="{BB962C8B-B14F-4D97-AF65-F5344CB8AC3E}">
        <p14:creationId xmlns:p14="http://schemas.microsoft.com/office/powerpoint/2010/main" val="18345819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b="0" dirty="0">
                <a:latin typeface="WarnockPro-Regular"/>
              </a:rPr>
              <a:t>the Venice lagoon is an emblematic case study as local authorities mobilize about 1 </a:t>
            </a:r>
            <a:r>
              <a:rPr lang="it-IT" b="0" dirty="0" err="1">
                <a:latin typeface="WarnockPro-Regular"/>
              </a:rPr>
              <a:t>million</a:t>
            </a:r>
            <a:r>
              <a:rPr lang="it-IT" b="0" dirty="0">
                <a:latin typeface="WarnockPro-Regular"/>
              </a:rPr>
              <a:t> m</a:t>
            </a:r>
            <a:r>
              <a:rPr lang="it-IT" sz="500" b="0" dirty="0">
                <a:latin typeface="WarnockPro-Regular"/>
              </a:rPr>
              <a:t>3</a:t>
            </a:r>
            <a:r>
              <a:rPr lang="it-IT" b="0" dirty="0">
                <a:latin typeface="WarnockPro-Regular"/>
              </a:rPr>
              <a:t>/y</a:t>
            </a:r>
            <a:r>
              <a:rPr lang="en-US" b="0" dirty="0">
                <a:latin typeface="WarnockPro-Regular"/>
              </a:rPr>
              <a:t>ear of sediments (composed of sand, silt, and clay of both alluvial and marine origin) for navigation </a:t>
            </a:r>
            <a:r>
              <a:rPr lang="it-IT" b="0" dirty="0" err="1">
                <a:latin typeface="WarnockPro-Regular"/>
              </a:rPr>
              <a:t>purposes</a:t>
            </a:r>
            <a:r>
              <a:rPr lang="it-IT" b="0" dirty="0">
                <a:latin typeface="WarnockPro-Regular"/>
              </a:rPr>
              <a:t>.</a:t>
            </a:r>
          </a:p>
          <a:p>
            <a:endParaRPr lang="it-IT" b="0" dirty="0">
              <a:latin typeface="WarnockPro-Regular"/>
            </a:endParaRPr>
          </a:p>
          <a:p>
            <a:r>
              <a:rPr lang="en-US" sz="1200" b="0" i="0" u="none" strike="noStrike" kern="1200" baseline="0" dirty="0">
                <a:solidFill>
                  <a:schemeClr val="tx1"/>
                </a:solidFill>
                <a:latin typeface="Arial" charset="0"/>
                <a:ea typeface="+mn-ea"/>
                <a:cs typeface="+mn-cs"/>
              </a:rPr>
              <a:t>Furthermore, the recent construction and maintenance of the MOSE system (Experimental Electromechanical Module) to protect Venice and its lagoon from flooding has significantly increased dredging activities at the three inlets of the Venice lagoon. On top of that, the Port Authority is planning to create and/or enlarge existent canals to allow the passage of large cruise ships</a:t>
            </a:r>
            <a:endParaRPr lang="it-IT" dirty="0"/>
          </a:p>
          <a:p>
            <a:endParaRPr lang="it-IT" dirty="0"/>
          </a:p>
        </p:txBody>
      </p:sp>
      <p:sp>
        <p:nvSpPr>
          <p:cNvPr id="4" name="Segnaposto numero diapositiva 3"/>
          <p:cNvSpPr>
            <a:spLocks noGrp="1"/>
          </p:cNvSpPr>
          <p:nvPr>
            <p:ph type="sldNum" sz="quarter" idx="5"/>
          </p:nvPr>
        </p:nvSpPr>
        <p:spPr/>
        <p:txBody>
          <a:bodyPr/>
          <a:lstStyle/>
          <a:p>
            <a:pPr>
              <a:defRPr/>
            </a:pPr>
            <a:fld id="{9C6AEEC8-281E-407D-A522-3FF10E48C21F}" type="slidenum">
              <a:rPr lang="it-IT" altLang="it-IT" smtClean="0"/>
              <a:pPr>
                <a:defRPr/>
              </a:pPr>
              <a:t>5</a:t>
            </a:fld>
            <a:endParaRPr lang="it-IT" altLang="it-IT"/>
          </a:p>
        </p:txBody>
      </p:sp>
    </p:spTree>
    <p:extLst>
      <p:ext uri="{BB962C8B-B14F-4D97-AF65-F5344CB8AC3E}">
        <p14:creationId xmlns:p14="http://schemas.microsoft.com/office/powerpoint/2010/main" val="299517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0" i="0" u="none" strike="noStrike" kern="1200" baseline="0" dirty="0">
                <a:solidFill>
                  <a:schemeClr val="tx1"/>
                </a:solidFill>
                <a:latin typeface="Arial" charset="0"/>
                <a:ea typeface="+mn-ea"/>
                <a:cs typeface="+mn-cs"/>
              </a:rPr>
              <a:t>The Manila </a:t>
            </a:r>
            <a:r>
              <a:rPr lang="it-IT" sz="1200" b="0" i="0" u="none" strike="noStrike" kern="1200" baseline="0" dirty="0" err="1">
                <a:solidFill>
                  <a:schemeClr val="tx1"/>
                </a:solidFill>
                <a:latin typeface="Arial" charset="0"/>
                <a:ea typeface="+mn-ea"/>
                <a:cs typeface="+mn-cs"/>
              </a:rPr>
              <a:t>clam</a:t>
            </a:r>
            <a:r>
              <a:rPr lang="it-IT" sz="1200" b="0" i="0" u="none" strike="noStrike" kern="1200" baseline="0" dirty="0">
                <a:solidFill>
                  <a:schemeClr val="tx1"/>
                </a:solidFill>
                <a:latin typeface="Arial" charset="0"/>
                <a:ea typeface="+mn-ea"/>
                <a:cs typeface="+mn-cs"/>
              </a:rPr>
              <a:t> </a:t>
            </a:r>
            <a:r>
              <a:rPr lang="it-IT" sz="1200" b="0" i="1" u="none" strike="noStrike" kern="1200" baseline="0" dirty="0" err="1">
                <a:solidFill>
                  <a:schemeClr val="tx1"/>
                </a:solidFill>
                <a:latin typeface="Arial" charset="0"/>
                <a:ea typeface="+mn-ea"/>
                <a:cs typeface="+mn-cs"/>
              </a:rPr>
              <a:t>Ruditapes</a:t>
            </a:r>
            <a:r>
              <a:rPr lang="it-IT" sz="1200" b="0" i="1" u="none" strike="noStrike" kern="1200" baseline="0" dirty="0">
                <a:solidFill>
                  <a:schemeClr val="tx1"/>
                </a:solidFill>
                <a:latin typeface="Arial" charset="0"/>
                <a:ea typeface="+mn-ea"/>
                <a:cs typeface="+mn-cs"/>
              </a:rPr>
              <a:t> </a:t>
            </a:r>
            <a:r>
              <a:rPr lang="it-IT" sz="1200" b="0" i="1" u="none" strike="noStrike" kern="1200" baseline="0" dirty="0" err="1">
                <a:solidFill>
                  <a:schemeClr val="tx1"/>
                </a:solidFill>
                <a:latin typeface="Arial" charset="0"/>
                <a:ea typeface="+mn-ea"/>
                <a:cs typeface="+mn-cs"/>
              </a:rPr>
              <a:t>philippinarum</a:t>
            </a:r>
            <a:r>
              <a:rPr lang="it-IT" sz="1200" b="0" i="0" u="none" strike="noStrike" kern="1200" baseline="0" dirty="0">
                <a:solidFill>
                  <a:schemeClr val="tx1"/>
                </a:solidFill>
                <a:latin typeface="Arial" charset="0"/>
                <a:ea typeface="+mn-ea"/>
                <a:cs typeface="+mn-cs"/>
              </a:rPr>
              <a:t>, a </a:t>
            </a:r>
            <a:r>
              <a:rPr lang="it-IT" sz="1200" b="0" i="0" u="none" strike="noStrike" kern="1200" baseline="0" dirty="0" err="1">
                <a:solidFill>
                  <a:schemeClr val="tx1"/>
                </a:solidFill>
                <a:latin typeface="Arial" charset="0"/>
                <a:ea typeface="+mn-ea"/>
                <a:cs typeface="+mn-cs"/>
              </a:rPr>
              <a:t>filterfeeding</a:t>
            </a:r>
            <a:r>
              <a:rPr lang="it-IT" sz="1200" b="0" i="0" u="none" strike="noStrike" kern="1200" baseline="0" dirty="0">
                <a:solidFill>
                  <a:schemeClr val="tx1"/>
                </a:solidFill>
                <a:latin typeface="Arial" charset="0"/>
                <a:ea typeface="+mn-ea"/>
                <a:cs typeface="+mn-cs"/>
              </a:rPr>
              <a:t> </a:t>
            </a:r>
            <a:r>
              <a:rPr lang="en-US" sz="1200" b="0" i="0" u="none" strike="noStrike" kern="1200" baseline="0" dirty="0">
                <a:solidFill>
                  <a:schemeClr val="tx1"/>
                </a:solidFill>
                <a:latin typeface="Arial" charset="0"/>
                <a:ea typeface="+mn-ea"/>
                <a:cs typeface="+mn-cs"/>
              </a:rPr>
              <a:t>bivalve inhabiting sandy-mud bottoms, represents a species potentially affected by the reuse of contaminated sediments in the Venice lagoon. Native to the Indo-Pacific region, due to its high commercial value it was introduced for farming purposes in the</a:t>
            </a:r>
          </a:p>
          <a:p>
            <a:r>
              <a:rPr lang="en-US" sz="1200" b="0" i="0" u="none" strike="noStrike" kern="1200" baseline="0" dirty="0">
                <a:solidFill>
                  <a:schemeClr val="tx1"/>
                </a:solidFill>
                <a:latin typeface="Arial" charset="0"/>
                <a:ea typeface="+mn-ea"/>
                <a:cs typeface="+mn-cs"/>
              </a:rPr>
              <a:t>Mediterranean and Atlantic coasts in the early 70s [6]. Although the high adaptability and resistance to various stressors have allowed the Manila clam to spread rapidly in this area</a:t>
            </a:r>
            <a:r>
              <a:rPr lang="en-US" sz="1200" b="0" i="1" u="none" strike="noStrike" kern="1200" baseline="0" dirty="0">
                <a:solidFill>
                  <a:schemeClr val="tx1"/>
                </a:solidFill>
                <a:latin typeface="Arial" charset="0"/>
                <a:ea typeface="+mn-ea"/>
                <a:cs typeface="+mn-cs"/>
              </a:rPr>
              <a:t>, </a:t>
            </a:r>
            <a:r>
              <a:rPr lang="en-US" sz="1200" b="0" i="0" u="none" strike="noStrike" kern="1200" baseline="0" dirty="0">
                <a:solidFill>
                  <a:schemeClr val="tx1"/>
                </a:solidFill>
                <a:latin typeface="Arial" charset="0"/>
                <a:ea typeface="+mn-ea"/>
                <a:cs typeface="+mn-cs"/>
              </a:rPr>
              <a:t>overfishing, climate change and anthropogenic disturbances have been severely threatening wild and farmed populations. The lack of natural seed and increasingly frequent mortality events have significantly impacted natural populations and reduced the annual production in the Venice lagoon from 40,000 tons in 2000 to 3000 tons produced in 2019.</a:t>
            </a:r>
          </a:p>
          <a:p>
            <a:endParaRPr lang="en-US" sz="1200" b="0" i="0" u="none" strike="noStrike" kern="1200" baseline="0" dirty="0">
              <a:solidFill>
                <a:schemeClr val="tx1"/>
              </a:solidFill>
              <a:latin typeface="Arial" charset="0"/>
              <a:ea typeface="+mn-ea"/>
              <a:cs typeface="+mn-cs"/>
            </a:endParaRPr>
          </a:p>
          <a:p>
            <a:endParaRPr lang="en-US" sz="1200" b="0" i="0" u="none" strike="noStrike" kern="1200" baseline="0" dirty="0">
              <a:solidFill>
                <a:schemeClr val="tx1"/>
              </a:solidFill>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i="1" dirty="0">
                <a:latin typeface="WarnockPro-Regular"/>
              </a:rPr>
              <a:t>Climate change </a:t>
            </a:r>
            <a:r>
              <a:rPr lang="en-US" b="0" i="1" dirty="0">
                <a:latin typeface="WarnockPro-Regular"/>
              </a:rPr>
              <a:t>and </a:t>
            </a:r>
            <a:r>
              <a:rPr lang="en-US" i="1" dirty="0">
                <a:latin typeface="WarnockPro-Regular"/>
              </a:rPr>
              <a:t>anthropogenic disturbances </a:t>
            </a:r>
            <a:r>
              <a:rPr lang="en-US" b="0" i="1" dirty="0">
                <a:latin typeface="WarnockPro-Regular"/>
              </a:rPr>
              <a:t>are severely threatening wild and farmed populations.</a:t>
            </a:r>
          </a:p>
          <a:p>
            <a:endParaRPr lang="it-IT" dirty="0"/>
          </a:p>
        </p:txBody>
      </p:sp>
      <p:sp>
        <p:nvSpPr>
          <p:cNvPr id="4" name="Segnaposto numero diapositiva 3"/>
          <p:cNvSpPr>
            <a:spLocks noGrp="1"/>
          </p:cNvSpPr>
          <p:nvPr>
            <p:ph type="sldNum" sz="quarter" idx="5"/>
          </p:nvPr>
        </p:nvSpPr>
        <p:spPr/>
        <p:txBody>
          <a:bodyPr/>
          <a:lstStyle/>
          <a:p>
            <a:pPr>
              <a:defRPr/>
            </a:pPr>
            <a:fld id="{9C6AEEC8-281E-407D-A522-3FF10E48C21F}" type="slidenum">
              <a:rPr lang="it-IT" altLang="it-IT" smtClean="0"/>
              <a:pPr>
                <a:defRPr/>
              </a:pPr>
              <a:t>6</a:t>
            </a:fld>
            <a:endParaRPr lang="it-IT" altLang="it-IT"/>
          </a:p>
        </p:txBody>
      </p:sp>
    </p:spTree>
    <p:extLst>
      <p:ext uri="{BB962C8B-B14F-4D97-AF65-F5344CB8AC3E}">
        <p14:creationId xmlns:p14="http://schemas.microsoft.com/office/powerpoint/2010/main" val="16389957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0" i="0" u="none" strike="noStrike" kern="1200" baseline="0" dirty="0">
                <a:solidFill>
                  <a:schemeClr val="tx1"/>
                </a:solidFill>
                <a:latin typeface="Arial" charset="0"/>
                <a:ea typeface="+mn-ea"/>
                <a:cs typeface="+mn-cs"/>
              </a:rPr>
              <a:t>Sediment coring was performed by SELC Company at</a:t>
            </a:r>
          </a:p>
          <a:p>
            <a:r>
              <a:rPr lang="en-US" sz="1200" b="0" i="0" u="none" strike="noStrike" kern="1200" baseline="0" dirty="0">
                <a:solidFill>
                  <a:schemeClr val="tx1"/>
                </a:solidFill>
                <a:latin typeface="Arial" charset="0"/>
                <a:ea typeface="+mn-ea"/>
                <a:cs typeface="+mn-cs"/>
              </a:rPr>
              <a:t>the end of November 2020 in 5 sampling points placed</a:t>
            </a:r>
          </a:p>
          <a:p>
            <a:r>
              <a:rPr lang="en-US" sz="1200" b="0" i="0" u="none" strike="noStrike" kern="1200" baseline="0" dirty="0">
                <a:solidFill>
                  <a:schemeClr val="tx1"/>
                </a:solidFill>
                <a:latin typeface="Arial" charset="0"/>
                <a:ea typeface="+mn-ea"/>
                <a:cs typeface="+mn-cs"/>
              </a:rPr>
              <a:t>in the Vittorio Emanuele III canal fairway in the Venice</a:t>
            </a:r>
          </a:p>
          <a:p>
            <a:r>
              <a:rPr lang="en-US" sz="1200" b="0" i="0" u="none" strike="noStrike" kern="1200" baseline="0" dirty="0">
                <a:solidFill>
                  <a:schemeClr val="tx1"/>
                </a:solidFill>
                <a:latin typeface="Arial" charset="0"/>
                <a:ea typeface="+mn-ea"/>
                <a:cs typeface="+mn-cs"/>
              </a:rPr>
              <a:t>Lagoon (i.e. sediments I, II, III, IV and V) and one in</a:t>
            </a:r>
          </a:p>
          <a:p>
            <a:r>
              <a:rPr lang="it-IT" sz="1200" b="0" i="0" u="none" strike="noStrike" kern="1200" baseline="0" dirty="0">
                <a:solidFill>
                  <a:schemeClr val="tx1"/>
                </a:solidFill>
                <a:latin typeface="Arial" charset="0"/>
                <a:ea typeface="+mn-ea"/>
                <a:cs typeface="+mn-cs"/>
              </a:rPr>
              <a:t>Canale San Felice (i.e. </a:t>
            </a:r>
            <a:r>
              <a:rPr lang="it-IT" sz="1200" b="0" i="0" u="none" strike="noStrike" kern="1200" baseline="0" dirty="0" err="1">
                <a:solidFill>
                  <a:schemeClr val="tx1"/>
                </a:solidFill>
                <a:latin typeface="Arial" charset="0"/>
                <a:ea typeface="+mn-ea"/>
                <a:cs typeface="+mn-cs"/>
              </a:rPr>
              <a:t>sediment</a:t>
            </a:r>
            <a:r>
              <a:rPr lang="it-IT" sz="1200" b="0" i="0" u="none" strike="noStrike" kern="1200" baseline="0" dirty="0">
                <a:solidFill>
                  <a:schemeClr val="tx1"/>
                </a:solidFill>
                <a:latin typeface="Arial" charset="0"/>
                <a:ea typeface="+mn-ea"/>
                <a:cs typeface="+mn-cs"/>
              </a:rPr>
              <a:t> VI), </a:t>
            </a:r>
            <a:r>
              <a:rPr lang="it-IT" sz="1200" b="0" i="0" u="none" strike="noStrike" kern="1200" baseline="0" dirty="0" err="1">
                <a:solidFill>
                  <a:schemeClr val="tx1"/>
                </a:solidFill>
                <a:latin typeface="Arial" charset="0"/>
                <a:ea typeface="+mn-ea"/>
                <a:cs typeface="+mn-cs"/>
              </a:rPr>
              <a:t>which</a:t>
            </a:r>
            <a:r>
              <a:rPr lang="it-IT" sz="1200" b="0" i="0" u="none" strike="noStrike" kern="1200" baseline="0" dirty="0">
                <a:solidFill>
                  <a:schemeClr val="tx1"/>
                </a:solidFill>
                <a:latin typeface="Arial" charset="0"/>
                <a:ea typeface="+mn-ea"/>
                <a:cs typeface="+mn-cs"/>
              </a:rPr>
              <a:t> </a:t>
            </a:r>
            <a:r>
              <a:rPr lang="it-IT" sz="1200" b="0" i="0" u="none" strike="noStrike" kern="1200" baseline="0" dirty="0" err="1">
                <a:solidFill>
                  <a:schemeClr val="tx1"/>
                </a:solidFill>
                <a:latin typeface="Arial" charset="0"/>
                <a:ea typeface="+mn-ea"/>
                <a:cs typeface="+mn-cs"/>
              </a:rPr>
              <a:t>represented</a:t>
            </a:r>
            <a:endParaRPr lang="it-IT" sz="1200" b="0" i="0" u="none" strike="noStrike" kern="1200" baseline="0" dirty="0">
              <a:solidFill>
                <a:schemeClr val="tx1"/>
              </a:solidFill>
              <a:latin typeface="Arial" charset="0"/>
              <a:ea typeface="+mn-ea"/>
              <a:cs typeface="+mn-cs"/>
            </a:endParaRPr>
          </a:p>
          <a:p>
            <a:r>
              <a:rPr lang="it-IT" sz="1200" b="0" i="0" u="none" strike="noStrike" kern="1200" baseline="0" dirty="0">
                <a:solidFill>
                  <a:schemeClr val="tx1"/>
                </a:solidFill>
                <a:latin typeface="Arial" charset="0"/>
                <a:ea typeface="+mn-ea"/>
                <a:cs typeface="+mn-cs"/>
              </a:rPr>
              <a:t>the control group</a:t>
            </a:r>
          </a:p>
          <a:p>
            <a:r>
              <a:rPr lang="en-US" sz="1200" b="0" i="0" u="none" strike="noStrike" kern="1200" baseline="0" dirty="0">
                <a:solidFill>
                  <a:schemeClr val="tx1"/>
                </a:solidFill>
                <a:latin typeface="Arial" charset="0"/>
                <a:ea typeface="+mn-ea"/>
                <a:cs typeface="+mn-cs"/>
              </a:rPr>
              <a:t>Site I was the closest to the city</a:t>
            </a:r>
          </a:p>
          <a:p>
            <a:r>
              <a:rPr lang="en-US" sz="1200" b="0" i="0" u="none" strike="noStrike" kern="1200" baseline="0" dirty="0">
                <a:solidFill>
                  <a:schemeClr val="tx1"/>
                </a:solidFill>
                <a:latin typeface="Arial" charset="0"/>
                <a:ea typeface="+mn-ea"/>
                <a:cs typeface="+mn-cs"/>
              </a:rPr>
              <a:t>of Venice, whereas site V was the closest to the industrial</a:t>
            </a:r>
          </a:p>
          <a:p>
            <a:r>
              <a:rPr lang="en-US" sz="1200" b="0" i="0" u="none" strike="noStrike" kern="1200" baseline="0" dirty="0">
                <a:solidFill>
                  <a:schemeClr val="tx1"/>
                </a:solidFill>
                <a:latin typeface="Arial" charset="0"/>
                <a:ea typeface="+mn-ea"/>
                <a:cs typeface="+mn-cs"/>
              </a:rPr>
              <a:t>area of Porto </a:t>
            </a:r>
            <a:r>
              <a:rPr lang="en-US" sz="1200" b="0" i="0" u="none" strike="noStrike" kern="1200" baseline="0" dirty="0" err="1">
                <a:solidFill>
                  <a:schemeClr val="tx1"/>
                </a:solidFill>
                <a:latin typeface="Arial" charset="0"/>
                <a:ea typeface="+mn-ea"/>
                <a:cs typeface="+mn-cs"/>
              </a:rPr>
              <a:t>Marghera</a:t>
            </a:r>
            <a:r>
              <a:rPr lang="en-US" sz="1200" b="0" i="0" u="none" strike="noStrike" kern="1200" baseline="0" dirty="0">
                <a:solidFill>
                  <a:schemeClr val="tx1"/>
                </a:solidFill>
                <a:latin typeface="Arial" charset="0"/>
                <a:ea typeface="+mn-ea"/>
                <a:cs typeface="+mn-cs"/>
              </a:rPr>
              <a:t> hosting a large commercial</a:t>
            </a:r>
          </a:p>
          <a:p>
            <a:r>
              <a:rPr lang="en-US" sz="1200" b="0" i="0" u="none" strike="noStrike" kern="1200" baseline="0" dirty="0">
                <a:solidFill>
                  <a:schemeClr val="tx1"/>
                </a:solidFill>
                <a:latin typeface="Arial" charset="0"/>
                <a:ea typeface="+mn-ea"/>
                <a:cs typeface="+mn-cs"/>
              </a:rPr>
              <a:t>port, thermo-electrical powerplants, and metallurgical</a:t>
            </a:r>
          </a:p>
          <a:p>
            <a:r>
              <a:rPr lang="en-US" sz="1200" b="0" i="0" u="none" strike="noStrike" kern="1200" baseline="0" dirty="0">
                <a:solidFill>
                  <a:schemeClr val="tx1"/>
                </a:solidFill>
                <a:latin typeface="Arial" charset="0"/>
                <a:ea typeface="+mn-ea"/>
                <a:cs typeface="+mn-cs"/>
              </a:rPr>
              <a:t>and chemical companies. Site VI (reference site) was in</a:t>
            </a:r>
          </a:p>
          <a:p>
            <a:r>
              <a:rPr lang="en-US" sz="1200" b="0" i="0" u="none" strike="noStrike" kern="1200" baseline="0" dirty="0">
                <a:solidFill>
                  <a:schemeClr val="tx1"/>
                </a:solidFill>
                <a:latin typeface="Arial" charset="0"/>
                <a:ea typeface="+mn-ea"/>
                <a:cs typeface="+mn-cs"/>
              </a:rPr>
              <a:t>the </a:t>
            </a:r>
            <a:r>
              <a:rPr lang="en-US" sz="1200" b="0" i="0" u="none" strike="noStrike" kern="1200" baseline="0" dirty="0" err="1">
                <a:solidFill>
                  <a:schemeClr val="tx1"/>
                </a:solidFill>
                <a:latin typeface="Arial" charset="0"/>
                <a:ea typeface="+mn-ea"/>
                <a:cs typeface="+mn-cs"/>
              </a:rPr>
              <a:t>Canale</a:t>
            </a:r>
            <a:r>
              <a:rPr lang="en-US" sz="1200" b="0" i="0" u="none" strike="noStrike" kern="1200" baseline="0" dirty="0">
                <a:solidFill>
                  <a:schemeClr val="tx1"/>
                </a:solidFill>
                <a:latin typeface="Arial" charset="0"/>
                <a:ea typeface="+mn-ea"/>
                <a:cs typeface="+mn-cs"/>
              </a:rPr>
              <a:t> San Felice characterized by low anthropogenic</a:t>
            </a:r>
          </a:p>
          <a:p>
            <a:r>
              <a:rPr lang="en-US" sz="1200" b="0" i="0" u="none" strike="noStrike" kern="1200" baseline="0" dirty="0">
                <a:solidFill>
                  <a:schemeClr val="tx1"/>
                </a:solidFill>
                <a:latin typeface="Arial" charset="0"/>
                <a:ea typeface="+mn-ea"/>
                <a:cs typeface="+mn-cs"/>
              </a:rPr>
              <a:t>influence and classified as a high-quality site due</a:t>
            </a:r>
          </a:p>
          <a:p>
            <a:r>
              <a:rPr lang="en-US" sz="1200" b="0" i="0" u="none" strike="noStrike" kern="1200" baseline="0" dirty="0">
                <a:solidFill>
                  <a:schemeClr val="tx1"/>
                </a:solidFill>
                <a:latin typeface="Arial" charset="0"/>
                <a:ea typeface="+mn-ea"/>
                <a:cs typeface="+mn-cs"/>
              </a:rPr>
              <a:t>to the fast turnover of the water [98, 99].</a:t>
            </a:r>
            <a:endParaRPr lang="it-IT" dirty="0"/>
          </a:p>
        </p:txBody>
      </p:sp>
      <p:sp>
        <p:nvSpPr>
          <p:cNvPr id="4" name="Segnaposto numero diapositiva 3"/>
          <p:cNvSpPr>
            <a:spLocks noGrp="1"/>
          </p:cNvSpPr>
          <p:nvPr>
            <p:ph type="sldNum" sz="quarter" idx="5"/>
          </p:nvPr>
        </p:nvSpPr>
        <p:spPr/>
        <p:txBody>
          <a:bodyPr/>
          <a:lstStyle/>
          <a:p>
            <a:pPr>
              <a:defRPr/>
            </a:pPr>
            <a:fld id="{9C6AEEC8-281E-407D-A522-3FF10E48C21F}" type="slidenum">
              <a:rPr lang="it-IT" altLang="it-IT" smtClean="0"/>
              <a:pPr>
                <a:defRPr/>
              </a:pPr>
              <a:t>7</a:t>
            </a:fld>
            <a:endParaRPr lang="it-IT" altLang="it-IT"/>
          </a:p>
        </p:txBody>
      </p:sp>
    </p:spTree>
    <p:extLst>
      <p:ext uri="{BB962C8B-B14F-4D97-AF65-F5344CB8AC3E}">
        <p14:creationId xmlns:p14="http://schemas.microsoft.com/office/powerpoint/2010/main" val="33625082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r>
              <a:rPr lang="en-US" sz="1200" b="0" dirty="0"/>
              <a:t>Tanks prepared with a sediment layer (5 cm height to guarantee the clams burrowing) and 40 L of clean seawater</a:t>
            </a:r>
          </a:p>
          <a:p>
            <a:pPr algn="just"/>
            <a:endParaRPr lang="en-US" sz="1200" b="0" dirty="0"/>
          </a:p>
          <a:p>
            <a:pPr algn="just"/>
            <a:r>
              <a:rPr lang="en-US" sz="1200" b="0" dirty="0"/>
              <a:t>Clams collected in farming site in the South of the Venice Lagoon and acclimated in controlled conditions for 1 week.</a:t>
            </a:r>
          </a:p>
          <a:p>
            <a:pPr algn="just"/>
            <a:endParaRPr lang="en-US" sz="1200" b="0" dirty="0"/>
          </a:p>
          <a:p>
            <a:pPr algn="just"/>
            <a:r>
              <a:rPr lang="en-US" sz="1200" b="0" dirty="0"/>
              <a:t>Every 48 h, the seawater in the experimental tanks was</a:t>
            </a:r>
          </a:p>
          <a:p>
            <a:pPr algn="just"/>
            <a:r>
              <a:rPr lang="en-US" sz="1200" b="0" dirty="0"/>
              <a:t>changed by renewing 15 L of water.</a:t>
            </a:r>
          </a:p>
          <a:p>
            <a:pPr algn="just"/>
            <a:endParaRPr lang="en-US" sz="1200" b="0" dirty="0"/>
          </a:p>
          <a:p>
            <a:pPr algn="just"/>
            <a:r>
              <a:rPr lang="en-US" sz="1200" b="0" dirty="0"/>
              <a:t>Clams (35.1 ± 3.3 mm mean length) were collected in a</a:t>
            </a:r>
          </a:p>
          <a:p>
            <a:pPr algn="just"/>
            <a:r>
              <a:rPr lang="en-US" sz="1200" b="0" dirty="0"/>
              <a:t>farming site in the South of the Venice Lagoon and acclimated</a:t>
            </a:r>
          </a:p>
          <a:p>
            <a:pPr algn="just"/>
            <a:r>
              <a:rPr lang="en-US" sz="1200" b="0" dirty="0"/>
              <a:t>in controlled conditions for 1 week.</a:t>
            </a:r>
          </a:p>
          <a:p>
            <a:endParaRPr lang="en-US" b="0" dirty="0"/>
          </a:p>
          <a:p>
            <a:endParaRPr lang="it-IT" dirty="0"/>
          </a:p>
        </p:txBody>
      </p:sp>
      <p:sp>
        <p:nvSpPr>
          <p:cNvPr id="4" name="Segnaposto numero diapositiva 3"/>
          <p:cNvSpPr>
            <a:spLocks noGrp="1"/>
          </p:cNvSpPr>
          <p:nvPr>
            <p:ph type="sldNum" sz="quarter" idx="5"/>
          </p:nvPr>
        </p:nvSpPr>
        <p:spPr/>
        <p:txBody>
          <a:bodyPr/>
          <a:lstStyle/>
          <a:p>
            <a:pPr>
              <a:defRPr/>
            </a:pPr>
            <a:fld id="{9C6AEEC8-281E-407D-A522-3FF10E48C21F}" type="slidenum">
              <a:rPr lang="it-IT" altLang="it-IT" smtClean="0"/>
              <a:pPr>
                <a:defRPr/>
              </a:pPr>
              <a:t>8</a:t>
            </a:fld>
            <a:endParaRPr lang="it-IT" altLang="it-IT"/>
          </a:p>
        </p:txBody>
      </p:sp>
    </p:spTree>
    <p:extLst>
      <p:ext uri="{BB962C8B-B14F-4D97-AF65-F5344CB8AC3E}">
        <p14:creationId xmlns:p14="http://schemas.microsoft.com/office/powerpoint/2010/main" val="12648055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sz="1200" b="0" i="0" u="none" strike="noStrike" kern="1200" baseline="0" dirty="0">
              <a:solidFill>
                <a:schemeClr val="tx1"/>
              </a:solidFill>
              <a:latin typeface="Arial" charset="0"/>
              <a:ea typeface="+mn-ea"/>
              <a:cs typeface="+mn-cs"/>
            </a:endParaRPr>
          </a:p>
          <a:p>
            <a:r>
              <a:rPr lang="it-IT" sz="1200" b="0" i="0" u="none" strike="noStrike" kern="1200" baseline="0" dirty="0">
                <a:solidFill>
                  <a:schemeClr val="tx1"/>
                </a:solidFill>
                <a:latin typeface="Arial" charset="0"/>
                <a:ea typeface="+mn-ea"/>
                <a:cs typeface="+mn-cs"/>
              </a:rPr>
              <a:t>HC: </a:t>
            </a:r>
            <a:r>
              <a:rPr lang="it-IT" sz="1200" b="0" i="0" u="none" strike="noStrike" kern="1200" baseline="0" dirty="0" err="1">
                <a:solidFill>
                  <a:schemeClr val="tx1"/>
                </a:solidFill>
                <a:latin typeface="Arial" charset="0"/>
                <a:ea typeface="+mn-ea"/>
                <a:cs typeface="+mn-cs"/>
              </a:rPr>
              <a:t>hydrocarbonsThe</a:t>
            </a:r>
            <a:r>
              <a:rPr lang="it-IT" sz="1200" b="0" i="0" u="none" strike="noStrike" kern="1200" baseline="0" dirty="0">
                <a:solidFill>
                  <a:schemeClr val="tx1"/>
                </a:solidFill>
                <a:latin typeface="Arial" charset="0"/>
                <a:ea typeface="+mn-ea"/>
                <a:cs typeface="+mn-cs"/>
              </a:rPr>
              <a:t> </a:t>
            </a:r>
            <a:r>
              <a:rPr lang="it-IT" sz="1200" b="0" i="0" u="none" strike="noStrike" kern="1200" baseline="0" dirty="0" err="1">
                <a:solidFill>
                  <a:schemeClr val="tx1"/>
                </a:solidFill>
                <a:latin typeface="Arial" charset="0"/>
                <a:ea typeface="+mn-ea"/>
                <a:cs typeface="+mn-cs"/>
              </a:rPr>
              <a:t>sediment</a:t>
            </a:r>
            <a:r>
              <a:rPr lang="it-IT" sz="1200" b="0" i="0" u="none" strike="noStrike" kern="1200" baseline="0" dirty="0">
                <a:solidFill>
                  <a:schemeClr val="tx1"/>
                </a:solidFill>
                <a:latin typeface="Arial" charset="0"/>
                <a:ea typeface="+mn-ea"/>
                <a:cs typeface="+mn-cs"/>
              </a:rPr>
              <a:t> </a:t>
            </a:r>
            <a:r>
              <a:rPr lang="en-US" sz="1200" b="0" i="0" u="none" strike="noStrike" kern="1200" baseline="0" dirty="0">
                <a:solidFill>
                  <a:schemeClr val="tx1"/>
                </a:solidFill>
                <a:latin typeface="Arial" charset="0"/>
                <a:ea typeface="+mn-ea"/>
                <a:cs typeface="+mn-cs"/>
              </a:rPr>
              <a:t>of the control site (VI) was mainly composed of sand (90.1%), while the silt component was predominant</a:t>
            </a:r>
          </a:p>
          <a:p>
            <a:r>
              <a:rPr lang="en-US" sz="1200" b="0" i="0" u="none" strike="noStrike" kern="1200" baseline="0" dirty="0">
                <a:solidFill>
                  <a:schemeClr val="tx1"/>
                </a:solidFill>
                <a:latin typeface="Arial" charset="0"/>
                <a:ea typeface="+mn-ea"/>
                <a:cs typeface="+mn-cs"/>
              </a:rPr>
              <a:t>(&gt; 59%) in sites I to V.</a:t>
            </a:r>
          </a:p>
          <a:p>
            <a:r>
              <a:rPr lang="it-IT" sz="1200" b="0" i="0" u="none" strike="noStrike" kern="1200" baseline="0" dirty="0" err="1">
                <a:solidFill>
                  <a:schemeClr val="tx1"/>
                </a:solidFill>
                <a:latin typeface="Arial" charset="0"/>
                <a:ea typeface="+mn-ea"/>
                <a:cs typeface="+mn-cs"/>
              </a:rPr>
              <a:t>Sediments</a:t>
            </a:r>
            <a:r>
              <a:rPr lang="it-IT" sz="1200" b="0" i="0" u="none" strike="noStrike" kern="1200" baseline="0" dirty="0">
                <a:solidFill>
                  <a:schemeClr val="tx1"/>
                </a:solidFill>
                <a:latin typeface="Arial" charset="0"/>
                <a:ea typeface="+mn-ea"/>
                <a:cs typeface="+mn-cs"/>
              </a:rPr>
              <a:t> from </a:t>
            </a:r>
            <a:r>
              <a:rPr lang="it-IT" sz="1200" b="0" i="0" u="none" strike="noStrike" kern="1200" baseline="0" dirty="0" err="1">
                <a:solidFill>
                  <a:schemeClr val="tx1"/>
                </a:solidFill>
                <a:latin typeface="Arial" charset="0"/>
                <a:ea typeface="+mn-ea"/>
                <a:cs typeface="+mn-cs"/>
              </a:rPr>
              <a:t>different</a:t>
            </a:r>
            <a:r>
              <a:rPr lang="it-IT" sz="1200" b="0" i="0" u="none" strike="noStrike" kern="1200" baseline="0" dirty="0">
                <a:solidFill>
                  <a:schemeClr val="tx1"/>
                </a:solidFill>
                <a:latin typeface="Arial" charset="0"/>
                <a:ea typeface="+mn-ea"/>
                <a:cs typeface="+mn-cs"/>
              </a:rPr>
              <a:t> </a:t>
            </a:r>
            <a:r>
              <a:rPr lang="it-IT" sz="1200" b="0" i="0" u="none" strike="noStrike" kern="1200" baseline="0" dirty="0" err="1">
                <a:solidFill>
                  <a:schemeClr val="tx1"/>
                </a:solidFill>
                <a:latin typeface="Arial" charset="0"/>
                <a:ea typeface="+mn-ea"/>
                <a:cs typeface="+mn-cs"/>
              </a:rPr>
              <a:t>sites</a:t>
            </a:r>
            <a:r>
              <a:rPr lang="it-IT" sz="1200" b="0" i="0" u="none" strike="noStrike" kern="1200" baseline="0" dirty="0">
                <a:solidFill>
                  <a:schemeClr val="tx1"/>
                </a:solidFill>
                <a:latin typeface="Arial" charset="0"/>
                <a:ea typeface="+mn-ea"/>
                <a:cs typeface="+mn-cs"/>
              </a:rPr>
              <a:t> </a:t>
            </a:r>
            <a:r>
              <a:rPr lang="en-US" sz="1200" b="0" i="0" u="none" strike="noStrike" kern="1200" baseline="0" dirty="0">
                <a:solidFill>
                  <a:schemeClr val="tx1"/>
                </a:solidFill>
                <a:latin typeface="Arial" charset="0"/>
                <a:ea typeface="+mn-ea"/>
                <a:cs typeface="+mn-cs"/>
              </a:rPr>
              <a:t>were clearly separated along the </a:t>
            </a:r>
            <a:r>
              <a:rPr lang="en-US" sz="1200" b="0" i="1" u="none" strike="noStrike" kern="1200" baseline="0" dirty="0">
                <a:solidFill>
                  <a:schemeClr val="tx1"/>
                </a:solidFill>
                <a:latin typeface="Arial" charset="0"/>
                <a:ea typeface="+mn-ea"/>
                <a:cs typeface="+mn-cs"/>
              </a:rPr>
              <a:t>x</a:t>
            </a:r>
            <a:r>
              <a:rPr lang="en-US" sz="1200" b="0" i="0" u="none" strike="noStrike" kern="1200" baseline="0" dirty="0">
                <a:solidFill>
                  <a:schemeClr val="tx1"/>
                </a:solidFill>
                <a:latin typeface="Arial" charset="0"/>
                <a:ea typeface="+mn-ea"/>
                <a:cs typeface="+mn-cs"/>
              </a:rPr>
              <a:t>-axis (66.36%) perfectly resembling the geographical sampling location within the canal as well as demonstrating the clear separation of the </a:t>
            </a:r>
            <a:r>
              <a:rPr lang="it-IT" sz="1200" b="0" i="0" u="none" strike="noStrike" kern="1200" baseline="0" dirty="0">
                <a:solidFill>
                  <a:schemeClr val="tx1"/>
                </a:solidFill>
                <a:latin typeface="Arial" charset="0"/>
                <a:ea typeface="+mn-ea"/>
                <a:cs typeface="+mn-cs"/>
              </a:rPr>
              <a:t>control site.</a:t>
            </a:r>
          </a:p>
          <a:p>
            <a:pPr algn="just"/>
            <a:r>
              <a:rPr lang="en-US" sz="1200" i="1" dirty="0"/>
              <a:t>Metal concentrations measured in the sediments on day14 (end of clam exposure; Table S2B) did not show significant changes compared to T0.</a:t>
            </a:r>
            <a:endParaRPr lang="it-IT" sz="1200" i="1" dirty="0"/>
          </a:p>
          <a:p>
            <a:endParaRPr lang="it-IT" dirty="0"/>
          </a:p>
        </p:txBody>
      </p:sp>
      <p:sp>
        <p:nvSpPr>
          <p:cNvPr id="4" name="Segnaposto numero diapositiva 3"/>
          <p:cNvSpPr>
            <a:spLocks noGrp="1"/>
          </p:cNvSpPr>
          <p:nvPr>
            <p:ph type="sldNum" sz="quarter" idx="5"/>
          </p:nvPr>
        </p:nvSpPr>
        <p:spPr/>
        <p:txBody>
          <a:bodyPr/>
          <a:lstStyle/>
          <a:p>
            <a:pPr>
              <a:defRPr/>
            </a:pPr>
            <a:fld id="{9C6AEEC8-281E-407D-A522-3FF10E48C21F}" type="slidenum">
              <a:rPr lang="it-IT" altLang="it-IT" smtClean="0"/>
              <a:pPr>
                <a:defRPr/>
              </a:pPr>
              <a:t>9</a:t>
            </a:fld>
            <a:endParaRPr lang="it-IT" altLang="it-IT"/>
          </a:p>
        </p:txBody>
      </p:sp>
    </p:spTree>
    <p:extLst>
      <p:ext uri="{BB962C8B-B14F-4D97-AF65-F5344CB8AC3E}">
        <p14:creationId xmlns:p14="http://schemas.microsoft.com/office/powerpoint/2010/main" val="11303665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0" i="0" u="none" strike="noStrike" kern="1200" baseline="0" dirty="0">
                <a:solidFill>
                  <a:schemeClr val="tx1"/>
                </a:solidFill>
                <a:latin typeface="Arial" charset="0"/>
                <a:ea typeface="+mn-ea"/>
                <a:cs typeface="+mn-cs"/>
              </a:rPr>
              <a:t>A </a:t>
            </a:r>
            <a:r>
              <a:rPr lang="en-US" sz="1200" b="0" i="0" u="none" strike="noStrike" kern="1200" baseline="0" dirty="0">
                <a:solidFill>
                  <a:schemeClr val="tx1"/>
                </a:solidFill>
                <a:latin typeface="Arial" charset="0"/>
                <a:ea typeface="+mn-ea"/>
                <a:cs typeface="+mn-cs"/>
              </a:rPr>
              <a:t>significant positive correlation was observed for PCDD/Fs, PCBs and PCB-DL. Conversely, a significant negative correlation was observed for Hg.</a:t>
            </a:r>
          </a:p>
          <a:p>
            <a:r>
              <a:rPr lang="it-IT" sz="1200" b="0" i="0" u="none" strike="noStrike" kern="1200" baseline="0" dirty="0">
                <a:solidFill>
                  <a:schemeClr val="tx1"/>
                </a:solidFill>
                <a:latin typeface="Arial" charset="0"/>
                <a:ea typeface="+mn-ea"/>
                <a:cs typeface="+mn-cs"/>
              </a:rPr>
              <a:t>In detail, </a:t>
            </a:r>
            <a:r>
              <a:rPr lang="it-IT" sz="1200" b="0" i="0" u="none" strike="noStrike" kern="1200" baseline="0" dirty="0" err="1">
                <a:solidFill>
                  <a:schemeClr val="tx1"/>
                </a:solidFill>
                <a:latin typeface="Arial" charset="0"/>
                <a:ea typeface="+mn-ea"/>
                <a:cs typeface="+mn-cs"/>
              </a:rPr>
              <a:t>although</a:t>
            </a:r>
            <a:r>
              <a:rPr lang="it-IT" sz="1200" b="0" i="0" u="none" strike="noStrike" kern="1200" baseline="0" dirty="0">
                <a:solidFill>
                  <a:schemeClr val="tx1"/>
                </a:solidFill>
                <a:latin typeface="Arial" charset="0"/>
                <a:ea typeface="+mn-ea"/>
                <a:cs typeface="+mn-cs"/>
              </a:rPr>
              <a:t> the </a:t>
            </a:r>
            <a:r>
              <a:rPr lang="en-US" sz="1200" b="0" i="0" u="none" strike="noStrike" kern="1200" baseline="0" dirty="0">
                <a:solidFill>
                  <a:schemeClr val="tx1"/>
                </a:solidFill>
                <a:latin typeface="Arial" charset="0"/>
                <a:ea typeface="+mn-ea"/>
                <a:cs typeface="+mn-cs"/>
              </a:rPr>
              <a:t>Hg concentration in sediments collected from industrial. sites (IV and V) was more than 45 times higher than in site I, bioaccumulation showed an opposite trend, with Hg bioaccumulation in clams exposed to sediments from sites IV and V being 82 and 43 times lower, respectively, than in T0 clams (collected from a clean farming site) and in site I clams.</a:t>
            </a:r>
          </a:p>
          <a:p>
            <a:r>
              <a:rPr lang="en-US" b="0" i="1" dirty="0">
                <a:solidFill>
                  <a:schemeClr val="bg1"/>
                </a:solidFill>
                <a:latin typeface="WarnockPro-Regular"/>
              </a:rPr>
              <a:t>The case of Hg is emblematic, showing a significant negative correlation between sediments and bioaccumulation. These results indicate that bioaccumulation is not always consistent with metal concentrations detected in sediments, confirming the difficulty of relating metal bioaccumulation to environmental concentrations [16] as already highlighted in clams inhabiting heavily contaminated Venice lagoon sites .</a:t>
            </a:r>
            <a:endParaRPr lang="it-IT" i="1" dirty="0">
              <a:solidFill>
                <a:schemeClr val="bg1"/>
              </a:solidFill>
            </a:endParaRPr>
          </a:p>
          <a:p>
            <a:endParaRPr lang="it-IT" dirty="0"/>
          </a:p>
        </p:txBody>
      </p:sp>
      <p:sp>
        <p:nvSpPr>
          <p:cNvPr id="4" name="Segnaposto numero diapositiva 3"/>
          <p:cNvSpPr>
            <a:spLocks noGrp="1"/>
          </p:cNvSpPr>
          <p:nvPr>
            <p:ph type="sldNum" sz="quarter" idx="5"/>
          </p:nvPr>
        </p:nvSpPr>
        <p:spPr/>
        <p:txBody>
          <a:bodyPr/>
          <a:lstStyle/>
          <a:p>
            <a:pPr>
              <a:defRPr/>
            </a:pPr>
            <a:fld id="{9C6AEEC8-281E-407D-A522-3FF10E48C21F}" type="slidenum">
              <a:rPr lang="it-IT" altLang="it-IT" smtClean="0"/>
              <a:pPr>
                <a:defRPr/>
              </a:pPr>
              <a:t>11</a:t>
            </a:fld>
            <a:endParaRPr lang="it-IT" altLang="it-IT"/>
          </a:p>
        </p:txBody>
      </p:sp>
    </p:spTree>
    <p:extLst>
      <p:ext uri="{BB962C8B-B14F-4D97-AF65-F5344CB8AC3E}">
        <p14:creationId xmlns:p14="http://schemas.microsoft.com/office/powerpoint/2010/main" val="21816865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0" i="0" u="none" strike="noStrike" kern="1200" baseline="0" dirty="0" err="1">
                <a:solidFill>
                  <a:schemeClr val="tx1"/>
                </a:solidFill>
                <a:latin typeface="Arial" charset="0"/>
                <a:ea typeface="+mn-ea"/>
                <a:cs typeface="+mn-cs"/>
              </a:rPr>
              <a:t>Significant</a:t>
            </a:r>
            <a:r>
              <a:rPr lang="it-IT" sz="1200" b="0" i="0" u="none" strike="noStrike" kern="1200" baseline="0" dirty="0">
                <a:solidFill>
                  <a:schemeClr val="tx1"/>
                </a:solidFill>
                <a:latin typeface="Arial" charset="0"/>
                <a:ea typeface="+mn-ea"/>
                <a:cs typeface="+mn-cs"/>
              </a:rPr>
              <a:t> positive </a:t>
            </a:r>
            <a:r>
              <a:rPr lang="it-IT" sz="1200" b="0" i="0" u="none" strike="noStrike" kern="1200" baseline="0" dirty="0" err="1">
                <a:solidFill>
                  <a:schemeClr val="tx1"/>
                </a:solidFill>
                <a:latin typeface="Arial" charset="0"/>
                <a:ea typeface="+mn-ea"/>
                <a:cs typeface="+mn-cs"/>
              </a:rPr>
              <a:t>correlation</a:t>
            </a:r>
            <a:r>
              <a:rPr lang="it-IT" sz="1200" b="0" i="0" u="none" strike="noStrike" kern="1200" baseline="0" dirty="0">
                <a:solidFill>
                  <a:schemeClr val="tx1"/>
                </a:solidFill>
                <a:latin typeface="Arial" charset="0"/>
                <a:ea typeface="+mn-ea"/>
                <a:cs typeface="+mn-cs"/>
              </a:rPr>
              <a:t> </a:t>
            </a:r>
            <a:r>
              <a:rPr lang="it-IT" sz="1200" b="0" i="0" u="none" strike="noStrike" kern="1200" baseline="0" dirty="0" err="1">
                <a:solidFill>
                  <a:schemeClr val="tx1"/>
                </a:solidFill>
                <a:latin typeface="Arial" charset="0"/>
                <a:ea typeface="+mn-ea"/>
                <a:cs typeface="+mn-cs"/>
              </a:rPr>
              <a:t>between</a:t>
            </a:r>
            <a:r>
              <a:rPr lang="it-IT" sz="1200" b="0" i="0" u="none" strike="noStrike" kern="1200" baseline="0" dirty="0">
                <a:solidFill>
                  <a:schemeClr val="tx1"/>
                </a:solidFill>
                <a:latin typeface="Arial" charset="0"/>
                <a:ea typeface="+mn-ea"/>
                <a:cs typeface="+mn-cs"/>
              </a:rPr>
              <a:t> </a:t>
            </a:r>
            <a:r>
              <a:rPr lang="it-IT" sz="1200" b="0" i="0" u="none" strike="noStrike" kern="1200" baseline="0" dirty="0" err="1">
                <a:solidFill>
                  <a:schemeClr val="tx1"/>
                </a:solidFill>
                <a:latin typeface="Arial" charset="0"/>
                <a:ea typeface="+mn-ea"/>
                <a:cs typeface="+mn-cs"/>
              </a:rPr>
              <a:t>sediment</a:t>
            </a:r>
            <a:r>
              <a:rPr lang="it-IT" sz="1200" b="0" i="0" u="none" strike="noStrike" kern="1200" baseline="0" dirty="0">
                <a:solidFill>
                  <a:schemeClr val="tx1"/>
                </a:solidFill>
                <a:latin typeface="Arial" charset="0"/>
                <a:ea typeface="+mn-ea"/>
                <a:cs typeface="+mn-cs"/>
              </a:rPr>
              <a:t> </a:t>
            </a:r>
            <a:r>
              <a:rPr lang="en-US" sz="1200" b="0" i="0" u="none" strike="noStrike" kern="1200" baseline="0" dirty="0">
                <a:solidFill>
                  <a:schemeClr val="tx1"/>
                </a:solidFill>
                <a:latin typeface="Arial" charset="0"/>
                <a:ea typeface="+mn-ea"/>
                <a:cs typeface="+mn-cs"/>
              </a:rPr>
              <a:t>contamination and gene expression profiling on day 3 suggests that the level and type of contaminants in the sediments are the main drivers of gene expression changes and that these changes occur linearly as the </a:t>
            </a:r>
            <a:r>
              <a:rPr lang="it-IT" sz="1200" b="0" i="0" u="none" strike="noStrike" kern="1200" baseline="0" dirty="0">
                <a:solidFill>
                  <a:schemeClr val="tx1"/>
                </a:solidFill>
                <a:latin typeface="Arial" charset="0"/>
                <a:ea typeface="+mn-ea"/>
                <a:cs typeface="+mn-cs"/>
              </a:rPr>
              <a:t>chemical </a:t>
            </a:r>
            <a:r>
              <a:rPr lang="it-IT" sz="1200" b="0" i="0" u="none" strike="noStrike" kern="1200" baseline="0" dirty="0" err="1">
                <a:solidFill>
                  <a:schemeClr val="tx1"/>
                </a:solidFill>
                <a:latin typeface="Arial" charset="0"/>
                <a:ea typeface="+mn-ea"/>
                <a:cs typeface="+mn-cs"/>
              </a:rPr>
              <a:t>contamination</a:t>
            </a:r>
            <a:r>
              <a:rPr lang="it-IT" sz="1200" b="0" i="0" u="none" strike="noStrike" kern="1200" baseline="0" dirty="0">
                <a:solidFill>
                  <a:schemeClr val="tx1"/>
                </a:solidFill>
                <a:latin typeface="Arial" charset="0"/>
                <a:ea typeface="+mn-ea"/>
                <a:cs typeface="+mn-cs"/>
              </a:rPr>
              <a:t> </a:t>
            </a:r>
            <a:r>
              <a:rPr lang="it-IT" sz="1200" b="0" i="0" u="none" strike="noStrike" kern="1200" baseline="0" dirty="0" err="1">
                <a:solidFill>
                  <a:schemeClr val="tx1"/>
                </a:solidFill>
                <a:latin typeface="Arial" charset="0"/>
                <a:ea typeface="+mn-ea"/>
                <a:cs typeface="+mn-cs"/>
              </a:rPr>
              <a:t>increases</a:t>
            </a:r>
            <a:r>
              <a:rPr lang="it-IT" sz="1200" b="0" i="0" u="none" strike="noStrike" kern="1200" baseline="0" dirty="0">
                <a:solidFill>
                  <a:schemeClr val="tx1"/>
                </a:solidFill>
                <a:latin typeface="Arial" charset="0"/>
                <a:ea typeface="+mn-ea"/>
                <a:cs typeface="+mn-cs"/>
              </a:rPr>
              <a:t>. </a:t>
            </a:r>
          </a:p>
          <a:p>
            <a:r>
              <a:rPr lang="en-US" sz="1200" b="0" i="0" u="none" strike="noStrike" kern="1200" baseline="0" dirty="0">
                <a:solidFill>
                  <a:schemeClr val="tx1"/>
                </a:solidFill>
                <a:latin typeface="Arial" charset="0"/>
                <a:ea typeface="+mn-ea"/>
                <a:cs typeface="+mn-cs"/>
              </a:rPr>
              <a:t>Pearson’s correlation between the coordinates along the first components of variation of the sediment’s PCA (Fig. 1A) and of the gene expression’s PCA after 3 and 14 days of exposure (Fig. 2). A significant correlation was found after 3 days of exposure (</a:t>
            </a:r>
            <a:r>
              <a:rPr lang="en-US" sz="1200" b="0" i="1" u="none" strike="noStrike" kern="1200" baseline="0" dirty="0">
                <a:solidFill>
                  <a:schemeClr val="tx1"/>
                </a:solidFill>
                <a:latin typeface="Arial" charset="0"/>
                <a:ea typeface="+mn-ea"/>
                <a:cs typeface="+mn-cs"/>
              </a:rPr>
              <a:t>R </a:t>
            </a:r>
            <a:r>
              <a:rPr lang="en-US" sz="1200" b="0" i="0" u="none" strike="noStrike" kern="1200" baseline="0" dirty="0">
                <a:solidFill>
                  <a:schemeClr val="tx1"/>
                </a:solidFill>
                <a:latin typeface="Arial" charset="0"/>
                <a:ea typeface="+mn-ea"/>
                <a:cs typeface="+mn-cs"/>
              </a:rPr>
              <a:t>= 0.94; </a:t>
            </a:r>
            <a:r>
              <a:rPr lang="en-US" sz="1200" b="0" i="1" u="none" strike="noStrike" kern="1200" baseline="0" dirty="0">
                <a:solidFill>
                  <a:schemeClr val="tx1"/>
                </a:solidFill>
                <a:latin typeface="Arial" charset="0"/>
                <a:ea typeface="+mn-ea"/>
                <a:cs typeface="+mn-cs"/>
              </a:rPr>
              <a:t>p </a:t>
            </a:r>
            <a:r>
              <a:rPr lang="en-US" sz="1200" b="0" i="0" u="none" strike="noStrike" kern="1200" baseline="0" dirty="0">
                <a:solidFill>
                  <a:schemeClr val="tx1"/>
                </a:solidFill>
                <a:latin typeface="Arial" charset="0"/>
                <a:ea typeface="+mn-ea"/>
                <a:cs typeface="+mn-cs"/>
              </a:rPr>
              <a:t>= 0.016)</a:t>
            </a:r>
          </a:p>
          <a:p>
            <a:r>
              <a:rPr lang="en-US" sz="1200" b="0" i="0" u="none" strike="noStrike" kern="1200" baseline="0" dirty="0">
                <a:solidFill>
                  <a:schemeClr val="tx1"/>
                </a:solidFill>
                <a:latin typeface="Arial" charset="0"/>
                <a:ea typeface="+mn-ea"/>
                <a:cs typeface="+mn-cs"/>
              </a:rPr>
              <a:t>while no significant correlation was found after 14 days of treatment (Additional file 1: Fig. S1).</a:t>
            </a:r>
          </a:p>
          <a:p>
            <a:r>
              <a:rPr lang="en-US" sz="1200" b="0" i="0" u="none" strike="noStrike" kern="1200" baseline="0" dirty="0">
                <a:solidFill>
                  <a:schemeClr val="tx1"/>
                </a:solidFill>
                <a:latin typeface="Arial" charset="0"/>
                <a:ea typeface="+mn-ea"/>
                <a:cs typeface="+mn-cs"/>
              </a:rPr>
              <a:t>The upregulation of this pathway was particularly evident in clams exposed to sediments collected at sites IV and V, with a total of 7 and 8 upregulated </a:t>
            </a:r>
            <a:r>
              <a:rPr lang="it-IT" sz="1200" b="0" i="0" u="none" strike="noStrike" kern="1200" baseline="0" dirty="0" err="1">
                <a:solidFill>
                  <a:schemeClr val="tx1"/>
                </a:solidFill>
                <a:latin typeface="Arial" charset="0"/>
                <a:ea typeface="+mn-ea"/>
                <a:cs typeface="+mn-cs"/>
              </a:rPr>
              <a:t>genes</a:t>
            </a:r>
            <a:r>
              <a:rPr lang="it-IT" sz="1200" b="0" i="0" u="none" strike="noStrike" kern="1200" baseline="0" dirty="0">
                <a:solidFill>
                  <a:schemeClr val="tx1"/>
                </a:solidFill>
                <a:latin typeface="Arial" charset="0"/>
                <a:ea typeface="+mn-ea"/>
                <a:cs typeface="+mn-cs"/>
              </a:rPr>
              <a:t> coding for ATP-</a:t>
            </a:r>
            <a:r>
              <a:rPr lang="it-IT" sz="1200" b="0" i="0" u="none" strike="noStrike" kern="1200" baseline="0" dirty="0" err="1">
                <a:solidFill>
                  <a:schemeClr val="tx1"/>
                </a:solidFill>
                <a:latin typeface="Arial" charset="0"/>
                <a:ea typeface="+mn-ea"/>
                <a:cs typeface="+mn-cs"/>
              </a:rPr>
              <a:t>binding</a:t>
            </a:r>
            <a:r>
              <a:rPr lang="it-IT" sz="1200" b="0" i="0" u="none" strike="noStrike" kern="1200" baseline="0" dirty="0">
                <a:solidFill>
                  <a:schemeClr val="tx1"/>
                </a:solidFill>
                <a:latin typeface="Arial" charset="0"/>
                <a:ea typeface="+mn-ea"/>
                <a:cs typeface="+mn-cs"/>
              </a:rPr>
              <a:t> cassette </a:t>
            </a:r>
            <a:r>
              <a:rPr lang="it-IT" sz="1200" b="0" i="0" u="none" strike="noStrike" kern="1200" baseline="0" dirty="0" err="1">
                <a:solidFill>
                  <a:schemeClr val="tx1"/>
                </a:solidFill>
                <a:latin typeface="Arial" charset="0"/>
                <a:ea typeface="+mn-ea"/>
                <a:cs typeface="+mn-cs"/>
              </a:rPr>
              <a:t>transporters</a:t>
            </a:r>
            <a:r>
              <a:rPr lang="it-IT" sz="1200" b="0" i="0" u="none" strike="noStrike" kern="1200" baseline="0" dirty="0">
                <a:solidFill>
                  <a:schemeClr val="tx1"/>
                </a:solidFill>
                <a:latin typeface="Arial" charset="0"/>
                <a:ea typeface="+mn-ea"/>
                <a:cs typeface="+mn-cs"/>
              </a:rPr>
              <a:t>, </a:t>
            </a:r>
            <a:r>
              <a:rPr lang="en-US" sz="1200" b="0" i="0" u="none" strike="noStrike" kern="1200" baseline="0" dirty="0">
                <a:solidFill>
                  <a:schemeClr val="tx1"/>
                </a:solidFill>
                <a:latin typeface="Arial" charset="0"/>
                <a:ea typeface="+mn-ea"/>
                <a:cs typeface="+mn-cs"/>
              </a:rPr>
              <a:t>respectively. ABC transporters are a family of proteins that play a key role in cellular detoxification, facilitating the transport of various substances out of cells. Several studies showed that the ABC protein family can be involved in the excretion of metal ions. </a:t>
            </a:r>
          </a:p>
          <a:p>
            <a:r>
              <a:rPr lang="en-US" sz="1200" b="0" i="0" u="none" strike="noStrike" kern="1200" baseline="0" dirty="0">
                <a:solidFill>
                  <a:schemeClr val="tx1"/>
                </a:solidFill>
                <a:latin typeface="Arial" charset="0"/>
                <a:ea typeface="+mn-ea"/>
                <a:cs typeface="+mn-cs"/>
              </a:rPr>
              <a:t>The upregulation of this pathway was particularly evident in clams exposed to sediments collected at sites IV and V, with a total of 7 and 8 upregulated </a:t>
            </a:r>
            <a:r>
              <a:rPr lang="it-IT" sz="1200" b="0" i="0" u="none" strike="noStrike" kern="1200" baseline="0" dirty="0" err="1">
                <a:solidFill>
                  <a:schemeClr val="tx1"/>
                </a:solidFill>
                <a:latin typeface="Arial" charset="0"/>
                <a:ea typeface="+mn-ea"/>
                <a:cs typeface="+mn-cs"/>
              </a:rPr>
              <a:t>genes</a:t>
            </a:r>
            <a:r>
              <a:rPr lang="it-IT" sz="1200" b="0" i="0" u="none" strike="noStrike" kern="1200" baseline="0" dirty="0">
                <a:solidFill>
                  <a:schemeClr val="tx1"/>
                </a:solidFill>
                <a:latin typeface="Arial" charset="0"/>
                <a:ea typeface="+mn-ea"/>
                <a:cs typeface="+mn-cs"/>
              </a:rPr>
              <a:t> coding for ATP-</a:t>
            </a:r>
            <a:r>
              <a:rPr lang="it-IT" sz="1200" b="0" i="0" u="none" strike="noStrike" kern="1200" baseline="0" dirty="0" err="1">
                <a:solidFill>
                  <a:schemeClr val="tx1"/>
                </a:solidFill>
                <a:latin typeface="Arial" charset="0"/>
                <a:ea typeface="+mn-ea"/>
                <a:cs typeface="+mn-cs"/>
              </a:rPr>
              <a:t>binding</a:t>
            </a:r>
            <a:r>
              <a:rPr lang="it-IT" sz="1200" b="0" i="0" u="none" strike="noStrike" kern="1200" baseline="0" dirty="0">
                <a:solidFill>
                  <a:schemeClr val="tx1"/>
                </a:solidFill>
                <a:latin typeface="Arial" charset="0"/>
                <a:ea typeface="+mn-ea"/>
                <a:cs typeface="+mn-cs"/>
              </a:rPr>
              <a:t> cassette </a:t>
            </a:r>
            <a:r>
              <a:rPr lang="it-IT" sz="1200" b="0" i="0" u="none" strike="noStrike" kern="1200" baseline="0" dirty="0" err="1">
                <a:solidFill>
                  <a:schemeClr val="tx1"/>
                </a:solidFill>
                <a:latin typeface="Arial" charset="0"/>
                <a:ea typeface="+mn-ea"/>
                <a:cs typeface="+mn-cs"/>
              </a:rPr>
              <a:t>transporters</a:t>
            </a:r>
            <a:r>
              <a:rPr lang="it-IT" sz="1200" b="0" i="0" u="none" strike="noStrike" kern="1200" baseline="0" dirty="0">
                <a:solidFill>
                  <a:schemeClr val="tx1"/>
                </a:solidFill>
                <a:latin typeface="Arial" charset="0"/>
                <a:ea typeface="+mn-ea"/>
                <a:cs typeface="+mn-cs"/>
              </a:rPr>
              <a:t>, </a:t>
            </a:r>
            <a:r>
              <a:rPr lang="en-US" sz="1200" b="0" i="0" u="none" strike="noStrike" kern="1200" baseline="0" dirty="0">
                <a:solidFill>
                  <a:schemeClr val="tx1"/>
                </a:solidFill>
                <a:latin typeface="Arial" charset="0"/>
                <a:ea typeface="+mn-ea"/>
                <a:cs typeface="+mn-cs"/>
              </a:rPr>
              <a:t>respectively. ABC transporters are a family of proteins that play a key role in cellular detoxification, facilitating the transport of various substances out of cells. Several studies showed that the ABC protein family can be involved in the excretion of metal ions</a:t>
            </a:r>
            <a:endParaRPr lang="it-IT" dirty="0"/>
          </a:p>
        </p:txBody>
      </p:sp>
      <p:sp>
        <p:nvSpPr>
          <p:cNvPr id="4" name="Segnaposto numero diapositiva 3"/>
          <p:cNvSpPr>
            <a:spLocks noGrp="1"/>
          </p:cNvSpPr>
          <p:nvPr>
            <p:ph type="sldNum" sz="quarter" idx="5"/>
          </p:nvPr>
        </p:nvSpPr>
        <p:spPr/>
        <p:txBody>
          <a:bodyPr/>
          <a:lstStyle/>
          <a:p>
            <a:pPr>
              <a:defRPr/>
            </a:pPr>
            <a:fld id="{9C6AEEC8-281E-407D-A522-3FF10E48C21F}" type="slidenum">
              <a:rPr lang="it-IT" altLang="it-IT" smtClean="0"/>
              <a:pPr>
                <a:defRPr/>
              </a:pPr>
              <a:t>14</a:t>
            </a:fld>
            <a:endParaRPr lang="it-IT" altLang="it-IT"/>
          </a:p>
        </p:txBody>
      </p:sp>
    </p:spTree>
    <p:extLst>
      <p:ext uri="{BB962C8B-B14F-4D97-AF65-F5344CB8AC3E}">
        <p14:creationId xmlns:p14="http://schemas.microsoft.com/office/powerpoint/2010/main" val="16352298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Diapositiva titolo">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83CCE35-872A-CE4E-A975-51D999931003}"/>
              </a:ext>
            </a:extLst>
          </p:cNvPr>
          <p:cNvSpPr>
            <a:spLocks noChangeArrowheads="1"/>
          </p:cNvSpPr>
          <p:nvPr userDrawn="1"/>
        </p:nvSpPr>
        <p:spPr bwMode="auto">
          <a:xfrm>
            <a:off x="0" y="0"/>
            <a:ext cx="9144000" cy="5143500"/>
          </a:xfrm>
          <a:prstGeom prst="rect">
            <a:avLst/>
          </a:prstGeom>
          <a:solidFill>
            <a:srgbClr val="B3071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rIns="360000"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r" eaLnBrk="1" hangingPunct="1">
              <a:defRPr/>
            </a:pPr>
            <a:endParaRPr lang="it-IT" altLang="it-IT" sz="2400" dirty="0">
              <a:solidFill>
                <a:schemeClr val="bg1"/>
              </a:solidFill>
            </a:endParaRPr>
          </a:p>
        </p:txBody>
      </p:sp>
      <p:pic>
        <p:nvPicPr>
          <p:cNvPr id="3" name="Immagin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6213" y="1701800"/>
            <a:ext cx="6249987"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1592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FAF1E064-B2C2-874C-937C-6765BA1AE7BA}"/>
              </a:ext>
            </a:extLst>
          </p:cNvPr>
          <p:cNvSpPr>
            <a:spLocks noChangeArrowheads="1"/>
          </p:cNvSpPr>
          <p:nvPr userDrawn="1"/>
        </p:nvSpPr>
        <p:spPr bwMode="auto">
          <a:xfrm>
            <a:off x="0" y="0"/>
            <a:ext cx="9144000" cy="5143500"/>
          </a:xfrm>
          <a:prstGeom prst="rect">
            <a:avLst/>
          </a:prstGeom>
          <a:solidFill>
            <a:srgbClr val="B3071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rIns="270000"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r" eaLnBrk="1" hangingPunct="1">
              <a:defRPr/>
            </a:pPr>
            <a:endParaRPr lang="it-IT" altLang="it-IT">
              <a:solidFill>
                <a:schemeClr val="bg1"/>
              </a:solidFill>
            </a:endParaRPr>
          </a:p>
        </p:txBody>
      </p:sp>
      <p:pic>
        <p:nvPicPr>
          <p:cNvPr id="5" name="Immagin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3713" y="700088"/>
            <a:ext cx="5616575"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olo 1"/>
          <p:cNvSpPr>
            <a:spLocks noGrp="1"/>
          </p:cNvSpPr>
          <p:nvPr>
            <p:ph type="ctrTitle"/>
          </p:nvPr>
        </p:nvSpPr>
        <p:spPr>
          <a:xfrm>
            <a:off x="685800" y="2549351"/>
            <a:ext cx="7772400" cy="1102519"/>
          </a:xfrm>
          <a:prstGeom prst="rect">
            <a:avLst/>
          </a:prstGeom>
        </p:spPr>
        <p:txBody>
          <a:bodyPr/>
          <a:lstStyle>
            <a:lvl1pPr>
              <a:defRPr>
                <a:solidFill>
                  <a:schemeClr val="bg1"/>
                </a:solidFill>
              </a:defRPr>
            </a:lvl1pPr>
          </a:lstStyle>
          <a:p>
            <a:r>
              <a:rPr lang="it-IT" dirty="0"/>
              <a:t>Fare clic per modificare lo stile del titolo</a:t>
            </a:r>
          </a:p>
        </p:txBody>
      </p:sp>
      <p:sp>
        <p:nvSpPr>
          <p:cNvPr id="14" name="Segnaposto testo 13">
            <a:extLst>
              <a:ext uri="{FF2B5EF4-FFF2-40B4-BE49-F238E27FC236}">
                <a16:creationId xmlns:a16="http://schemas.microsoft.com/office/drawing/2014/main" id="{0A1BF739-E546-D94E-AF3D-DB4AF77D92DF}"/>
              </a:ext>
            </a:extLst>
          </p:cNvPr>
          <p:cNvSpPr>
            <a:spLocks noGrp="1"/>
          </p:cNvSpPr>
          <p:nvPr>
            <p:ph type="body" sz="quarter" idx="10"/>
          </p:nvPr>
        </p:nvSpPr>
        <p:spPr>
          <a:xfrm>
            <a:off x="1871662" y="4004432"/>
            <a:ext cx="5400675" cy="647700"/>
          </a:xfrm>
        </p:spPr>
        <p:txBody>
          <a:bodyPr/>
          <a:lstStyle>
            <a:lvl1pPr marL="0" indent="0" algn="ctr">
              <a:buNone/>
              <a:defRPr>
                <a:solidFill>
                  <a:schemeClr val="bg1"/>
                </a:solidFill>
              </a:defRPr>
            </a:lvl1pPr>
          </a:lstStyle>
          <a:p>
            <a:pPr lvl="0"/>
            <a:r>
              <a:rPr lang="it-IT"/>
              <a:t>Modifica gli stili del testo dello schema</a:t>
            </a:r>
          </a:p>
        </p:txBody>
      </p:sp>
    </p:spTree>
    <p:extLst>
      <p:ext uri="{BB962C8B-B14F-4D97-AF65-F5344CB8AC3E}">
        <p14:creationId xmlns:p14="http://schemas.microsoft.com/office/powerpoint/2010/main" val="1445184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Diapositiva titolo">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630009B2-A5ED-9C49-B7D2-68A94490B334}"/>
              </a:ext>
            </a:extLst>
          </p:cNvPr>
          <p:cNvSpPr>
            <a:spLocks noChangeArrowheads="1"/>
          </p:cNvSpPr>
          <p:nvPr userDrawn="1"/>
        </p:nvSpPr>
        <p:spPr bwMode="auto">
          <a:xfrm>
            <a:off x="0" y="0"/>
            <a:ext cx="9144000" cy="5143500"/>
          </a:xfrm>
          <a:prstGeom prst="rect">
            <a:avLst/>
          </a:prstGeom>
          <a:solidFill>
            <a:srgbClr val="B3071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rIns="360000"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r" eaLnBrk="1" hangingPunct="1">
              <a:defRPr/>
            </a:pPr>
            <a:endParaRPr lang="it-IT" altLang="it-IT" sz="2400" dirty="0">
              <a:solidFill>
                <a:schemeClr val="bg1"/>
              </a:solidFill>
            </a:endParaRPr>
          </a:p>
        </p:txBody>
      </p:sp>
      <p:pic>
        <p:nvPicPr>
          <p:cNvPr id="3" name="Picture 3" descr="SigilloLogoLAST_WhiteOK"/>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681163" y="1279525"/>
            <a:ext cx="5781675"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9963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Diapositiva titolo">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6BFAC34C-73C6-7246-AA90-B2637D97FEF8}"/>
              </a:ext>
            </a:extLst>
          </p:cNvPr>
          <p:cNvSpPr>
            <a:spLocks noChangeArrowheads="1"/>
          </p:cNvSpPr>
          <p:nvPr userDrawn="1"/>
        </p:nvSpPr>
        <p:spPr bwMode="auto">
          <a:xfrm>
            <a:off x="0" y="0"/>
            <a:ext cx="9144000" cy="5143500"/>
          </a:xfrm>
          <a:prstGeom prst="rect">
            <a:avLst/>
          </a:prstGeom>
          <a:solidFill>
            <a:srgbClr val="B3071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rIns="360000"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r" eaLnBrk="1" hangingPunct="1">
              <a:defRPr/>
            </a:pPr>
            <a:endParaRPr lang="it-IT" altLang="it-IT" sz="2400" dirty="0">
              <a:solidFill>
                <a:schemeClr val="bg1"/>
              </a:solidFill>
            </a:endParaRPr>
          </a:p>
        </p:txBody>
      </p:sp>
      <p:sp>
        <p:nvSpPr>
          <p:cNvPr id="3" name="Segnaposto testo 2">
            <a:extLst>
              <a:ext uri="{FF2B5EF4-FFF2-40B4-BE49-F238E27FC236}">
                <a16:creationId xmlns:a16="http://schemas.microsoft.com/office/drawing/2014/main" id="{AAB800B6-A75D-4E47-B291-EB85EFB0621F}"/>
              </a:ext>
            </a:extLst>
          </p:cNvPr>
          <p:cNvSpPr>
            <a:spLocks noGrp="1"/>
          </p:cNvSpPr>
          <p:nvPr>
            <p:ph type="body" sz="quarter" idx="10"/>
          </p:nvPr>
        </p:nvSpPr>
        <p:spPr>
          <a:xfrm>
            <a:off x="1763713" y="1851025"/>
            <a:ext cx="5616575" cy="1225550"/>
          </a:xfrm>
        </p:spPr>
        <p:txBody>
          <a:bodyPr/>
          <a:lstStyle>
            <a:lvl1pPr marL="0" indent="0" algn="ctr">
              <a:buNone/>
              <a:defRPr sz="2400">
                <a:solidFill>
                  <a:schemeClr val="bg1"/>
                </a:solidFill>
              </a:defRPr>
            </a:lvl1pPr>
          </a:lstStyle>
          <a:p>
            <a:pPr lvl="0"/>
            <a:r>
              <a:rPr lang="it-IT"/>
              <a:t>Modifica gli stili del testo dello schema</a:t>
            </a:r>
          </a:p>
        </p:txBody>
      </p:sp>
    </p:spTree>
    <p:extLst>
      <p:ext uri="{BB962C8B-B14F-4D97-AF65-F5344CB8AC3E}">
        <p14:creationId xmlns:p14="http://schemas.microsoft.com/office/powerpoint/2010/main" val="77903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ACBC8309-646E-E544-8758-E8C2408220BE}"/>
              </a:ext>
            </a:extLst>
          </p:cNvPr>
          <p:cNvSpPr>
            <a:spLocks noChangeArrowheads="1"/>
          </p:cNvSpPr>
          <p:nvPr userDrawn="1"/>
        </p:nvSpPr>
        <p:spPr bwMode="auto">
          <a:xfrm>
            <a:off x="-96838" y="0"/>
            <a:ext cx="9348788" cy="855663"/>
          </a:xfrm>
          <a:prstGeom prst="rect">
            <a:avLst/>
          </a:prstGeom>
          <a:solidFill>
            <a:srgbClr val="B3071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rIns="360000"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r" eaLnBrk="1" hangingPunct="1">
              <a:defRPr/>
            </a:pPr>
            <a:endParaRPr lang="it-IT" altLang="it-IT" sz="2400" dirty="0">
              <a:solidFill>
                <a:schemeClr val="bg1"/>
              </a:solidFill>
            </a:endParaRPr>
          </a:p>
        </p:txBody>
      </p:sp>
      <p:pic>
        <p:nvPicPr>
          <p:cNvPr id="3" name="Immagine 7"/>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50825" y="152400"/>
            <a:ext cx="2146300"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2567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72EF80B-61F9-E54C-ADA8-10B81E7BD7B0}"/>
              </a:ext>
            </a:extLst>
          </p:cNvPr>
          <p:cNvSpPr>
            <a:spLocks noChangeArrowheads="1"/>
          </p:cNvSpPr>
          <p:nvPr userDrawn="1"/>
        </p:nvSpPr>
        <p:spPr bwMode="auto">
          <a:xfrm>
            <a:off x="0" y="0"/>
            <a:ext cx="9155113" cy="576263"/>
          </a:xfrm>
          <a:prstGeom prst="rect">
            <a:avLst/>
          </a:prstGeom>
          <a:solidFill>
            <a:srgbClr val="B3071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rIns="360000"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endParaRPr lang="it-IT" altLang="it-IT" sz="2400">
              <a:solidFill>
                <a:schemeClr val="bg1"/>
              </a:solidFill>
            </a:endParaRPr>
          </a:p>
        </p:txBody>
      </p:sp>
      <p:pic>
        <p:nvPicPr>
          <p:cNvPr id="3" name="Immagine 7"/>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42900" y="195263"/>
            <a:ext cx="3036888"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1468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Layout personalizzato">
    <p:spTree>
      <p:nvGrpSpPr>
        <p:cNvPr id="1" name=""/>
        <p:cNvGrpSpPr/>
        <p:nvPr/>
      </p:nvGrpSpPr>
      <p:grpSpPr>
        <a:xfrm>
          <a:off x="0" y="0"/>
          <a:ext cx="0" cy="0"/>
          <a:chOff x="0" y="0"/>
          <a:chExt cx="0" cy="0"/>
        </a:xfrm>
      </p:grpSpPr>
      <p:pic>
        <p:nvPicPr>
          <p:cNvPr id="2" name="Immagine 6"/>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00038" y="187325"/>
            <a:ext cx="3325812"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Connettore 1 5">
            <a:extLst>
              <a:ext uri="{FF2B5EF4-FFF2-40B4-BE49-F238E27FC236}">
                <a16:creationId xmlns:a16="http://schemas.microsoft.com/office/drawing/2014/main" id="{2700EFBB-CA79-3843-903F-BCF364201876}"/>
              </a:ext>
            </a:extLst>
          </p:cNvPr>
          <p:cNvCxnSpPr>
            <a:cxnSpLocks/>
          </p:cNvCxnSpPr>
          <p:nvPr userDrawn="1"/>
        </p:nvCxnSpPr>
        <p:spPr>
          <a:xfrm>
            <a:off x="0" y="576263"/>
            <a:ext cx="9180513" cy="0"/>
          </a:xfrm>
          <a:prstGeom prst="line">
            <a:avLst/>
          </a:prstGeom>
          <a:ln w="19050">
            <a:solidFill>
              <a:srgbClr val="C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699902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249238" y="911225"/>
            <a:ext cx="8645525"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Click to edit Master text styles</a:t>
            </a:r>
          </a:p>
          <a:p>
            <a:pPr lvl="1"/>
            <a:r>
              <a:rPr lang="it-IT" altLang="it-IT"/>
              <a:t>Second level</a:t>
            </a:r>
          </a:p>
          <a:p>
            <a:pPr lvl="2"/>
            <a:r>
              <a:rPr lang="it-IT" altLang="it-IT"/>
              <a:t>Third level</a:t>
            </a:r>
          </a:p>
          <a:p>
            <a:pPr lvl="3"/>
            <a:r>
              <a:rPr lang="it-IT" altLang="it-IT"/>
              <a:t>Fourth level</a:t>
            </a:r>
          </a:p>
          <a:p>
            <a:pPr lvl="4"/>
            <a:r>
              <a:rPr lang="it-IT" altLang="it-IT"/>
              <a:t>Fifth level</a:t>
            </a:r>
          </a:p>
        </p:txBody>
      </p:sp>
      <p:sp>
        <p:nvSpPr>
          <p:cNvPr id="9" name="Rectangle 5">
            <a:extLst>
              <a:ext uri="{FF2B5EF4-FFF2-40B4-BE49-F238E27FC236}">
                <a16:creationId xmlns:a16="http://schemas.microsoft.com/office/drawing/2014/main" id="{CA2FB2AD-5CE0-6A40-B2EF-2F9AB8683D50}"/>
              </a:ext>
            </a:extLst>
          </p:cNvPr>
          <p:cNvSpPr>
            <a:spLocks noGrp="1" noChangeArrowheads="1"/>
          </p:cNvSpPr>
          <p:nvPr>
            <p:ph type="ftr" sz="quarter" idx="3"/>
          </p:nvPr>
        </p:nvSpPr>
        <p:spPr bwMode="auto">
          <a:xfrm>
            <a:off x="0" y="4786313"/>
            <a:ext cx="2895600" cy="357187"/>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900" b="0">
                <a:latin typeface="Arial" charset="0"/>
              </a:defRPr>
            </a:lvl1pPr>
          </a:lstStyle>
          <a:p>
            <a:pPr>
              <a:defRPr/>
            </a:pPr>
            <a:r>
              <a:rPr lang="it-IT"/>
              <a:t>Facoltà di Economia</a:t>
            </a:r>
          </a:p>
        </p:txBody>
      </p:sp>
      <p:sp>
        <p:nvSpPr>
          <p:cNvPr id="10" name="Rectangle 6">
            <a:extLst>
              <a:ext uri="{FF2B5EF4-FFF2-40B4-BE49-F238E27FC236}">
                <a16:creationId xmlns:a16="http://schemas.microsoft.com/office/drawing/2014/main" id="{050B9A0C-E299-8943-A547-957A9061F842}"/>
              </a:ext>
            </a:extLst>
          </p:cNvPr>
          <p:cNvSpPr>
            <a:spLocks noGrp="1" noChangeArrowheads="1"/>
          </p:cNvSpPr>
          <p:nvPr>
            <p:ph type="sldNum" sz="quarter" idx="4"/>
          </p:nvPr>
        </p:nvSpPr>
        <p:spPr bwMode="auto">
          <a:xfrm>
            <a:off x="4286250" y="4786313"/>
            <a:ext cx="571500" cy="357187"/>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eaLnBrk="1" hangingPunct="1">
              <a:defRPr sz="900" b="0">
                <a:latin typeface="Arial" panose="020B0604020202020204" pitchFamily="34" charset="0"/>
              </a:defRPr>
            </a:lvl1pPr>
          </a:lstStyle>
          <a:p>
            <a:pPr>
              <a:defRPr/>
            </a:pPr>
            <a:fld id="{A85DAECE-3475-46F5-85B3-3DC57637D872}" type="slidenum">
              <a:rPr lang="it-IT" altLang="it-IT"/>
              <a:pPr>
                <a:defRPr/>
              </a:pPr>
              <a:t>‹N›</a:t>
            </a:fld>
            <a:endParaRPr lang="it-IT" altLang="it-IT"/>
          </a:p>
        </p:txBody>
      </p:sp>
    </p:spTree>
  </p:cSld>
  <p:clrMap bg1="lt1" tx1="dk1" bg2="lt2" tx2="dk2" accent1="accent1" accent2="accent2" accent3="accent3" accent4="accent4" accent5="accent5" accent6="accent6" hlink="hlink" folHlink="folHlink"/>
  <p:sldLayoutIdLst>
    <p:sldLayoutId id="2147484148" r:id="rId1"/>
    <p:sldLayoutId id="2147484149" r:id="rId2"/>
    <p:sldLayoutId id="2147484150" r:id="rId3"/>
    <p:sldLayoutId id="2147484151" r:id="rId4"/>
    <p:sldLayoutId id="2147484152" r:id="rId5"/>
    <p:sldLayoutId id="2147484153" r:id="rId6"/>
    <p:sldLayoutId id="2147484154" r:id="rId7"/>
  </p:sldLayoutIdLst>
  <p:txStyles>
    <p:titleStyle>
      <a:lvl1pPr algn="ctr" rtl="0" eaLnBrk="0" fontAlgn="base" hangingPunct="0">
        <a:spcBef>
          <a:spcPct val="0"/>
        </a:spcBef>
        <a:spcAft>
          <a:spcPct val="0"/>
        </a:spcAft>
        <a:defRPr sz="3300">
          <a:solidFill>
            <a:schemeClr val="tx2"/>
          </a:solidFill>
          <a:latin typeface="Arial" charset="0"/>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900" algn="ctr" rtl="0" fontAlgn="base">
        <a:spcBef>
          <a:spcPct val="0"/>
        </a:spcBef>
        <a:spcAft>
          <a:spcPct val="0"/>
        </a:spcAft>
        <a:defRPr sz="3300">
          <a:solidFill>
            <a:schemeClr val="tx2"/>
          </a:solidFill>
          <a:latin typeface="Arial" charset="0"/>
        </a:defRPr>
      </a:lvl6pPr>
      <a:lvl7pPr marL="685800" algn="ctr" rtl="0" fontAlgn="base">
        <a:spcBef>
          <a:spcPct val="0"/>
        </a:spcBef>
        <a:spcAft>
          <a:spcPct val="0"/>
        </a:spcAft>
        <a:defRPr sz="3300">
          <a:solidFill>
            <a:schemeClr val="tx2"/>
          </a:solidFill>
          <a:latin typeface="Arial" charset="0"/>
        </a:defRPr>
      </a:lvl7pPr>
      <a:lvl8pPr marL="1028700" algn="ctr" rtl="0" fontAlgn="base">
        <a:spcBef>
          <a:spcPct val="0"/>
        </a:spcBef>
        <a:spcAft>
          <a:spcPct val="0"/>
        </a:spcAft>
        <a:defRPr sz="3300">
          <a:solidFill>
            <a:schemeClr val="tx2"/>
          </a:solidFill>
          <a:latin typeface="Arial" charset="0"/>
        </a:defRPr>
      </a:lvl8pPr>
      <a:lvl9pPr marL="1371600" algn="ctr" rtl="0" fontAlgn="base">
        <a:spcBef>
          <a:spcPct val="0"/>
        </a:spcBef>
        <a:spcAft>
          <a:spcPct val="0"/>
        </a:spcAft>
        <a:defRPr sz="3300">
          <a:solidFill>
            <a:schemeClr val="tx2"/>
          </a:solidFill>
          <a:latin typeface="Arial" charset="0"/>
        </a:defRPr>
      </a:lvl9pPr>
    </p:titleStyle>
    <p:bodyStyle>
      <a:lvl1pPr marL="257175" indent="-257175" algn="l" rtl="0" eaLnBrk="0" fontAlgn="base" hangingPunct="0">
        <a:spcBef>
          <a:spcPct val="20000"/>
        </a:spcBef>
        <a:spcAft>
          <a:spcPct val="0"/>
        </a:spcAft>
        <a:buChar char="•"/>
        <a:defRPr sz="2100">
          <a:solidFill>
            <a:schemeClr val="tx1"/>
          </a:solidFill>
          <a:latin typeface="Arial" charset="0"/>
          <a:ea typeface="+mn-ea"/>
          <a:cs typeface="+mn-cs"/>
        </a:defRPr>
      </a:lvl1pPr>
      <a:lvl2pPr marL="557213" indent="-214313" algn="l" rtl="0" eaLnBrk="0" fontAlgn="base" hangingPunct="0">
        <a:spcBef>
          <a:spcPct val="20000"/>
        </a:spcBef>
        <a:spcAft>
          <a:spcPct val="0"/>
        </a:spcAft>
        <a:buChar char="–"/>
        <a:defRPr sz="1900">
          <a:solidFill>
            <a:schemeClr val="tx1"/>
          </a:solidFill>
          <a:latin typeface="Arial" charset="0"/>
        </a:defRPr>
      </a:lvl2pPr>
      <a:lvl3pPr marL="857250" indent="-171450" algn="l" rtl="0" eaLnBrk="0" fontAlgn="base" hangingPunct="0">
        <a:spcBef>
          <a:spcPct val="20000"/>
        </a:spcBef>
        <a:spcAft>
          <a:spcPct val="0"/>
        </a:spcAft>
        <a:buChar char="•"/>
        <a:defRPr>
          <a:solidFill>
            <a:schemeClr val="tx1"/>
          </a:solidFill>
          <a:latin typeface="Arial" charset="0"/>
        </a:defRPr>
      </a:lvl3pPr>
      <a:lvl4pPr marL="1200150" indent="-171450" algn="l" rtl="0" eaLnBrk="0" fontAlgn="base" hangingPunct="0">
        <a:spcBef>
          <a:spcPct val="20000"/>
        </a:spcBef>
        <a:spcAft>
          <a:spcPct val="0"/>
        </a:spcAft>
        <a:buChar char="–"/>
        <a:defRPr sz="1500">
          <a:solidFill>
            <a:schemeClr val="tx1"/>
          </a:solidFill>
          <a:latin typeface="Arial" charset="0"/>
        </a:defRPr>
      </a:lvl4pPr>
      <a:lvl5pPr marL="1543050" indent="-171450" algn="l" rtl="0" eaLnBrk="0" fontAlgn="base" hangingPunct="0">
        <a:spcBef>
          <a:spcPct val="20000"/>
        </a:spcBef>
        <a:spcAft>
          <a:spcPct val="0"/>
        </a:spcAft>
        <a:buChar char="»"/>
        <a:defRPr sz="1500">
          <a:solidFill>
            <a:schemeClr val="tx1"/>
          </a:solidFill>
          <a:latin typeface="Arial" charset="0"/>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it-I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8.png"/><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41.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46.png"/><Relationship Id="rId4" Type="http://schemas.openxmlformats.org/officeDocument/2006/relationships/image" Target="../media/image45.jpeg"/></Relationships>
</file>

<file path=ppt/slides/_rels/slide1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46.png"/><Relationship Id="rId4" Type="http://schemas.openxmlformats.org/officeDocument/2006/relationships/image" Target="../media/image45.jpeg"/></Relationships>
</file>

<file path=ppt/slides/_rels/slide1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9.jpeg"/></Relationships>
</file>

<file path=ppt/slides/_rels/slide1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50.jpeg"/></Relationships>
</file>

<file path=ppt/slides/_rels/slide1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45.jpeg"/><Relationship Id="rId5" Type="http://schemas.openxmlformats.org/officeDocument/2006/relationships/image" Target="../media/image46.png"/><Relationship Id="rId4" Type="http://schemas.openxmlformats.org/officeDocument/2006/relationships/image" Target="../media/image50.jpeg"/></Relationships>
</file>

<file path=ppt/slides/_rels/slide1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jpg"/><Relationship Id="rId2" Type="http://schemas.openxmlformats.org/officeDocument/2006/relationships/image" Target="../media/image11.png"/><Relationship Id="rId1" Type="http://schemas.openxmlformats.org/officeDocument/2006/relationships/slideLayout" Target="../slideLayouts/slideLayout5.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5.xml"/><Relationship Id="rId5" Type="http://schemas.openxmlformats.org/officeDocument/2006/relationships/image" Target="../media/image64.jpeg"/><Relationship Id="rId4" Type="http://schemas.openxmlformats.org/officeDocument/2006/relationships/image" Target="../media/image63.jpe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66.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50.jpeg"/></Relationships>
</file>

<file path=ppt/slides/_rels/slide36.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image" Target="../media/image70.jpe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g"/><Relationship Id="rId1" Type="http://schemas.openxmlformats.org/officeDocument/2006/relationships/slideLayout" Target="../slideLayouts/slideLayout5.xml"/><Relationship Id="rId5" Type="http://schemas.openxmlformats.org/officeDocument/2006/relationships/image" Target="../media/image32.png"/><Relationship Id="rId4" Type="http://schemas.openxmlformats.org/officeDocument/2006/relationships/image" Target="../media/image73.jpeg"/></Relationships>
</file>

<file path=ppt/slides/_rels/slide3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1.jpg"/><Relationship Id="rId1" Type="http://schemas.openxmlformats.org/officeDocument/2006/relationships/slideLayout" Target="../slideLayouts/slideLayout5.xml"/><Relationship Id="rId5" Type="http://schemas.openxmlformats.org/officeDocument/2006/relationships/image" Target="../media/image32.png"/><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tiff"/><Relationship Id="rId7"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jpeg"/><Relationship Id="rId9" Type="http://schemas.openxmlformats.org/officeDocument/2006/relationships/image" Target="../media/image25.jpe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28.jpeg"/><Relationship Id="rId4" Type="http://schemas.openxmlformats.org/officeDocument/2006/relationships/image" Target="../media/image27.jpeg"/></Relationships>
</file>

<file path=ppt/slides/_rels/slide7.xml.rels><?xml version="1.0" encoding="UTF-8" standalone="yes"?>
<Relationships xmlns="http://schemas.openxmlformats.org/package/2006/relationships"><Relationship Id="rId3" Type="http://schemas.openxmlformats.org/officeDocument/2006/relationships/image" Target="../media/image29.tif"/><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8.xml.rels><?xml version="1.0" encoding="UTF-8" standalone="yes"?>
<Relationships xmlns="http://schemas.openxmlformats.org/package/2006/relationships"><Relationship Id="rId3" Type="http://schemas.openxmlformats.org/officeDocument/2006/relationships/image" Target="../media/image29.tif"/><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3.jpe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0625EC7C-5D73-4B92-9341-7D754C837FF5}"/>
              </a:ext>
            </a:extLst>
          </p:cNvPr>
          <p:cNvSpPr/>
          <p:nvPr/>
        </p:nvSpPr>
        <p:spPr>
          <a:xfrm>
            <a:off x="552296" y="1179729"/>
            <a:ext cx="8233258" cy="1964577"/>
          </a:xfrm>
          <a:prstGeom prst="rect">
            <a:avLst/>
          </a:prstGeom>
        </p:spPr>
        <p:txBody>
          <a:bodyPr wrap="square">
            <a:spAutoFit/>
          </a:bodyPr>
          <a:lstStyle/>
          <a:p>
            <a:pPr algn="ctr">
              <a:lnSpc>
                <a:spcPct val="107000"/>
              </a:lnSpc>
              <a:spcAft>
                <a:spcPts val="800"/>
              </a:spcAft>
            </a:pPr>
            <a:r>
              <a:rPr lang="it-IT" sz="2400" i="1" dirty="0">
                <a:solidFill>
                  <a:srgbClr val="C00000"/>
                </a:solidFill>
                <a:latin typeface="Calibri" panose="020F0502020204030204" pitchFamily="34" charset="0"/>
                <a:ea typeface="Calibri" panose="020F0502020204030204" pitchFamily="34" charset="0"/>
                <a:cs typeface="Times New Roman" panose="02020603050405020304" pitchFamily="18" charset="0"/>
              </a:rPr>
              <a:t>“Contaminanti presenti nei sedimenti dragati alterano il </a:t>
            </a:r>
            <a:r>
              <a:rPr lang="it-IT" sz="2400" i="1" dirty="0" err="1">
                <a:solidFill>
                  <a:srgbClr val="C00000"/>
                </a:solidFill>
                <a:latin typeface="Calibri" panose="020F0502020204030204" pitchFamily="34" charset="0"/>
                <a:ea typeface="Calibri" panose="020F0502020204030204" pitchFamily="34" charset="0"/>
                <a:cs typeface="Times New Roman" panose="02020603050405020304" pitchFamily="18" charset="0"/>
              </a:rPr>
              <a:t>trascrittoma</a:t>
            </a:r>
            <a:r>
              <a:rPr lang="it-IT" sz="2400" i="1" dirty="0">
                <a:solidFill>
                  <a:srgbClr val="C00000"/>
                </a:solidFill>
                <a:latin typeface="Calibri" panose="020F0502020204030204" pitchFamily="34" charset="0"/>
                <a:ea typeface="Calibri" panose="020F0502020204030204" pitchFamily="34" charset="0"/>
                <a:cs typeface="Times New Roman" panose="02020603050405020304" pitchFamily="18" charset="0"/>
              </a:rPr>
              <a:t> della vongola filippina e inducono cambiamenti nella composizione del microbiota”</a:t>
            </a:r>
          </a:p>
          <a:p>
            <a:pPr algn="ctr">
              <a:lnSpc>
                <a:spcPct val="107000"/>
              </a:lnSpc>
              <a:spcAft>
                <a:spcPts val="800"/>
              </a:spcAft>
            </a:pPr>
            <a:r>
              <a:rPr lang="it-IT" sz="1200" b="0" i="1" dirty="0">
                <a:latin typeface="Calibri" panose="020F0502020204030204" pitchFamily="34" charset="0"/>
                <a:ea typeface="Calibri" panose="020F0502020204030204" pitchFamily="34" charset="0"/>
                <a:cs typeface="Times New Roman" panose="02020603050405020304" pitchFamily="18" charset="0"/>
              </a:rPr>
              <a:t>Ilaria Bernardini, Andrea Quagliariello, Luca </a:t>
            </a:r>
            <a:r>
              <a:rPr lang="it-IT" sz="1200" b="0" i="1" dirty="0" err="1">
                <a:latin typeface="Calibri" panose="020F0502020204030204" pitchFamily="34" charset="0"/>
                <a:ea typeface="Calibri" panose="020F0502020204030204" pitchFamily="34" charset="0"/>
                <a:cs typeface="Times New Roman" panose="02020603050405020304" pitchFamily="18" charset="0"/>
              </a:rPr>
              <a:t>Peruzza</a:t>
            </a:r>
            <a:r>
              <a:rPr lang="it-IT" sz="1200" b="0" i="1" dirty="0">
                <a:latin typeface="Calibri" panose="020F0502020204030204" pitchFamily="34" charset="0"/>
                <a:ea typeface="Calibri" panose="020F0502020204030204" pitchFamily="34" charset="0"/>
                <a:cs typeface="Times New Roman" panose="02020603050405020304" pitchFamily="18" charset="0"/>
              </a:rPr>
              <a:t>, Maria Elena</a:t>
            </a:r>
            <a:r>
              <a:rPr lang="it-IT" sz="1200" b="0" i="1" baseline="30000" dirty="0">
                <a:latin typeface="Calibri" panose="020F0502020204030204" pitchFamily="34" charset="0"/>
                <a:ea typeface="Calibri" panose="020F0502020204030204" pitchFamily="34" charset="0"/>
                <a:cs typeface="Times New Roman" panose="02020603050405020304" pitchFamily="18" charset="0"/>
              </a:rPr>
              <a:t> </a:t>
            </a:r>
            <a:r>
              <a:rPr lang="it-IT" sz="1200" b="0" i="1" dirty="0">
                <a:latin typeface="Calibri" panose="020F0502020204030204" pitchFamily="34" charset="0"/>
                <a:ea typeface="Calibri" panose="020F0502020204030204" pitchFamily="34" charset="0"/>
                <a:cs typeface="Times New Roman" panose="02020603050405020304" pitchFamily="18" charset="0"/>
              </a:rPr>
              <a:t>Martino, Giulia Dalla Rovere, Silvia</a:t>
            </a:r>
            <a:r>
              <a:rPr lang="it-IT" sz="1200" b="0" i="1" baseline="30000" dirty="0">
                <a:latin typeface="Calibri" panose="020F0502020204030204" pitchFamily="34" charset="0"/>
                <a:ea typeface="Calibri" panose="020F0502020204030204" pitchFamily="34" charset="0"/>
                <a:cs typeface="Times New Roman" panose="02020603050405020304" pitchFamily="18" charset="0"/>
              </a:rPr>
              <a:t> </a:t>
            </a:r>
            <a:r>
              <a:rPr lang="it-IT" sz="1200" b="0" i="1" dirty="0" err="1">
                <a:latin typeface="Calibri" panose="020F0502020204030204" pitchFamily="34" charset="0"/>
                <a:ea typeface="Calibri" panose="020F0502020204030204" pitchFamily="34" charset="0"/>
                <a:cs typeface="Times New Roman" panose="02020603050405020304" pitchFamily="18" charset="0"/>
              </a:rPr>
              <a:t>Iori</a:t>
            </a:r>
            <a:r>
              <a:rPr lang="it-IT" sz="1200" b="0" i="1" dirty="0">
                <a:latin typeface="Calibri" panose="020F0502020204030204" pitchFamily="34" charset="0"/>
                <a:ea typeface="Calibri" panose="020F0502020204030204" pitchFamily="34" charset="0"/>
                <a:cs typeface="Times New Roman" panose="02020603050405020304" pitchFamily="18" charset="0"/>
              </a:rPr>
              <a:t>, Davide </a:t>
            </a:r>
            <a:r>
              <a:rPr lang="it-IT" sz="1200" b="0" i="1" dirty="0" err="1">
                <a:latin typeface="Calibri" panose="020F0502020204030204" pitchFamily="34" charset="0"/>
                <a:ea typeface="Calibri" panose="020F0502020204030204" pitchFamily="34" charset="0"/>
                <a:cs typeface="Times New Roman" panose="02020603050405020304" pitchFamily="18" charset="0"/>
              </a:rPr>
              <a:t>Asnicar</a:t>
            </a:r>
            <a:r>
              <a:rPr lang="it-IT" sz="1200" b="0" i="1" dirty="0">
                <a:latin typeface="Calibri" panose="020F0502020204030204" pitchFamily="34" charset="0"/>
                <a:ea typeface="Calibri" panose="020F0502020204030204" pitchFamily="34" charset="0"/>
                <a:cs typeface="Times New Roman" panose="02020603050405020304" pitchFamily="18" charset="0"/>
              </a:rPr>
              <a:t>, Maria </a:t>
            </a:r>
            <a:r>
              <a:rPr lang="it-IT" sz="1200" b="0" i="1" dirty="0" err="1">
                <a:latin typeface="Calibri" panose="020F0502020204030204" pitchFamily="34" charset="0"/>
                <a:ea typeface="Calibri" panose="020F0502020204030204" pitchFamily="34" charset="0"/>
                <a:cs typeface="Times New Roman" panose="02020603050405020304" pitchFamily="18" charset="0"/>
              </a:rPr>
              <a:t>Ciscato</a:t>
            </a:r>
            <a:r>
              <a:rPr lang="it-IT" sz="1200" b="0" i="1" dirty="0">
                <a:latin typeface="Calibri" panose="020F0502020204030204" pitchFamily="34" charset="0"/>
                <a:ea typeface="Calibri" panose="020F0502020204030204" pitchFamily="34" charset="0"/>
                <a:cs typeface="Times New Roman" panose="02020603050405020304" pitchFamily="18" charset="0"/>
              </a:rPr>
              <a:t>, Jacopo </a:t>
            </a:r>
            <a:r>
              <a:rPr lang="it-IT" sz="1200" b="0" i="1" dirty="0" err="1">
                <a:latin typeface="Calibri" panose="020F0502020204030204" pitchFamily="34" charset="0"/>
                <a:ea typeface="Calibri" panose="020F0502020204030204" pitchFamily="34" charset="0"/>
                <a:cs typeface="Times New Roman" panose="02020603050405020304" pitchFamily="18" charset="0"/>
              </a:rPr>
              <a:t>Fabrello</a:t>
            </a:r>
            <a:r>
              <a:rPr lang="it-IT" sz="1200" b="0" i="1" dirty="0">
                <a:latin typeface="Calibri" panose="020F0502020204030204" pitchFamily="34" charset="0"/>
                <a:ea typeface="Calibri" panose="020F0502020204030204" pitchFamily="34" charset="0"/>
                <a:cs typeface="Times New Roman" panose="02020603050405020304" pitchFamily="18" charset="0"/>
              </a:rPr>
              <a:t>, Fabiana Corami, Martina Cecchetto, Elisa Giubilato, Claudio </a:t>
            </a:r>
            <a:r>
              <a:rPr lang="it-IT" sz="1200" b="0" i="1" dirty="0" err="1">
                <a:latin typeface="Calibri" panose="020F0502020204030204" pitchFamily="34" charset="0"/>
                <a:ea typeface="Calibri" panose="020F0502020204030204" pitchFamily="34" charset="0"/>
                <a:cs typeface="Times New Roman" panose="02020603050405020304" pitchFamily="18" charset="0"/>
              </a:rPr>
              <a:t>Carrer</a:t>
            </a:r>
            <a:r>
              <a:rPr lang="it-IT" sz="1200" b="0" i="1" dirty="0">
                <a:latin typeface="Calibri" panose="020F0502020204030204" pitchFamily="34" charset="0"/>
                <a:ea typeface="Calibri" panose="020F0502020204030204" pitchFamily="34" charset="0"/>
                <a:cs typeface="Times New Roman" panose="02020603050405020304" pitchFamily="18" charset="0"/>
              </a:rPr>
              <a:t>, Cinzia </a:t>
            </a:r>
            <a:r>
              <a:rPr lang="it-IT" sz="1200" b="0" i="1" dirty="0" err="1">
                <a:latin typeface="Calibri" panose="020F0502020204030204" pitchFamily="34" charset="0"/>
                <a:ea typeface="Calibri" panose="020F0502020204030204" pitchFamily="34" charset="0"/>
                <a:cs typeface="Times New Roman" panose="02020603050405020304" pitchFamily="18" charset="0"/>
              </a:rPr>
              <a:t>Bettiol</a:t>
            </a:r>
            <a:r>
              <a:rPr lang="it-IT" sz="1200" b="0" i="1" dirty="0">
                <a:latin typeface="Calibri" panose="020F0502020204030204" pitchFamily="34" charset="0"/>
                <a:ea typeface="Calibri" panose="020F0502020204030204" pitchFamily="34" charset="0"/>
                <a:cs typeface="Times New Roman" panose="02020603050405020304" pitchFamily="18" charset="0"/>
              </a:rPr>
              <a:t>, Elena </a:t>
            </a:r>
            <a:r>
              <a:rPr lang="it-IT" sz="1200" b="0" i="1" dirty="0" err="1">
                <a:latin typeface="Calibri" panose="020F0502020204030204" pitchFamily="34" charset="0"/>
                <a:ea typeface="Calibri" panose="020F0502020204030204" pitchFamily="34" charset="0"/>
                <a:cs typeface="Times New Roman" panose="02020603050405020304" pitchFamily="18" charset="0"/>
              </a:rPr>
              <a:t>Semenzin</a:t>
            </a:r>
            <a:r>
              <a:rPr lang="it-IT" sz="1200" b="0" i="1" dirty="0">
                <a:latin typeface="Calibri" panose="020F0502020204030204" pitchFamily="34" charset="0"/>
                <a:ea typeface="Calibri" panose="020F0502020204030204" pitchFamily="34" charset="0"/>
                <a:cs typeface="Times New Roman" panose="02020603050405020304" pitchFamily="18" charset="0"/>
              </a:rPr>
              <a:t>, Antonio </a:t>
            </a:r>
            <a:r>
              <a:rPr lang="it-IT" sz="1200" b="0" i="1" dirty="0" err="1">
                <a:latin typeface="Calibri" panose="020F0502020204030204" pitchFamily="34" charset="0"/>
                <a:ea typeface="Calibri" panose="020F0502020204030204" pitchFamily="34" charset="0"/>
                <a:cs typeface="Times New Roman" panose="02020603050405020304" pitchFamily="18" charset="0"/>
              </a:rPr>
              <a:t>Marcomini</a:t>
            </a:r>
            <a:r>
              <a:rPr lang="it-IT" sz="1200" b="0" i="1" dirty="0">
                <a:latin typeface="Calibri" panose="020F0502020204030204" pitchFamily="34" charset="0"/>
                <a:ea typeface="Calibri" panose="020F0502020204030204" pitchFamily="34" charset="0"/>
                <a:cs typeface="Times New Roman" panose="02020603050405020304" pitchFamily="18" charset="0"/>
              </a:rPr>
              <a:t>, Valerio </a:t>
            </a:r>
            <a:r>
              <a:rPr lang="it-IT" sz="1200" b="0" i="1" dirty="0" err="1">
                <a:latin typeface="Calibri" panose="020F0502020204030204" pitchFamily="34" charset="0"/>
                <a:ea typeface="Calibri" panose="020F0502020204030204" pitchFamily="34" charset="0"/>
                <a:cs typeface="Times New Roman" panose="02020603050405020304" pitchFamily="18" charset="0"/>
              </a:rPr>
              <a:t>Matozzo</a:t>
            </a:r>
            <a:r>
              <a:rPr lang="it-IT" sz="1200" b="0" i="1" dirty="0">
                <a:latin typeface="Calibri" panose="020F0502020204030204" pitchFamily="34" charset="0"/>
                <a:ea typeface="Calibri" panose="020F0502020204030204" pitchFamily="34" charset="0"/>
                <a:cs typeface="Times New Roman" panose="02020603050405020304" pitchFamily="18" charset="0"/>
              </a:rPr>
              <a:t>, Luca </a:t>
            </a:r>
            <a:r>
              <a:rPr lang="it-IT" sz="1200" b="0" i="1" dirty="0" err="1">
                <a:latin typeface="Calibri" panose="020F0502020204030204" pitchFamily="34" charset="0"/>
                <a:ea typeface="Calibri" panose="020F0502020204030204" pitchFamily="34" charset="0"/>
                <a:cs typeface="Times New Roman" panose="02020603050405020304" pitchFamily="18" charset="0"/>
              </a:rPr>
              <a:t>Bargelloni</a:t>
            </a:r>
            <a:r>
              <a:rPr lang="it-IT" sz="1200" b="0" i="1" dirty="0">
                <a:latin typeface="Calibri" panose="020F0502020204030204" pitchFamily="34" charset="0"/>
                <a:ea typeface="Calibri" panose="020F0502020204030204" pitchFamily="34" charset="0"/>
                <a:cs typeface="Times New Roman" panose="02020603050405020304" pitchFamily="18" charset="0"/>
              </a:rPr>
              <a:t>, Tomaso </a:t>
            </a:r>
            <a:r>
              <a:rPr lang="it-IT" sz="1200" b="0" i="1" dirty="0" err="1">
                <a:latin typeface="Calibri" panose="020F0502020204030204" pitchFamily="34" charset="0"/>
                <a:ea typeface="Calibri" panose="020F0502020204030204" pitchFamily="34" charset="0"/>
                <a:cs typeface="Times New Roman" panose="02020603050405020304" pitchFamily="18" charset="0"/>
              </a:rPr>
              <a:t>Patarnello</a:t>
            </a:r>
            <a:r>
              <a:rPr lang="it-IT" sz="1200" b="0" i="1" dirty="0">
                <a:latin typeface="Calibri" panose="020F0502020204030204" pitchFamily="34" charset="0"/>
                <a:ea typeface="Calibri" panose="020F0502020204030204" pitchFamily="34" charset="0"/>
                <a:cs typeface="Times New Roman" panose="02020603050405020304" pitchFamily="18" charset="0"/>
              </a:rPr>
              <a:t>, </a:t>
            </a:r>
            <a:r>
              <a:rPr lang="it-IT" sz="1200" i="1" u="sng" dirty="0">
                <a:latin typeface="Calibri" panose="020F0502020204030204" pitchFamily="34" charset="0"/>
                <a:ea typeface="Calibri" panose="020F0502020204030204" pitchFamily="34" charset="0"/>
                <a:cs typeface="Times New Roman" panose="02020603050405020304" pitchFamily="18" charset="0"/>
              </a:rPr>
              <a:t>Massimo Milan</a:t>
            </a:r>
            <a:endParaRPr lang="it-IT" sz="1200" i="1" u="sng"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26" name="Picture 2" descr="Concorso diplomati università Padova 2023">
            <a:extLst>
              <a:ext uri="{FF2B5EF4-FFF2-40B4-BE49-F238E27FC236}">
                <a16:creationId xmlns:a16="http://schemas.microsoft.com/office/drawing/2014/main" id="{37147CE8-7C28-43B7-AE74-7EA60313703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8989" y="3659226"/>
            <a:ext cx="2378123" cy="107428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ndefined">
            <a:extLst>
              <a:ext uri="{FF2B5EF4-FFF2-40B4-BE49-F238E27FC236}">
                <a16:creationId xmlns:a16="http://schemas.microsoft.com/office/drawing/2014/main" id="{2A56E4FC-24AF-47F8-96BB-2D53B0DA278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66399" y="3610368"/>
            <a:ext cx="997527" cy="126200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iologia (DiBio) - MediaSpace - Università degli Studi di Padova">
            <a:extLst>
              <a:ext uri="{FF2B5EF4-FFF2-40B4-BE49-F238E27FC236}">
                <a16:creationId xmlns:a16="http://schemas.microsoft.com/office/drawing/2014/main" id="{DA8DE8F0-A0D6-4C9F-B112-557C9A988D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7527" y="4153352"/>
            <a:ext cx="1610948" cy="90213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hort Specializing Master Degree in Veterinary Oncology – Unisvet">
            <a:extLst>
              <a:ext uri="{FF2B5EF4-FFF2-40B4-BE49-F238E27FC236}">
                <a16:creationId xmlns:a16="http://schemas.microsoft.com/office/drawing/2014/main" id="{4FCD6E72-1413-43BE-86B5-EF39AA1FCD8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1018" t="16487"/>
          <a:stretch/>
        </p:blipFill>
        <p:spPr bwMode="auto">
          <a:xfrm>
            <a:off x="3053959" y="3514975"/>
            <a:ext cx="2045030" cy="726394"/>
          </a:xfrm>
          <a:prstGeom prst="rect">
            <a:avLst/>
          </a:prstGeom>
          <a:noFill/>
          <a:extLst>
            <a:ext uri="{909E8E84-426E-40DD-AFC4-6F175D3DCCD1}">
              <a14:hiddenFill xmlns:a14="http://schemas.microsoft.com/office/drawing/2010/main">
                <a:solidFill>
                  <a:srgbClr val="FFFFFF"/>
                </a:solidFill>
              </a14:hiddenFill>
            </a:ext>
          </a:extLst>
        </p:spPr>
      </p:pic>
      <p:pic>
        <p:nvPicPr>
          <p:cNvPr id="3" name="Immagine 2">
            <a:extLst>
              <a:ext uri="{FF2B5EF4-FFF2-40B4-BE49-F238E27FC236}">
                <a16:creationId xmlns:a16="http://schemas.microsoft.com/office/drawing/2014/main" id="{E40C94FD-59C8-4A23-8D7F-261664748B86}"/>
              </a:ext>
            </a:extLst>
          </p:cNvPr>
          <p:cNvPicPr>
            <a:picLocks noChangeAspect="1"/>
          </p:cNvPicPr>
          <p:nvPr/>
        </p:nvPicPr>
        <p:blipFill>
          <a:blip r:embed="rId6"/>
          <a:stretch>
            <a:fillRect/>
          </a:stretch>
        </p:blipFill>
        <p:spPr>
          <a:xfrm>
            <a:off x="5417359" y="109381"/>
            <a:ext cx="3489574" cy="575332"/>
          </a:xfrm>
          <a:prstGeom prst="rect">
            <a:avLst/>
          </a:prstGeom>
        </p:spPr>
      </p:pic>
    </p:spTree>
    <p:extLst>
      <p:ext uri="{BB962C8B-B14F-4D97-AF65-F5344CB8AC3E}">
        <p14:creationId xmlns:p14="http://schemas.microsoft.com/office/powerpoint/2010/main" val="40982923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EE781128-FC4C-4D2D-A641-AE5B6860E73A}"/>
              </a:ext>
            </a:extLst>
          </p:cNvPr>
          <p:cNvSpPr txBox="1"/>
          <p:nvPr/>
        </p:nvSpPr>
        <p:spPr>
          <a:xfrm>
            <a:off x="6004724" y="198652"/>
            <a:ext cx="3042804" cy="369332"/>
          </a:xfrm>
          <a:prstGeom prst="rect">
            <a:avLst/>
          </a:prstGeom>
          <a:noFill/>
        </p:spPr>
        <p:txBody>
          <a:bodyPr wrap="square" rtlCol="0">
            <a:spAutoFit/>
          </a:bodyPr>
          <a:lstStyle/>
          <a:p>
            <a:r>
              <a:rPr lang="it-IT" i="1" dirty="0">
                <a:solidFill>
                  <a:schemeClr val="bg1"/>
                </a:solidFill>
              </a:rPr>
              <a:t>Risultati - </a:t>
            </a:r>
            <a:r>
              <a:rPr lang="it-IT" i="1" dirty="0" err="1">
                <a:solidFill>
                  <a:schemeClr val="bg1"/>
                </a:solidFill>
              </a:rPr>
              <a:t>bioaccumulo</a:t>
            </a:r>
            <a:endParaRPr lang="it-IT" i="1" dirty="0">
              <a:solidFill>
                <a:schemeClr val="bg1"/>
              </a:solidFill>
            </a:endParaRPr>
          </a:p>
        </p:txBody>
      </p:sp>
      <p:sp>
        <p:nvSpPr>
          <p:cNvPr id="4" name="Rettangolo 3">
            <a:extLst>
              <a:ext uri="{FF2B5EF4-FFF2-40B4-BE49-F238E27FC236}">
                <a16:creationId xmlns:a16="http://schemas.microsoft.com/office/drawing/2014/main" id="{2FC8FC8D-8913-45EA-9566-412B0B908B76}"/>
              </a:ext>
            </a:extLst>
          </p:cNvPr>
          <p:cNvSpPr/>
          <p:nvPr/>
        </p:nvSpPr>
        <p:spPr>
          <a:xfrm>
            <a:off x="51665" y="1481245"/>
            <a:ext cx="8814217" cy="2215991"/>
          </a:xfrm>
          <a:prstGeom prst="rect">
            <a:avLst/>
          </a:prstGeom>
        </p:spPr>
        <p:txBody>
          <a:bodyPr wrap="square">
            <a:spAutoFit/>
          </a:bodyPr>
          <a:lstStyle/>
          <a:p>
            <a:r>
              <a:rPr lang="it-IT" sz="1400" dirty="0"/>
              <a:t>Metalli</a:t>
            </a:r>
          </a:p>
          <a:p>
            <a:pPr marL="285750" indent="-285750">
              <a:buFont typeface="Arial" panose="020B0604020202020204" pitchFamily="34" charset="0"/>
              <a:buChar char="•"/>
            </a:pPr>
            <a:r>
              <a:rPr lang="it-IT" sz="1600" b="0" i="1" dirty="0" err="1"/>
              <a:t>Bioaccumulo</a:t>
            </a:r>
            <a:r>
              <a:rPr lang="it-IT" sz="1600" b="0" i="1" dirty="0"/>
              <a:t> limitato</a:t>
            </a:r>
            <a:endParaRPr lang="en-US" sz="1600" b="0" i="1" dirty="0"/>
          </a:p>
          <a:p>
            <a:endParaRPr lang="en-US" sz="1600" b="0" i="1" dirty="0"/>
          </a:p>
          <a:p>
            <a:r>
              <a:rPr lang="en-US" sz="1400" dirty="0"/>
              <a:t>PCBs, PCDD/Fs and PCB-DL</a:t>
            </a:r>
          </a:p>
          <a:p>
            <a:pPr marL="285750" indent="-285750">
              <a:buFont typeface="Arial" panose="020B0604020202020204" pitchFamily="34" charset="0"/>
              <a:buChar char="•"/>
            </a:pPr>
            <a:r>
              <a:rPr lang="en-US" sz="1600" b="0" i="1" dirty="0" err="1"/>
              <a:t>bioaccumulo</a:t>
            </a:r>
            <a:r>
              <a:rPr lang="en-US" sz="1600" b="0" i="1" dirty="0"/>
              <a:t> </a:t>
            </a:r>
            <a:r>
              <a:rPr lang="en-US" sz="1600" b="0" i="1" dirty="0" err="1"/>
              <a:t>importante</a:t>
            </a:r>
            <a:r>
              <a:rPr lang="en-US" sz="1600" b="0" i="1" dirty="0"/>
              <a:t> con </a:t>
            </a:r>
            <a:r>
              <a:rPr lang="en-US" sz="1600" b="0" i="1" dirty="0" err="1"/>
              <a:t>concentrazioni</a:t>
            </a:r>
            <a:r>
              <a:rPr lang="en-US" sz="1600" b="0" i="1" dirty="0"/>
              <a:t> </a:t>
            </a:r>
          </a:p>
          <a:p>
            <a:r>
              <a:rPr lang="en-US" sz="1600" b="0" i="1" dirty="0" err="1"/>
              <a:t>sempre</a:t>
            </a:r>
            <a:r>
              <a:rPr lang="en-US" sz="1600" b="0" i="1" dirty="0"/>
              <a:t> </a:t>
            </a:r>
            <a:r>
              <a:rPr lang="en-US" sz="1600" b="0" i="1" dirty="0" err="1"/>
              <a:t>più</a:t>
            </a:r>
            <a:r>
              <a:rPr lang="en-US" sz="1600" b="0" i="1" dirty="0"/>
              <a:t> elevate da </a:t>
            </a:r>
            <a:r>
              <a:rPr lang="en-US" sz="1600" b="0" i="1" dirty="0" err="1"/>
              <a:t>sito</a:t>
            </a:r>
            <a:r>
              <a:rPr lang="en-US" sz="1600" b="0" i="1" dirty="0"/>
              <a:t> I a </a:t>
            </a:r>
            <a:r>
              <a:rPr lang="en-US" sz="1600" b="0" i="1" dirty="0" err="1"/>
              <a:t>sito</a:t>
            </a:r>
            <a:r>
              <a:rPr lang="en-US" sz="1600" b="0" i="1" dirty="0"/>
              <a:t> V</a:t>
            </a:r>
          </a:p>
          <a:p>
            <a:endParaRPr lang="en-US" sz="1600" b="0" i="1" dirty="0"/>
          </a:p>
          <a:p>
            <a:r>
              <a:rPr lang="en-US" sz="1400" dirty="0"/>
              <a:t>PAHs</a:t>
            </a:r>
          </a:p>
          <a:p>
            <a:pPr marL="285750" indent="-285750">
              <a:buFont typeface="Arial" panose="020B0604020202020204" pitchFamily="34" charset="0"/>
              <a:buChar char="•"/>
            </a:pPr>
            <a:r>
              <a:rPr lang="en-US" sz="1400" dirty="0"/>
              <a:t> </a:t>
            </a:r>
            <a:r>
              <a:rPr lang="it-IT" sz="1600" b="0" i="1" dirty="0" err="1"/>
              <a:t>bioaccumulo</a:t>
            </a:r>
            <a:r>
              <a:rPr lang="it-IT" sz="1600" b="0" i="1" dirty="0"/>
              <a:t> simile in tutti i siti</a:t>
            </a:r>
          </a:p>
        </p:txBody>
      </p:sp>
      <p:pic>
        <p:nvPicPr>
          <p:cNvPr id="9" name="Immagine 8">
            <a:extLst>
              <a:ext uri="{FF2B5EF4-FFF2-40B4-BE49-F238E27FC236}">
                <a16:creationId xmlns:a16="http://schemas.microsoft.com/office/drawing/2014/main" id="{D0CAE423-803B-4CAF-94CE-8D069146BBDB}"/>
              </a:ext>
            </a:extLst>
          </p:cNvPr>
          <p:cNvPicPr/>
          <p:nvPr/>
        </p:nvPicPr>
        <p:blipFill rotWithShape="1">
          <a:blip r:embed="rId2"/>
          <a:srcRect l="51403" r="4080"/>
          <a:stretch/>
        </p:blipFill>
        <p:spPr>
          <a:xfrm>
            <a:off x="4560673" y="911338"/>
            <a:ext cx="4598540" cy="4005335"/>
          </a:xfrm>
          <a:prstGeom prst="rect">
            <a:avLst/>
          </a:prstGeom>
        </p:spPr>
      </p:pic>
      <p:pic>
        <p:nvPicPr>
          <p:cNvPr id="10" name="Picture 2" descr="Factory Building Modern Industrial Logo Design Vector">
            <a:extLst>
              <a:ext uri="{FF2B5EF4-FFF2-40B4-BE49-F238E27FC236}">
                <a16:creationId xmlns:a16="http://schemas.microsoft.com/office/drawing/2014/main" id="{59D368A0-7441-4B67-83F4-5836F610020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4734" t="23039" r="39065" b="37254"/>
          <a:stretch/>
        </p:blipFill>
        <p:spPr bwMode="auto">
          <a:xfrm flipH="1">
            <a:off x="8023813" y="1995988"/>
            <a:ext cx="383800" cy="36352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File:Italian traffic signs - simbolo centro (figura II 100).svg - Wikipedia">
            <a:extLst>
              <a:ext uri="{FF2B5EF4-FFF2-40B4-BE49-F238E27FC236}">
                <a16:creationId xmlns:a16="http://schemas.microsoft.com/office/drawing/2014/main" id="{EB178EF5-3EA6-4F3D-ADE5-61314E2749D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22157" y="1592945"/>
            <a:ext cx="230237" cy="230237"/>
          </a:xfrm>
          <a:prstGeom prst="rect">
            <a:avLst/>
          </a:prstGeom>
          <a:noFill/>
          <a:extLst>
            <a:ext uri="{909E8E84-426E-40DD-AFC4-6F175D3DCCD1}">
              <a14:hiddenFill xmlns:a14="http://schemas.microsoft.com/office/drawing/2010/main">
                <a:solidFill>
                  <a:srgbClr val="FFFFFF"/>
                </a:solidFill>
              </a14:hiddenFill>
            </a:ext>
          </a:extLst>
        </p:spPr>
      </p:pic>
      <p:sp>
        <p:nvSpPr>
          <p:cNvPr id="12" name="CasellaDiTesto 11">
            <a:extLst>
              <a:ext uri="{FF2B5EF4-FFF2-40B4-BE49-F238E27FC236}">
                <a16:creationId xmlns:a16="http://schemas.microsoft.com/office/drawing/2014/main" id="{3E2040E7-9AB9-4D6C-B557-7D68F85F948D}"/>
              </a:ext>
            </a:extLst>
          </p:cNvPr>
          <p:cNvSpPr txBox="1"/>
          <p:nvPr/>
        </p:nvSpPr>
        <p:spPr>
          <a:xfrm>
            <a:off x="6117926" y="3979781"/>
            <a:ext cx="841052" cy="338554"/>
          </a:xfrm>
          <a:prstGeom prst="rect">
            <a:avLst/>
          </a:prstGeom>
          <a:noFill/>
        </p:spPr>
        <p:txBody>
          <a:bodyPr wrap="square" rtlCol="0">
            <a:spAutoFit/>
          </a:bodyPr>
          <a:lstStyle/>
          <a:p>
            <a:r>
              <a:rPr lang="it-IT" sz="1600" dirty="0"/>
              <a:t>CTL</a:t>
            </a:r>
          </a:p>
        </p:txBody>
      </p:sp>
    </p:spTree>
    <p:extLst>
      <p:ext uri="{BB962C8B-B14F-4D97-AF65-F5344CB8AC3E}">
        <p14:creationId xmlns:p14="http://schemas.microsoft.com/office/powerpoint/2010/main" val="36628966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144F632-CF0D-4B3C-A54B-DB15882960BA}"/>
              </a:ext>
            </a:extLst>
          </p:cNvPr>
          <p:cNvSpPr txBox="1"/>
          <p:nvPr/>
        </p:nvSpPr>
        <p:spPr>
          <a:xfrm>
            <a:off x="5686883" y="159569"/>
            <a:ext cx="3404654" cy="369332"/>
          </a:xfrm>
          <a:prstGeom prst="rect">
            <a:avLst/>
          </a:prstGeom>
          <a:noFill/>
        </p:spPr>
        <p:txBody>
          <a:bodyPr wrap="square" rtlCol="0">
            <a:spAutoFit/>
          </a:bodyPr>
          <a:lstStyle/>
          <a:p>
            <a:r>
              <a:rPr lang="it-IT" i="1" dirty="0">
                <a:solidFill>
                  <a:schemeClr val="bg1"/>
                </a:solidFill>
              </a:rPr>
              <a:t>Risultati analisi chimiche</a:t>
            </a:r>
          </a:p>
        </p:txBody>
      </p:sp>
      <p:pic>
        <p:nvPicPr>
          <p:cNvPr id="3" name="Immagine 2">
            <a:extLst>
              <a:ext uri="{FF2B5EF4-FFF2-40B4-BE49-F238E27FC236}">
                <a16:creationId xmlns:a16="http://schemas.microsoft.com/office/drawing/2014/main" id="{62611891-FA62-4C4C-9750-6E6CF8AF31AC}"/>
              </a:ext>
            </a:extLst>
          </p:cNvPr>
          <p:cNvPicPr>
            <a:picLocks noChangeAspect="1"/>
          </p:cNvPicPr>
          <p:nvPr/>
        </p:nvPicPr>
        <p:blipFill>
          <a:blip r:embed="rId3"/>
          <a:stretch>
            <a:fillRect/>
          </a:stretch>
        </p:blipFill>
        <p:spPr>
          <a:xfrm>
            <a:off x="128773" y="1011835"/>
            <a:ext cx="5048007" cy="3734425"/>
          </a:xfrm>
          <a:prstGeom prst="rect">
            <a:avLst/>
          </a:prstGeom>
        </p:spPr>
      </p:pic>
      <p:sp>
        <p:nvSpPr>
          <p:cNvPr id="4" name="Rettangolo 3">
            <a:extLst>
              <a:ext uri="{FF2B5EF4-FFF2-40B4-BE49-F238E27FC236}">
                <a16:creationId xmlns:a16="http://schemas.microsoft.com/office/drawing/2014/main" id="{5A0C3883-19B6-4DC8-A7D5-FFCF68491BBE}"/>
              </a:ext>
            </a:extLst>
          </p:cNvPr>
          <p:cNvSpPr/>
          <p:nvPr/>
        </p:nvSpPr>
        <p:spPr>
          <a:xfrm>
            <a:off x="5281709" y="1002090"/>
            <a:ext cx="3862291" cy="1015663"/>
          </a:xfrm>
          <a:prstGeom prst="rect">
            <a:avLst/>
          </a:prstGeom>
        </p:spPr>
        <p:txBody>
          <a:bodyPr wrap="square">
            <a:spAutoFit/>
          </a:bodyPr>
          <a:lstStyle/>
          <a:p>
            <a:pPr algn="just"/>
            <a:r>
              <a:rPr lang="en-US" sz="1400" i="1" dirty="0"/>
              <a:t>Spearman’s correlation coefficients between sediments concentrations and bioaccumulation</a:t>
            </a:r>
            <a:endParaRPr lang="it-IT" sz="1400" i="1" dirty="0"/>
          </a:p>
          <a:p>
            <a:endParaRPr lang="en-US" b="0" dirty="0">
              <a:latin typeface="WarnockPro-Regular"/>
            </a:endParaRPr>
          </a:p>
        </p:txBody>
      </p:sp>
      <p:sp>
        <p:nvSpPr>
          <p:cNvPr id="6" name="Rettangolo 5">
            <a:extLst>
              <a:ext uri="{FF2B5EF4-FFF2-40B4-BE49-F238E27FC236}">
                <a16:creationId xmlns:a16="http://schemas.microsoft.com/office/drawing/2014/main" id="{C10BADDE-123E-4A88-B862-19C7143DA237}"/>
              </a:ext>
            </a:extLst>
          </p:cNvPr>
          <p:cNvSpPr/>
          <p:nvPr/>
        </p:nvSpPr>
        <p:spPr bwMode="auto">
          <a:xfrm>
            <a:off x="181238" y="3702570"/>
            <a:ext cx="4907923" cy="719528"/>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1" i="0" u="none" strike="noStrike" cap="none" normalizeH="0" baseline="0">
              <a:ln>
                <a:noFill/>
              </a:ln>
              <a:solidFill>
                <a:schemeClr val="tx1"/>
              </a:solidFill>
              <a:effectLst/>
              <a:latin typeface="Arial" charset="0"/>
            </a:endParaRPr>
          </a:p>
        </p:txBody>
      </p:sp>
      <p:grpSp>
        <p:nvGrpSpPr>
          <p:cNvPr id="15" name="Gruppo 14">
            <a:extLst>
              <a:ext uri="{FF2B5EF4-FFF2-40B4-BE49-F238E27FC236}">
                <a16:creationId xmlns:a16="http://schemas.microsoft.com/office/drawing/2014/main" id="{CB4653BA-A104-4103-AF5F-A145B041C64E}"/>
              </a:ext>
            </a:extLst>
          </p:cNvPr>
          <p:cNvGrpSpPr/>
          <p:nvPr/>
        </p:nvGrpSpPr>
        <p:grpSpPr>
          <a:xfrm>
            <a:off x="181238" y="246753"/>
            <a:ext cx="8959995" cy="4800211"/>
            <a:chOff x="172123" y="261371"/>
            <a:chExt cx="8959995" cy="4800211"/>
          </a:xfrm>
        </p:grpSpPr>
        <p:grpSp>
          <p:nvGrpSpPr>
            <p:cNvPr id="10" name="Gruppo 9">
              <a:extLst>
                <a:ext uri="{FF2B5EF4-FFF2-40B4-BE49-F238E27FC236}">
                  <a16:creationId xmlns:a16="http://schemas.microsoft.com/office/drawing/2014/main" id="{D456DC40-4E05-48A8-9B06-617C10B6C8DA}"/>
                </a:ext>
              </a:extLst>
            </p:cNvPr>
            <p:cNvGrpSpPr/>
            <p:nvPr/>
          </p:nvGrpSpPr>
          <p:grpSpPr>
            <a:xfrm>
              <a:off x="172123" y="261371"/>
              <a:ext cx="8959995" cy="4800211"/>
              <a:chOff x="140763" y="62412"/>
              <a:chExt cx="8959995" cy="4800211"/>
            </a:xfrm>
          </p:grpSpPr>
          <p:sp>
            <p:nvSpPr>
              <p:cNvPr id="7" name="Rettangolo 6">
                <a:extLst>
                  <a:ext uri="{FF2B5EF4-FFF2-40B4-BE49-F238E27FC236}">
                    <a16:creationId xmlns:a16="http://schemas.microsoft.com/office/drawing/2014/main" id="{8A524D07-153F-457B-88E9-6E1B395AA172}"/>
                  </a:ext>
                </a:extLst>
              </p:cNvPr>
              <p:cNvSpPr/>
              <p:nvPr/>
            </p:nvSpPr>
            <p:spPr bwMode="auto">
              <a:xfrm>
                <a:off x="140763" y="3014217"/>
                <a:ext cx="4907923" cy="224853"/>
              </a:xfrm>
              <a:prstGeom prst="rect">
                <a:avLst/>
              </a:prstGeom>
              <a:noFill/>
              <a:ln w="222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1" i="0" u="none" strike="noStrike" cap="none" normalizeH="0" baseline="0">
                  <a:ln>
                    <a:noFill/>
                  </a:ln>
                  <a:solidFill>
                    <a:schemeClr val="tx1"/>
                  </a:solidFill>
                  <a:effectLst/>
                  <a:latin typeface="Arial" charset="0"/>
                </a:endParaRPr>
              </a:p>
            </p:txBody>
          </p:sp>
          <p:grpSp>
            <p:nvGrpSpPr>
              <p:cNvPr id="5" name="Gruppo 4">
                <a:extLst>
                  <a:ext uri="{FF2B5EF4-FFF2-40B4-BE49-F238E27FC236}">
                    <a16:creationId xmlns:a16="http://schemas.microsoft.com/office/drawing/2014/main" id="{21F1E08B-3034-4207-BA77-E26754493A22}"/>
                  </a:ext>
                </a:extLst>
              </p:cNvPr>
              <p:cNvGrpSpPr/>
              <p:nvPr/>
            </p:nvGrpSpPr>
            <p:grpSpPr>
              <a:xfrm>
                <a:off x="5081613" y="62412"/>
                <a:ext cx="4019145" cy="4800211"/>
                <a:chOff x="5081613" y="62412"/>
                <a:chExt cx="4019145" cy="4800211"/>
              </a:xfrm>
            </p:grpSpPr>
            <p:pic>
              <p:nvPicPr>
                <p:cNvPr id="11" name="Immagine 10">
                  <a:extLst>
                    <a:ext uri="{FF2B5EF4-FFF2-40B4-BE49-F238E27FC236}">
                      <a16:creationId xmlns:a16="http://schemas.microsoft.com/office/drawing/2014/main" id="{4BEBEC05-5E37-4F8C-8E3A-7C5F2342E7D2}"/>
                    </a:ext>
                  </a:extLst>
                </p:cNvPr>
                <p:cNvPicPr>
                  <a:picLocks noChangeAspect="1"/>
                </p:cNvPicPr>
                <p:nvPr/>
              </p:nvPicPr>
              <p:blipFill>
                <a:blip r:embed="rId4"/>
                <a:stretch>
                  <a:fillRect/>
                </a:stretch>
              </p:blipFill>
              <p:spPr>
                <a:xfrm>
                  <a:off x="5081613" y="62412"/>
                  <a:ext cx="4019145" cy="2079053"/>
                </a:xfrm>
                <a:prstGeom prst="rect">
                  <a:avLst/>
                </a:prstGeom>
              </p:spPr>
            </p:pic>
            <p:pic>
              <p:nvPicPr>
                <p:cNvPr id="17" name="Immagine 16">
                  <a:extLst>
                    <a:ext uri="{FF2B5EF4-FFF2-40B4-BE49-F238E27FC236}">
                      <a16:creationId xmlns:a16="http://schemas.microsoft.com/office/drawing/2014/main" id="{64868B56-7EA8-49CF-AC35-F4DE6E1BCEB2}"/>
                    </a:ext>
                  </a:extLst>
                </p:cNvPr>
                <p:cNvPicPr>
                  <a:picLocks noChangeAspect="1"/>
                </p:cNvPicPr>
                <p:nvPr/>
              </p:nvPicPr>
              <p:blipFill>
                <a:blip r:embed="rId5"/>
                <a:stretch>
                  <a:fillRect/>
                </a:stretch>
              </p:blipFill>
              <p:spPr>
                <a:xfrm>
                  <a:off x="5130591" y="2440010"/>
                  <a:ext cx="3970167" cy="2422613"/>
                </a:xfrm>
                <a:prstGeom prst="rect">
                  <a:avLst/>
                </a:prstGeom>
              </p:spPr>
            </p:pic>
          </p:grpSp>
        </p:grpSp>
        <p:sp>
          <p:nvSpPr>
            <p:cNvPr id="9" name="Rettangolo 8">
              <a:extLst>
                <a:ext uri="{FF2B5EF4-FFF2-40B4-BE49-F238E27FC236}">
                  <a16:creationId xmlns:a16="http://schemas.microsoft.com/office/drawing/2014/main" id="{210769FD-9310-4D0D-A244-B64B8C62D23D}"/>
                </a:ext>
              </a:extLst>
            </p:cNvPr>
            <p:cNvSpPr/>
            <p:nvPr/>
          </p:nvSpPr>
          <p:spPr>
            <a:xfrm>
              <a:off x="6634892" y="481262"/>
              <a:ext cx="928459" cy="276999"/>
            </a:xfrm>
            <a:prstGeom prst="rect">
              <a:avLst/>
            </a:prstGeom>
          </p:spPr>
          <p:txBody>
            <a:bodyPr wrap="none">
              <a:spAutoFit/>
            </a:bodyPr>
            <a:lstStyle/>
            <a:p>
              <a:r>
                <a:rPr lang="it-IT" sz="1200" b="0" i="1" dirty="0"/>
                <a:t>mg/kg </a:t>
              </a:r>
              <a:r>
                <a:rPr lang="it-IT" sz="1200" b="0" i="1" dirty="0" err="1"/>
                <a:t>dw</a:t>
              </a:r>
              <a:r>
                <a:rPr lang="it-IT" sz="1200" b="0" i="1" dirty="0"/>
                <a:t>; </a:t>
              </a:r>
            </a:p>
          </p:txBody>
        </p:sp>
        <p:sp>
          <p:nvSpPr>
            <p:cNvPr id="14" name="Rettangolo 13">
              <a:extLst>
                <a:ext uri="{FF2B5EF4-FFF2-40B4-BE49-F238E27FC236}">
                  <a16:creationId xmlns:a16="http://schemas.microsoft.com/office/drawing/2014/main" id="{B16C5B5A-7AFA-45EC-A044-FC612727BAD7}"/>
                </a:ext>
              </a:extLst>
            </p:cNvPr>
            <p:cNvSpPr/>
            <p:nvPr/>
          </p:nvSpPr>
          <p:spPr>
            <a:xfrm>
              <a:off x="6872961" y="2846219"/>
              <a:ext cx="562975" cy="276999"/>
            </a:xfrm>
            <a:prstGeom prst="rect">
              <a:avLst/>
            </a:prstGeom>
          </p:spPr>
          <p:txBody>
            <a:bodyPr wrap="none">
              <a:spAutoFit/>
            </a:bodyPr>
            <a:lstStyle/>
            <a:p>
              <a:r>
                <a:rPr lang="it-IT" sz="1200" b="0" i="1" dirty="0"/>
                <a:t>µg/kg</a:t>
              </a:r>
            </a:p>
          </p:txBody>
        </p:sp>
      </p:grpSp>
      <p:sp>
        <p:nvSpPr>
          <p:cNvPr id="12" name="Rettangolo 11">
            <a:extLst>
              <a:ext uri="{FF2B5EF4-FFF2-40B4-BE49-F238E27FC236}">
                <a16:creationId xmlns:a16="http://schemas.microsoft.com/office/drawing/2014/main" id="{4E78A4A2-35B1-4E78-9710-C1F5C0CAA3A7}"/>
              </a:ext>
            </a:extLst>
          </p:cNvPr>
          <p:cNvSpPr/>
          <p:nvPr/>
        </p:nvSpPr>
        <p:spPr>
          <a:xfrm>
            <a:off x="5281709" y="3051708"/>
            <a:ext cx="3719945" cy="1200329"/>
          </a:xfrm>
          <a:prstGeom prst="rect">
            <a:avLst/>
          </a:prstGeom>
          <a:solidFill>
            <a:srgbClr val="C00000"/>
          </a:solidFill>
        </p:spPr>
        <p:txBody>
          <a:bodyPr wrap="square">
            <a:spAutoFit/>
          </a:bodyPr>
          <a:lstStyle/>
          <a:p>
            <a:pPr algn="ctr"/>
            <a:r>
              <a:rPr lang="en-US" i="1" dirty="0" err="1">
                <a:solidFill>
                  <a:schemeClr val="bg1"/>
                </a:solidFill>
              </a:rPr>
              <a:t>Bioaccumulo</a:t>
            </a:r>
            <a:r>
              <a:rPr lang="en-US" i="1" dirty="0">
                <a:solidFill>
                  <a:schemeClr val="bg1"/>
                </a:solidFill>
              </a:rPr>
              <a:t> non </a:t>
            </a:r>
            <a:r>
              <a:rPr lang="en-US" i="1" dirty="0" err="1">
                <a:solidFill>
                  <a:schemeClr val="bg1"/>
                </a:solidFill>
              </a:rPr>
              <a:t>sempre</a:t>
            </a:r>
            <a:r>
              <a:rPr lang="en-US" i="1" dirty="0">
                <a:solidFill>
                  <a:schemeClr val="bg1"/>
                </a:solidFill>
              </a:rPr>
              <a:t> </a:t>
            </a:r>
            <a:r>
              <a:rPr lang="en-US" i="1" dirty="0" err="1">
                <a:solidFill>
                  <a:schemeClr val="bg1"/>
                </a:solidFill>
              </a:rPr>
              <a:t>consistente</a:t>
            </a:r>
            <a:r>
              <a:rPr lang="en-US" i="1" dirty="0">
                <a:solidFill>
                  <a:schemeClr val="bg1"/>
                </a:solidFill>
              </a:rPr>
              <a:t> con le </a:t>
            </a:r>
            <a:r>
              <a:rPr lang="en-US" i="1" dirty="0" err="1">
                <a:solidFill>
                  <a:schemeClr val="bg1"/>
                </a:solidFill>
              </a:rPr>
              <a:t>concentrazioni</a:t>
            </a:r>
            <a:r>
              <a:rPr lang="en-US" i="1" dirty="0">
                <a:solidFill>
                  <a:schemeClr val="bg1"/>
                </a:solidFill>
              </a:rPr>
              <a:t> di </a:t>
            </a:r>
            <a:r>
              <a:rPr lang="en-US" i="1" dirty="0" err="1">
                <a:solidFill>
                  <a:schemeClr val="bg1"/>
                </a:solidFill>
              </a:rPr>
              <a:t>metalli</a:t>
            </a:r>
            <a:r>
              <a:rPr lang="en-US" i="1" dirty="0">
                <a:solidFill>
                  <a:schemeClr val="bg1"/>
                </a:solidFill>
              </a:rPr>
              <a:t> </a:t>
            </a:r>
            <a:r>
              <a:rPr lang="en-US" i="1" dirty="0" err="1">
                <a:solidFill>
                  <a:schemeClr val="bg1"/>
                </a:solidFill>
              </a:rPr>
              <a:t>trovate</a:t>
            </a:r>
            <a:r>
              <a:rPr lang="en-US" i="1" dirty="0">
                <a:solidFill>
                  <a:schemeClr val="bg1"/>
                </a:solidFill>
              </a:rPr>
              <a:t> </a:t>
            </a:r>
            <a:r>
              <a:rPr lang="en-US" i="1" dirty="0" err="1">
                <a:solidFill>
                  <a:schemeClr val="bg1"/>
                </a:solidFill>
              </a:rPr>
              <a:t>nel</a:t>
            </a:r>
            <a:r>
              <a:rPr lang="en-US" i="1" dirty="0">
                <a:solidFill>
                  <a:schemeClr val="bg1"/>
                </a:solidFill>
              </a:rPr>
              <a:t> </a:t>
            </a:r>
            <a:r>
              <a:rPr lang="en-US" i="1" dirty="0" err="1">
                <a:solidFill>
                  <a:schemeClr val="bg1"/>
                </a:solidFill>
              </a:rPr>
              <a:t>sedimento</a:t>
            </a:r>
            <a:endParaRPr lang="it-IT" i="1" dirty="0">
              <a:solidFill>
                <a:schemeClr val="bg1"/>
              </a:solidFill>
            </a:endParaRPr>
          </a:p>
        </p:txBody>
      </p:sp>
    </p:spTree>
    <p:extLst>
      <p:ext uri="{BB962C8B-B14F-4D97-AF65-F5344CB8AC3E}">
        <p14:creationId xmlns:p14="http://schemas.microsoft.com/office/powerpoint/2010/main" val="363714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xit" presetSubtype="0" fill="hold" grpId="0"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xit" presetSubtype="0" fill="hold" nodeType="withEffect">
                                  <p:stCondLst>
                                    <p:cond delay="0"/>
                                  </p:stCondLst>
                                  <p:childTnLst>
                                    <p:animEffect transition="out" filter="fade">
                                      <p:cBhvr>
                                        <p:cTn id="17" dur="500"/>
                                        <p:tgtEl>
                                          <p:spTgt spid="15"/>
                                        </p:tgtEl>
                                      </p:cBhvr>
                                    </p:animEffect>
                                    <p:set>
                                      <p:cBhvr>
                                        <p:cTn id="18"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5FB15113-24C2-49BC-8C79-C53A5DBF3CA5}"/>
              </a:ext>
            </a:extLst>
          </p:cNvPr>
          <p:cNvSpPr txBox="1"/>
          <p:nvPr/>
        </p:nvSpPr>
        <p:spPr>
          <a:xfrm>
            <a:off x="6004724" y="198652"/>
            <a:ext cx="3042804" cy="369332"/>
          </a:xfrm>
          <a:prstGeom prst="rect">
            <a:avLst/>
          </a:prstGeom>
          <a:noFill/>
        </p:spPr>
        <p:txBody>
          <a:bodyPr wrap="square" rtlCol="0">
            <a:spAutoFit/>
          </a:bodyPr>
          <a:lstStyle/>
          <a:p>
            <a:r>
              <a:rPr lang="it-IT" i="1" dirty="0" err="1">
                <a:solidFill>
                  <a:schemeClr val="bg1"/>
                </a:solidFill>
              </a:rPr>
              <a:t>Trascrittomica</a:t>
            </a:r>
            <a:endParaRPr lang="it-IT" i="1" dirty="0">
              <a:solidFill>
                <a:schemeClr val="bg1"/>
              </a:solidFill>
            </a:endParaRPr>
          </a:p>
        </p:txBody>
      </p:sp>
      <p:sp>
        <p:nvSpPr>
          <p:cNvPr id="3" name="Rettangolo 2">
            <a:extLst>
              <a:ext uri="{FF2B5EF4-FFF2-40B4-BE49-F238E27FC236}">
                <a16:creationId xmlns:a16="http://schemas.microsoft.com/office/drawing/2014/main" id="{A24C4805-89BB-4218-9F9E-802C1A6122BC}"/>
              </a:ext>
            </a:extLst>
          </p:cNvPr>
          <p:cNvSpPr/>
          <p:nvPr/>
        </p:nvSpPr>
        <p:spPr>
          <a:xfrm>
            <a:off x="96472" y="934878"/>
            <a:ext cx="8927617" cy="1477328"/>
          </a:xfrm>
          <a:prstGeom prst="rect">
            <a:avLst/>
          </a:prstGeom>
        </p:spPr>
        <p:txBody>
          <a:bodyPr wrap="square">
            <a:spAutoFit/>
          </a:bodyPr>
          <a:lstStyle/>
          <a:p>
            <a:r>
              <a:rPr lang="it-IT" b="0" i="1" dirty="0"/>
              <a:t>Studio dell'insieme completo degli RNA messaggeri (trascritti) prodotti dalle cellule. </a:t>
            </a:r>
          </a:p>
          <a:p>
            <a:endParaRPr lang="it-IT" b="0" i="1" dirty="0"/>
          </a:p>
          <a:p>
            <a:r>
              <a:rPr lang="it-IT" b="0" i="1" dirty="0"/>
              <a:t>Fornisce informazioni su quali geni sono attivi e come variano nelle diverse condizioni. </a:t>
            </a:r>
          </a:p>
          <a:p>
            <a:endParaRPr lang="it-IT" b="0" i="1" dirty="0"/>
          </a:p>
          <a:p>
            <a:r>
              <a:rPr lang="it-IT" b="0" i="1" dirty="0"/>
              <a:t>Aiuta a comprendere le risposte cellulari a diversi «fattori», tra cui gli stress ambientali</a:t>
            </a:r>
          </a:p>
        </p:txBody>
      </p:sp>
      <p:pic>
        <p:nvPicPr>
          <p:cNvPr id="1026" name="Picture 2" descr="I geni, questi sconosciuti - Aula di Scienze">
            <a:extLst>
              <a:ext uri="{FF2B5EF4-FFF2-40B4-BE49-F238E27FC236}">
                <a16:creationId xmlns:a16="http://schemas.microsoft.com/office/drawing/2014/main" id="{BE2D8875-D472-4B25-BFE4-2666794FC6C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904" b="10313"/>
          <a:stretch/>
        </p:blipFill>
        <p:spPr bwMode="auto">
          <a:xfrm>
            <a:off x="4185804" y="2571750"/>
            <a:ext cx="4861724" cy="2471525"/>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uppo 6">
            <a:extLst>
              <a:ext uri="{FF2B5EF4-FFF2-40B4-BE49-F238E27FC236}">
                <a16:creationId xmlns:a16="http://schemas.microsoft.com/office/drawing/2014/main" id="{76531912-97A2-4D7E-99D1-8E6022984548}"/>
              </a:ext>
            </a:extLst>
          </p:cNvPr>
          <p:cNvGrpSpPr/>
          <p:nvPr/>
        </p:nvGrpSpPr>
        <p:grpSpPr>
          <a:xfrm>
            <a:off x="746876" y="2938644"/>
            <a:ext cx="4879127" cy="858268"/>
            <a:chOff x="746876" y="2938644"/>
            <a:chExt cx="4879127" cy="858268"/>
          </a:xfrm>
        </p:grpSpPr>
        <p:sp>
          <p:nvSpPr>
            <p:cNvPr id="4" name="CasellaDiTesto 3">
              <a:extLst>
                <a:ext uri="{FF2B5EF4-FFF2-40B4-BE49-F238E27FC236}">
                  <a16:creationId xmlns:a16="http://schemas.microsoft.com/office/drawing/2014/main" id="{65E6E4C3-C000-48FF-AC62-4A8AD3ACE7C1}"/>
                </a:ext>
              </a:extLst>
            </p:cNvPr>
            <p:cNvSpPr txBox="1"/>
            <p:nvPr/>
          </p:nvSpPr>
          <p:spPr>
            <a:xfrm>
              <a:off x="746876" y="3273692"/>
              <a:ext cx="3175970" cy="523220"/>
            </a:xfrm>
            <a:prstGeom prst="rect">
              <a:avLst/>
            </a:prstGeom>
            <a:noFill/>
          </p:spPr>
          <p:txBody>
            <a:bodyPr wrap="square" rtlCol="0">
              <a:spAutoFit/>
            </a:bodyPr>
            <a:lstStyle/>
            <a:p>
              <a:r>
                <a:rPr lang="it-IT" sz="1400" i="1" dirty="0">
                  <a:solidFill>
                    <a:srgbClr val="C00000"/>
                  </a:solidFill>
                </a:rPr>
                <a:t>Possibile regolazione in risposta a condizioni ambientali</a:t>
              </a:r>
            </a:p>
          </p:txBody>
        </p:sp>
        <p:cxnSp>
          <p:nvCxnSpPr>
            <p:cNvPr id="6" name="Connettore 2 5">
              <a:extLst>
                <a:ext uri="{FF2B5EF4-FFF2-40B4-BE49-F238E27FC236}">
                  <a16:creationId xmlns:a16="http://schemas.microsoft.com/office/drawing/2014/main" id="{646D61CB-777E-4D6E-8786-219F4E56DBBA}"/>
                </a:ext>
              </a:extLst>
            </p:cNvPr>
            <p:cNvCxnSpPr/>
            <p:nvPr/>
          </p:nvCxnSpPr>
          <p:spPr bwMode="auto">
            <a:xfrm flipH="1">
              <a:off x="3922846" y="2938644"/>
              <a:ext cx="1703157" cy="481631"/>
            </a:xfrm>
            <a:prstGeom prst="straightConnector1">
              <a:avLst/>
            </a:prstGeom>
            <a:ln>
              <a:headEnd type="none" w="med" len="med"/>
              <a:tailEnd type="triangle"/>
            </a:ln>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1486355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775F069F-9454-4534-98A5-853FCEB4B770}"/>
              </a:ext>
            </a:extLst>
          </p:cNvPr>
          <p:cNvSpPr txBox="1"/>
          <p:nvPr/>
        </p:nvSpPr>
        <p:spPr>
          <a:xfrm>
            <a:off x="6004724" y="198652"/>
            <a:ext cx="3042804" cy="369332"/>
          </a:xfrm>
          <a:prstGeom prst="rect">
            <a:avLst/>
          </a:prstGeom>
          <a:noFill/>
        </p:spPr>
        <p:txBody>
          <a:bodyPr wrap="square" rtlCol="0">
            <a:spAutoFit/>
          </a:bodyPr>
          <a:lstStyle/>
          <a:p>
            <a:r>
              <a:rPr lang="it-IT" i="1" dirty="0">
                <a:solidFill>
                  <a:schemeClr val="bg1"/>
                </a:solidFill>
              </a:rPr>
              <a:t>Microbiota</a:t>
            </a:r>
          </a:p>
        </p:txBody>
      </p:sp>
      <p:sp>
        <p:nvSpPr>
          <p:cNvPr id="3" name="Rettangolo 2">
            <a:extLst>
              <a:ext uri="{FF2B5EF4-FFF2-40B4-BE49-F238E27FC236}">
                <a16:creationId xmlns:a16="http://schemas.microsoft.com/office/drawing/2014/main" id="{4C5A6678-9EFD-4BD6-8009-DF02004D77EF}"/>
              </a:ext>
            </a:extLst>
          </p:cNvPr>
          <p:cNvSpPr/>
          <p:nvPr/>
        </p:nvSpPr>
        <p:spPr>
          <a:xfrm>
            <a:off x="171014" y="1143155"/>
            <a:ext cx="8463435" cy="923330"/>
          </a:xfrm>
          <a:prstGeom prst="rect">
            <a:avLst/>
          </a:prstGeom>
        </p:spPr>
        <p:txBody>
          <a:bodyPr wrap="square">
            <a:spAutoFit/>
          </a:bodyPr>
          <a:lstStyle/>
          <a:p>
            <a:pPr algn="just"/>
            <a:r>
              <a:rPr lang="it-IT" b="0" i="1" dirty="0"/>
              <a:t>Insieme di microrganismi, come batteri, virus e funghi, che vivono nel nostro corpo, e svolgono funzioni cruciali per la digestione, l'immunità e la salute generale.</a:t>
            </a:r>
          </a:p>
        </p:txBody>
      </p:sp>
      <p:pic>
        <p:nvPicPr>
          <p:cNvPr id="2050" name="Picture 2" descr="Microbiota e microbioma, che differenza c'è e quali funzioni hanno">
            <a:extLst>
              <a:ext uri="{FF2B5EF4-FFF2-40B4-BE49-F238E27FC236}">
                <a16:creationId xmlns:a16="http://schemas.microsoft.com/office/drawing/2014/main" id="{FCA95687-C4F3-4197-8BF8-78A8B2E97E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2963" y="2476351"/>
            <a:ext cx="3818143" cy="2536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9594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59E0E390-D5C0-49BE-80B0-9398972D3177}"/>
              </a:ext>
            </a:extLst>
          </p:cNvPr>
          <p:cNvPicPr>
            <a:picLocks noChangeAspect="1"/>
          </p:cNvPicPr>
          <p:nvPr/>
        </p:nvPicPr>
        <p:blipFill>
          <a:blip r:embed="rId3"/>
          <a:stretch>
            <a:fillRect/>
          </a:stretch>
        </p:blipFill>
        <p:spPr>
          <a:xfrm>
            <a:off x="265043" y="1106971"/>
            <a:ext cx="5087921" cy="2305464"/>
          </a:xfrm>
          <a:prstGeom prst="rect">
            <a:avLst/>
          </a:prstGeom>
        </p:spPr>
      </p:pic>
      <p:sp>
        <p:nvSpPr>
          <p:cNvPr id="5" name="CasellaDiTesto 4">
            <a:extLst>
              <a:ext uri="{FF2B5EF4-FFF2-40B4-BE49-F238E27FC236}">
                <a16:creationId xmlns:a16="http://schemas.microsoft.com/office/drawing/2014/main" id="{59389A14-5D35-425C-9F6E-7E16160FD95E}"/>
              </a:ext>
            </a:extLst>
          </p:cNvPr>
          <p:cNvSpPr txBox="1"/>
          <p:nvPr/>
        </p:nvSpPr>
        <p:spPr>
          <a:xfrm>
            <a:off x="6117189" y="187171"/>
            <a:ext cx="3331306" cy="369332"/>
          </a:xfrm>
          <a:prstGeom prst="rect">
            <a:avLst/>
          </a:prstGeom>
          <a:noFill/>
        </p:spPr>
        <p:txBody>
          <a:bodyPr wrap="square" rtlCol="0">
            <a:spAutoFit/>
          </a:bodyPr>
          <a:lstStyle/>
          <a:p>
            <a:r>
              <a:rPr lang="it-IT" i="1" dirty="0">
                <a:solidFill>
                  <a:schemeClr val="bg1"/>
                </a:solidFill>
              </a:rPr>
              <a:t>Risultati - </a:t>
            </a:r>
            <a:r>
              <a:rPr lang="it-IT" i="1" dirty="0" err="1">
                <a:solidFill>
                  <a:schemeClr val="bg1"/>
                </a:solidFill>
              </a:rPr>
              <a:t>trascrittomica</a:t>
            </a:r>
            <a:endParaRPr lang="it-IT" i="1" dirty="0">
              <a:solidFill>
                <a:schemeClr val="bg1"/>
              </a:solidFill>
            </a:endParaRPr>
          </a:p>
        </p:txBody>
      </p:sp>
      <p:sp>
        <p:nvSpPr>
          <p:cNvPr id="6" name="Ovale 5">
            <a:extLst>
              <a:ext uri="{FF2B5EF4-FFF2-40B4-BE49-F238E27FC236}">
                <a16:creationId xmlns:a16="http://schemas.microsoft.com/office/drawing/2014/main" id="{C531149B-8838-4AC8-A5E3-B65E2C4E3599}"/>
              </a:ext>
            </a:extLst>
          </p:cNvPr>
          <p:cNvSpPr/>
          <p:nvPr/>
        </p:nvSpPr>
        <p:spPr bwMode="auto">
          <a:xfrm>
            <a:off x="1861931" y="2743200"/>
            <a:ext cx="987287" cy="702365"/>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1" i="0" u="none" strike="noStrike" cap="none" normalizeH="0" baseline="0">
              <a:ln>
                <a:noFill/>
              </a:ln>
              <a:solidFill>
                <a:schemeClr val="tx1"/>
              </a:solidFill>
              <a:effectLst/>
              <a:latin typeface="Arial" charset="0"/>
            </a:endParaRPr>
          </a:p>
        </p:txBody>
      </p:sp>
      <p:sp>
        <p:nvSpPr>
          <p:cNvPr id="17" name="Rettangolo 16">
            <a:extLst>
              <a:ext uri="{FF2B5EF4-FFF2-40B4-BE49-F238E27FC236}">
                <a16:creationId xmlns:a16="http://schemas.microsoft.com/office/drawing/2014/main" id="{B5B28A9C-4463-4B5B-8C4D-6060F4393296}"/>
              </a:ext>
            </a:extLst>
          </p:cNvPr>
          <p:cNvSpPr/>
          <p:nvPr/>
        </p:nvSpPr>
        <p:spPr>
          <a:xfrm>
            <a:off x="5906795" y="3283546"/>
            <a:ext cx="3046253" cy="1323439"/>
          </a:xfrm>
          <a:prstGeom prst="rect">
            <a:avLst/>
          </a:prstGeom>
          <a:solidFill>
            <a:srgbClr val="C00000"/>
          </a:solidFill>
        </p:spPr>
        <p:txBody>
          <a:bodyPr wrap="square">
            <a:spAutoFit/>
          </a:bodyPr>
          <a:lstStyle/>
          <a:p>
            <a:pPr algn="ctr"/>
            <a:r>
              <a:rPr lang="en-US" sz="1600" i="1" dirty="0" err="1">
                <a:solidFill>
                  <a:schemeClr val="bg1"/>
                </a:solidFill>
              </a:rPr>
              <a:t>L’attivazione</a:t>
            </a:r>
            <a:r>
              <a:rPr lang="en-US" sz="1600" i="1" dirty="0">
                <a:solidFill>
                  <a:schemeClr val="bg1"/>
                </a:solidFill>
              </a:rPr>
              <a:t> di </a:t>
            </a:r>
            <a:r>
              <a:rPr lang="en-US" sz="1600" i="1" dirty="0" err="1">
                <a:solidFill>
                  <a:schemeClr val="bg1"/>
                </a:solidFill>
              </a:rPr>
              <a:t>specifiche</a:t>
            </a:r>
            <a:r>
              <a:rPr lang="en-US" sz="1600" i="1" dirty="0">
                <a:solidFill>
                  <a:schemeClr val="bg1"/>
                </a:solidFill>
              </a:rPr>
              <a:t> pathway </a:t>
            </a:r>
            <a:r>
              <a:rPr lang="en-US" sz="1600" i="1" dirty="0" err="1">
                <a:solidFill>
                  <a:schemeClr val="bg1"/>
                </a:solidFill>
              </a:rPr>
              <a:t>molecolari</a:t>
            </a:r>
            <a:r>
              <a:rPr lang="en-US" sz="1600" i="1" dirty="0">
                <a:solidFill>
                  <a:schemeClr val="bg1"/>
                </a:solidFill>
              </a:rPr>
              <a:t> </a:t>
            </a:r>
            <a:r>
              <a:rPr lang="en-US" sz="1600" i="1" dirty="0" err="1">
                <a:solidFill>
                  <a:schemeClr val="bg1"/>
                </a:solidFill>
              </a:rPr>
              <a:t>nelle</a:t>
            </a:r>
            <a:r>
              <a:rPr lang="en-US" sz="1600" i="1" dirty="0">
                <a:solidFill>
                  <a:schemeClr val="bg1"/>
                </a:solidFill>
              </a:rPr>
              <a:t> prime </a:t>
            </a:r>
            <a:r>
              <a:rPr lang="en-US" sz="1600" i="1" dirty="0" err="1">
                <a:solidFill>
                  <a:schemeClr val="bg1"/>
                </a:solidFill>
              </a:rPr>
              <a:t>fasi</a:t>
            </a:r>
            <a:r>
              <a:rPr lang="en-US" sz="1600" i="1" dirty="0">
                <a:solidFill>
                  <a:schemeClr val="bg1"/>
                </a:solidFill>
              </a:rPr>
              <a:t> di </a:t>
            </a:r>
            <a:r>
              <a:rPr lang="en-US" sz="1600" i="1" dirty="0" err="1">
                <a:solidFill>
                  <a:schemeClr val="bg1"/>
                </a:solidFill>
              </a:rPr>
              <a:t>esposizione</a:t>
            </a:r>
            <a:r>
              <a:rPr lang="en-US" sz="1600" i="1" dirty="0">
                <a:solidFill>
                  <a:schemeClr val="bg1"/>
                </a:solidFill>
              </a:rPr>
              <a:t> </a:t>
            </a:r>
            <a:r>
              <a:rPr lang="en-US" sz="1600" i="1" dirty="0" err="1">
                <a:solidFill>
                  <a:schemeClr val="bg1"/>
                </a:solidFill>
              </a:rPr>
              <a:t>mitiga</a:t>
            </a:r>
            <a:r>
              <a:rPr lang="en-US" sz="1600" i="1" dirty="0">
                <a:solidFill>
                  <a:schemeClr val="bg1"/>
                </a:solidFill>
              </a:rPr>
              <a:t> </a:t>
            </a:r>
            <a:r>
              <a:rPr lang="en-US" sz="1600" i="1" dirty="0" err="1">
                <a:solidFill>
                  <a:schemeClr val="bg1"/>
                </a:solidFill>
              </a:rPr>
              <a:t>l’impatto</a:t>
            </a:r>
            <a:r>
              <a:rPr lang="en-US" sz="1600" i="1" dirty="0">
                <a:solidFill>
                  <a:schemeClr val="bg1"/>
                </a:solidFill>
              </a:rPr>
              <a:t> </a:t>
            </a:r>
            <a:r>
              <a:rPr lang="en-US" sz="1600" i="1" dirty="0" err="1">
                <a:solidFill>
                  <a:schemeClr val="bg1"/>
                </a:solidFill>
              </a:rPr>
              <a:t>dei</a:t>
            </a:r>
            <a:r>
              <a:rPr lang="en-US" sz="1600" i="1" dirty="0">
                <a:solidFill>
                  <a:schemeClr val="bg1"/>
                </a:solidFill>
              </a:rPr>
              <a:t> </a:t>
            </a:r>
            <a:r>
              <a:rPr lang="en-US" sz="1600" i="1" dirty="0" err="1">
                <a:solidFill>
                  <a:schemeClr val="bg1"/>
                </a:solidFill>
              </a:rPr>
              <a:t>contaminanti</a:t>
            </a:r>
            <a:endParaRPr lang="it-IT" sz="1600" i="1" dirty="0">
              <a:solidFill>
                <a:schemeClr val="bg1"/>
              </a:solidFill>
            </a:endParaRPr>
          </a:p>
        </p:txBody>
      </p:sp>
      <p:pic>
        <p:nvPicPr>
          <p:cNvPr id="20" name="Picture 2" descr="Factory Building Modern Industrial Logo Design Vector">
            <a:extLst>
              <a:ext uri="{FF2B5EF4-FFF2-40B4-BE49-F238E27FC236}">
                <a16:creationId xmlns:a16="http://schemas.microsoft.com/office/drawing/2014/main" id="{9C44EB62-0221-4917-98C0-4CF6C402863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4734" t="23039" r="39065" b="37254"/>
          <a:stretch/>
        </p:blipFill>
        <p:spPr bwMode="auto">
          <a:xfrm flipH="1">
            <a:off x="272126" y="2916623"/>
            <a:ext cx="306893" cy="29068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File:Italian traffic signs - simbolo centro (figura II 100).svg - Wikipedia">
            <a:extLst>
              <a:ext uri="{FF2B5EF4-FFF2-40B4-BE49-F238E27FC236}">
                <a16:creationId xmlns:a16="http://schemas.microsoft.com/office/drawing/2014/main" id="{E5E39E94-7FD9-4BC2-872F-827AF84C222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7470" y="1785515"/>
            <a:ext cx="290682" cy="29068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File:Italian traffic signs - simbolo porto (figura II 119 ...">
            <a:extLst>
              <a:ext uri="{FF2B5EF4-FFF2-40B4-BE49-F238E27FC236}">
                <a16:creationId xmlns:a16="http://schemas.microsoft.com/office/drawing/2014/main" id="{1886A1DF-CB1C-441A-A9E2-9617D210EA7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5013" y="2128133"/>
            <a:ext cx="263139" cy="263139"/>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uppo 15">
            <a:extLst>
              <a:ext uri="{FF2B5EF4-FFF2-40B4-BE49-F238E27FC236}">
                <a16:creationId xmlns:a16="http://schemas.microsoft.com/office/drawing/2014/main" id="{DDDF6D14-06B5-41FD-A4F2-B42F4483EDF6}"/>
              </a:ext>
            </a:extLst>
          </p:cNvPr>
          <p:cNvGrpSpPr/>
          <p:nvPr/>
        </p:nvGrpSpPr>
        <p:grpSpPr>
          <a:xfrm>
            <a:off x="2352555" y="3437802"/>
            <a:ext cx="2956943" cy="1169183"/>
            <a:chOff x="2352555" y="3437802"/>
            <a:chExt cx="2956943" cy="1169183"/>
          </a:xfrm>
        </p:grpSpPr>
        <p:sp>
          <p:nvSpPr>
            <p:cNvPr id="7" name="Rettangolo 6">
              <a:extLst>
                <a:ext uri="{FF2B5EF4-FFF2-40B4-BE49-F238E27FC236}">
                  <a16:creationId xmlns:a16="http://schemas.microsoft.com/office/drawing/2014/main" id="{8CB837FA-841B-4BB7-AFF7-451B90FE0097}"/>
                </a:ext>
              </a:extLst>
            </p:cNvPr>
            <p:cNvSpPr/>
            <p:nvPr/>
          </p:nvSpPr>
          <p:spPr>
            <a:xfrm>
              <a:off x="2352555" y="3652878"/>
              <a:ext cx="2956943" cy="954107"/>
            </a:xfrm>
            <a:prstGeom prst="rect">
              <a:avLst/>
            </a:prstGeom>
          </p:spPr>
          <p:txBody>
            <a:bodyPr wrap="square">
              <a:spAutoFit/>
            </a:bodyPr>
            <a:lstStyle/>
            <a:p>
              <a:pPr algn="ctr"/>
              <a:r>
                <a:rPr lang="en-US" sz="1400" dirty="0">
                  <a:latin typeface="+mn-lt"/>
                </a:rPr>
                <a:t>35.6% di </a:t>
              </a:r>
              <a:r>
                <a:rPr lang="en-US" sz="1400" dirty="0" err="1">
                  <a:latin typeface="+mn-lt"/>
                </a:rPr>
                <a:t>geni</a:t>
              </a:r>
              <a:r>
                <a:rPr lang="en-US" sz="1400" dirty="0">
                  <a:latin typeface="+mn-lt"/>
                </a:rPr>
                <a:t> </a:t>
              </a:r>
              <a:r>
                <a:rPr lang="en-US" sz="1400" dirty="0" err="1">
                  <a:latin typeface="+mn-lt"/>
                </a:rPr>
                <a:t>significativi</a:t>
              </a:r>
              <a:r>
                <a:rPr lang="en-US" sz="1400" dirty="0">
                  <a:latin typeface="+mn-lt"/>
                </a:rPr>
                <a:t> </a:t>
              </a:r>
              <a:r>
                <a:rPr lang="en-US" sz="1400" dirty="0" err="1">
                  <a:latin typeface="+mn-lt"/>
                </a:rPr>
                <a:t>comune</a:t>
              </a:r>
              <a:endParaRPr lang="en-US" sz="1400" u="sng" dirty="0">
                <a:solidFill>
                  <a:srgbClr val="C00000"/>
                </a:solidFill>
                <a:latin typeface="+mn-lt"/>
              </a:endParaRPr>
            </a:p>
            <a:p>
              <a:pPr algn="ctr"/>
              <a:endParaRPr lang="en-US" sz="1400" dirty="0">
                <a:latin typeface="+mn-lt"/>
              </a:endParaRPr>
            </a:p>
            <a:p>
              <a:pPr algn="ctr"/>
              <a:endParaRPr lang="it-IT" sz="1400" dirty="0"/>
            </a:p>
          </p:txBody>
        </p:sp>
        <p:sp>
          <p:nvSpPr>
            <p:cNvPr id="11" name="Freccia in su 10">
              <a:extLst>
                <a:ext uri="{FF2B5EF4-FFF2-40B4-BE49-F238E27FC236}">
                  <a16:creationId xmlns:a16="http://schemas.microsoft.com/office/drawing/2014/main" id="{842A07EE-832F-4FD9-8F6E-BDA4EC8D0626}"/>
                </a:ext>
              </a:extLst>
            </p:cNvPr>
            <p:cNvSpPr/>
            <p:nvPr/>
          </p:nvSpPr>
          <p:spPr bwMode="auto">
            <a:xfrm rot="18805989" flipV="1">
              <a:off x="2600223" y="3425814"/>
              <a:ext cx="233154" cy="257129"/>
            </a:xfrm>
            <a:prstGeom prst="upArrow">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1" i="0" u="none" strike="noStrike" cap="none" normalizeH="0" baseline="0" dirty="0">
                <a:ln>
                  <a:noFill/>
                </a:ln>
                <a:solidFill>
                  <a:schemeClr val="tx1"/>
                </a:solidFill>
                <a:effectLst/>
                <a:highlight>
                  <a:srgbClr val="FF0000"/>
                </a:highlight>
                <a:latin typeface="Arial" charset="0"/>
              </a:endParaRPr>
            </a:p>
          </p:txBody>
        </p:sp>
      </p:grpSp>
      <p:sp>
        <p:nvSpPr>
          <p:cNvPr id="2" name="CasellaDiTesto 1">
            <a:extLst>
              <a:ext uri="{FF2B5EF4-FFF2-40B4-BE49-F238E27FC236}">
                <a16:creationId xmlns:a16="http://schemas.microsoft.com/office/drawing/2014/main" id="{AF8AF49E-2FA0-45F2-A4CD-A9E68A3D656B}"/>
              </a:ext>
            </a:extLst>
          </p:cNvPr>
          <p:cNvSpPr txBox="1"/>
          <p:nvPr/>
        </p:nvSpPr>
        <p:spPr>
          <a:xfrm>
            <a:off x="1437909" y="1113951"/>
            <a:ext cx="3790225" cy="323165"/>
          </a:xfrm>
          <a:prstGeom prst="rect">
            <a:avLst/>
          </a:prstGeom>
          <a:solidFill>
            <a:schemeClr val="bg1"/>
          </a:solidFill>
        </p:spPr>
        <p:txBody>
          <a:bodyPr wrap="square" rtlCol="0">
            <a:spAutoFit/>
          </a:bodyPr>
          <a:lstStyle/>
          <a:p>
            <a:r>
              <a:rPr lang="it-IT" sz="1500" dirty="0"/>
              <a:t>N° di geni </a:t>
            </a:r>
            <a:r>
              <a:rPr lang="it-IT" sz="1500" dirty="0" err="1"/>
              <a:t>differenzialmente</a:t>
            </a:r>
            <a:r>
              <a:rPr lang="it-IT" sz="1500" dirty="0"/>
              <a:t> espressi</a:t>
            </a:r>
          </a:p>
        </p:txBody>
      </p:sp>
    </p:spTree>
    <p:extLst>
      <p:ext uri="{BB962C8B-B14F-4D97-AF65-F5344CB8AC3E}">
        <p14:creationId xmlns:p14="http://schemas.microsoft.com/office/powerpoint/2010/main" val="3458164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4D48D609-ACD3-4326-9500-5A6D96AC9A70}"/>
              </a:ext>
            </a:extLst>
          </p:cNvPr>
          <p:cNvSpPr txBox="1"/>
          <p:nvPr/>
        </p:nvSpPr>
        <p:spPr>
          <a:xfrm>
            <a:off x="6009612" y="152942"/>
            <a:ext cx="3261523" cy="646331"/>
          </a:xfrm>
          <a:prstGeom prst="rect">
            <a:avLst/>
          </a:prstGeom>
          <a:noFill/>
        </p:spPr>
        <p:txBody>
          <a:bodyPr wrap="square" rtlCol="0">
            <a:spAutoFit/>
          </a:bodyPr>
          <a:lstStyle/>
          <a:p>
            <a:pPr algn="ctr"/>
            <a:r>
              <a:rPr lang="it-IT" i="1" dirty="0">
                <a:solidFill>
                  <a:schemeClr val="bg1"/>
                </a:solidFill>
              </a:rPr>
              <a:t>Risultati – </a:t>
            </a:r>
            <a:r>
              <a:rPr lang="it-IT" i="1" dirty="0" err="1">
                <a:solidFill>
                  <a:schemeClr val="bg1"/>
                </a:solidFill>
              </a:rPr>
              <a:t>trascrittomica</a:t>
            </a:r>
            <a:endParaRPr lang="it-IT" i="1" dirty="0">
              <a:solidFill>
                <a:schemeClr val="bg1"/>
              </a:solidFill>
            </a:endParaRPr>
          </a:p>
          <a:p>
            <a:pPr algn="ctr"/>
            <a:r>
              <a:rPr lang="it-IT" i="1" dirty="0">
                <a:solidFill>
                  <a:schemeClr val="bg1"/>
                </a:solidFill>
              </a:rPr>
              <a:t>pathway molecolari</a:t>
            </a:r>
          </a:p>
        </p:txBody>
      </p:sp>
      <p:pic>
        <p:nvPicPr>
          <p:cNvPr id="4" name="Immagine 3">
            <a:extLst>
              <a:ext uri="{FF2B5EF4-FFF2-40B4-BE49-F238E27FC236}">
                <a16:creationId xmlns:a16="http://schemas.microsoft.com/office/drawing/2014/main" id="{6541D9EF-4FFF-4B21-B75B-CE7E44AD1C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855" y="0"/>
            <a:ext cx="5772089" cy="5143500"/>
          </a:xfrm>
          <a:prstGeom prst="rect">
            <a:avLst/>
          </a:prstGeom>
        </p:spPr>
      </p:pic>
      <p:pic>
        <p:nvPicPr>
          <p:cNvPr id="6" name="Picture 2" descr="Factory Building Modern Industrial Logo Design Vector">
            <a:extLst>
              <a:ext uri="{FF2B5EF4-FFF2-40B4-BE49-F238E27FC236}">
                <a16:creationId xmlns:a16="http://schemas.microsoft.com/office/drawing/2014/main" id="{4BD02865-58AC-416E-8EEA-CA008F23859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4734" t="23039" r="39065" b="37254"/>
          <a:stretch/>
        </p:blipFill>
        <p:spPr bwMode="auto">
          <a:xfrm flipH="1">
            <a:off x="3290270" y="29397"/>
            <a:ext cx="260869" cy="2470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File:Italian traffic signs - simbolo centro (figura II 100).svg - Wikipedia">
            <a:extLst>
              <a:ext uri="{FF2B5EF4-FFF2-40B4-BE49-F238E27FC236}">
                <a16:creationId xmlns:a16="http://schemas.microsoft.com/office/drawing/2014/main" id="{B3E1A0B5-61C4-4159-9C8B-1E50B7AFAEF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49440" y="102686"/>
            <a:ext cx="187995" cy="1831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Factory Building Modern Industrial Logo Design Vector">
            <a:extLst>
              <a:ext uri="{FF2B5EF4-FFF2-40B4-BE49-F238E27FC236}">
                <a16:creationId xmlns:a16="http://schemas.microsoft.com/office/drawing/2014/main" id="{5942F4B1-0FB6-45F5-8FD0-BD45C56992E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4734" t="23039" r="39065" b="37254"/>
          <a:stretch/>
        </p:blipFill>
        <p:spPr bwMode="auto">
          <a:xfrm flipH="1">
            <a:off x="4572000" y="18261"/>
            <a:ext cx="260869" cy="24709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File:Italian traffic signs - simbolo centro (figura II 100).svg - Wikipedia">
            <a:extLst>
              <a:ext uri="{FF2B5EF4-FFF2-40B4-BE49-F238E27FC236}">
                <a16:creationId xmlns:a16="http://schemas.microsoft.com/office/drawing/2014/main" id="{70ECE4BA-D2D7-4CF2-A356-680AE116107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39242" y="88491"/>
            <a:ext cx="187995" cy="18310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uppo 1">
            <a:extLst>
              <a:ext uri="{FF2B5EF4-FFF2-40B4-BE49-F238E27FC236}">
                <a16:creationId xmlns:a16="http://schemas.microsoft.com/office/drawing/2014/main" id="{B9692814-98D9-4428-961B-71175106062C}"/>
              </a:ext>
            </a:extLst>
          </p:cNvPr>
          <p:cNvGrpSpPr/>
          <p:nvPr/>
        </p:nvGrpSpPr>
        <p:grpSpPr>
          <a:xfrm>
            <a:off x="5366002" y="1295117"/>
            <a:ext cx="3716671" cy="2246769"/>
            <a:chOff x="5238867" y="1261251"/>
            <a:chExt cx="3716671" cy="2246769"/>
          </a:xfrm>
        </p:grpSpPr>
        <p:sp>
          <p:nvSpPr>
            <p:cNvPr id="12" name="Rettangolo 11">
              <a:extLst>
                <a:ext uri="{FF2B5EF4-FFF2-40B4-BE49-F238E27FC236}">
                  <a16:creationId xmlns:a16="http://schemas.microsoft.com/office/drawing/2014/main" id="{31464296-7A2B-48A1-A76B-E822F00AEF9C}"/>
                </a:ext>
              </a:extLst>
            </p:cNvPr>
            <p:cNvSpPr/>
            <p:nvPr/>
          </p:nvSpPr>
          <p:spPr>
            <a:xfrm>
              <a:off x="5238867" y="1261251"/>
              <a:ext cx="3716671" cy="2246769"/>
            </a:xfrm>
            <a:prstGeom prst="rect">
              <a:avLst/>
            </a:prstGeom>
          </p:spPr>
          <p:txBody>
            <a:bodyPr wrap="square">
              <a:spAutoFit/>
            </a:bodyPr>
            <a:lstStyle/>
            <a:p>
              <a:pPr marL="285750" indent="-285750" algn="ctr">
                <a:buFont typeface="Arial" panose="020B0604020202020204" pitchFamily="34" charset="0"/>
                <a:buChar char="•"/>
              </a:pPr>
              <a:r>
                <a:rPr lang="en-US" sz="1400" dirty="0" err="1">
                  <a:latin typeface="+mn-lt"/>
                </a:rPr>
                <a:t>Cambiamenti</a:t>
              </a:r>
              <a:r>
                <a:rPr lang="en-US" sz="1400" dirty="0">
                  <a:latin typeface="+mn-lt"/>
                </a:rPr>
                <a:t> </a:t>
              </a:r>
              <a:r>
                <a:rPr lang="en-US" sz="1400" dirty="0" err="1">
                  <a:latin typeface="+mn-lt"/>
                </a:rPr>
                <a:t>significativi</a:t>
              </a:r>
              <a:r>
                <a:rPr lang="en-US" sz="1400" dirty="0">
                  <a:latin typeface="+mn-lt"/>
                </a:rPr>
                <a:t> a </a:t>
              </a:r>
              <a:r>
                <a:rPr lang="en-US" sz="1400" dirty="0" err="1">
                  <a:latin typeface="+mn-lt"/>
                </a:rPr>
                <a:t>inizio</a:t>
              </a:r>
              <a:r>
                <a:rPr lang="en-US" sz="1400" dirty="0">
                  <a:latin typeface="+mn-lt"/>
                </a:rPr>
                <a:t> </a:t>
              </a:r>
              <a:r>
                <a:rPr lang="en-US" sz="1400" dirty="0" err="1">
                  <a:latin typeface="+mn-lt"/>
                </a:rPr>
                <a:t>esposizione</a:t>
              </a:r>
              <a:r>
                <a:rPr lang="en-US" sz="1400" dirty="0">
                  <a:latin typeface="+mn-lt"/>
                </a:rPr>
                <a:t> (day 3)</a:t>
              </a:r>
            </a:p>
            <a:p>
              <a:pPr marL="285750" indent="-285750" algn="ctr">
                <a:buFont typeface="Arial" panose="020B0604020202020204" pitchFamily="34" charset="0"/>
                <a:buChar char="•"/>
              </a:pPr>
              <a:endParaRPr lang="en-US" sz="1400" dirty="0">
                <a:latin typeface="+mn-lt"/>
              </a:endParaRPr>
            </a:p>
            <a:p>
              <a:pPr marL="285750" indent="-285750" algn="ctr">
                <a:buFont typeface="Arial" panose="020B0604020202020204" pitchFamily="34" charset="0"/>
                <a:buChar char="•"/>
              </a:pPr>
              <a:endParaRPr lang="en-US" sz="1400" dirty="0">
                <a:latin typeface="+mn-lt"/>
              </a:endParaRPr>
            </a:p>
            <a:p>
              <a:pPr marL="285750" indent="-285750" algn="ctr">
                <a:buFont typeface="Arial" panose="020B0604020202020204" pitchFamily="34" charset="0"/>
                <a:buChar char="•"/>
              </a:pPr>
              <a:endParaRPr lang="en-US" sz="1400" dirty="0">
                <a:latin typeface="+mn-lt"/>
              </a:endParaRPr>
            </a:p>
            <a:p>
              <a:pPr marL="285750" indent="-285750" algn="ctr">
                <a:buFont typeface="Arial" panose="020B0604020202020204" pitchFamily="34" charset="0"/>
                <a:buChar char="•"/>
              </a:pPr>
              <a:r>
                <a:rPr lang="en-US" sz="1400" dirty="0" err="1">
                  <a:latin typeface="+mn-lt"/>
                </a:rPr>
                <a:t>Più</a:t>
              </a:r>
              <a:r>
                <a:rPr lang="en-US" sz="1400" dirty="0">
                  <a:latin typeface="+mn-lt"/>
                </a:rPr>
                <a:t> important </a:t>
              </a:r>
              <a:r>
                <a:rPr lang="en-US" sz="1400" dirty="0" err="1">
                  <a:latin typeface="+mn-lt"/>
                </a:rPr>
                <a:t>modificazioni</a:t>
              </a:r>
              <a:r>
                <a:rPr lang="en-US" sz="1400" dirty="0">
                  <a:latin typeface="+mn-lt"/>
                </a:rPr>
                <a:t> </a:t>
              </a:r>
              <a:r>
                <a:rPr lang="en-US" sz="1400" dirty="0" err="1">
                  <a:latin typeface="+mn-lt"/>
                </a:rPr>
                <a:t>nei</a:t>
              </a:r>
              <a:r>
                <a:rPr lang="en-US" sz="1400" dirty="0">
                  <a:latin typeface="+mn-lt"/>
                </a:rPr>
                <a:t> </a:t>
              </a:r>
              <a:r>
                <a:rPr lang="en-US" sz="1400" dirty="0" err="1">
                  <a:latin typeface="+mn-lt"/>
                </a:rPr>
                <a:t>siti</a:t>
              </a:r>
              <a:r>
                <a:rPr lang="en-US" sz="1400" dirty="0">
                  <a:latin typeface="+mn-lt"/>
                </a:rPr>
                <a:t> I,</a:t>
              </a:r>
            </a:p>
            <a:p>
              <a:pPr algn="ctr"/>
              <a:r>
                <a:rPr lang="en-US" sz="1400" dirty="0">
                  <a:latin typeface="+mn-lt"/>
                </a:rPr>
                <a:t>IV and V</a:t>
              </a:r>
            </a:p>
            <a:p>
              <a:pPr marL="285750" indent="-285750" algn="ctr">
                <a:buFont typeface="Arial" panose="020B0604020202020204" pitchFamily="34" charset="0"/>
                <a:buChar char="•"/>
              </a:pPr>
              <a:endParaRPr lang="en-US" sz="1400" dirty="0">
                <a:latin typeface="+mn-lt"/>
              </a:endParaRPr>
            </a:p>
            <a:p>
              <a:pPr marL="285750" indent="-285750" algn="ctr">
                <a:buFont typeface="Arial" panose="020B0604020202020204" pitchFamily="34" charset="0"/>
                <a:buChar char="•"/>
              </a:pPr>
              <a:endParaRPr lang="en-US" sz="1400" dirty="0">
                <a:latin typeface="+mn-lt"/>
              </a:endParaRPr>
            </a:p>
            <a:p>
              <a:pPr algn="ctr"/>
              <a:endParaRPr lang="it-IT" sz="1400" dirty="0"/>
            </a:p>
          </p:txBody>
        </p:sp>
        <p:pic>
          <p:nvPicPr>
            <p:cNvPr id="13" name="Picture 4" descr="File:Italian traffic signs - simbolo centro (figura II 100).svg - Wikipedia">
              <a:extLst>
                <a:ext uri="{FF2B5EF4-FFF2-40B4-BE49-F238E27FC236}">
                  <a16:creationId xmlns:a16="http://schemas.microsoft.com/office/drawing/2014/main" id="{A56ABCAD-5751-4EE7-B98D-BAE46AE0325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30740" y="2785601"/>
              <a:ext cx="204380" cy="19906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Factory Building Modern Industrial Logo Design Vector">
              <a:extLst>
                <a:ext uri="{FF2B5EF4-FFF2-40B4-BE49-F238E27FC236}">
                  <a16:creationId xmlns:a16="http://schemas.microsoft.com/office/drawing/2014/main" id="{80B334D6-E371-4805-B751-FAF68FAFA19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4734" t="23039" r="39065" b="37254"/>
            <a:stretch/>
          </p:blipFill>
          <p:spPr bwMode="auto">
            <a:xfrm flipH="1">
              <a:off x="5996253" y="2652867"/>
              <a:ext cx="260869" cy="265469"/>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ttangolo 2">
            <a:extLst>
              <a:ext uri="{FF2B5EF4-FFF2-40B4-BE49-F238E27FC236}">
                <a16:creationId xmlns:a16="http://schemas.microsoft.com/office/drawing/2014/main" id="{AB956957-FE8A-473E-AE22-DE87470E3E39}"/>
              </a:ext>
            </a:extLst>
          </p:cNvPr>
          <p:cNvSpPr/>
          <p:nvPr/>
        </p:nvSpPr>
        <p:spPr bwMode="auto">
          <a:xfrm>
            <a:off x="1268035" y="265351"/>
            <a:ext cx="845492" cy="1438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701586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72733D74-FDF7-46A9-B206-C8121DCB2270}"/>
              </a:ext>
            </a:extLst>
          </p:cNvPr>
          <p:cNvSpPr txBox="1"/>
          <p:nvPr/>
        </p:nvSpPr>
        <p:spPr>
          <a:xfrm>
            <a:off x="6097630" y="152942"/>
            <a:ext cx="2993907" cy="369332"/>
          </a:xfrm>
          <a:prstGeom prst="rect">
            <a:avLst/>
          </a:prstGeom>
          <a:noFill/>
        </p:spPr>
        <p:txBody>
          <a:bodyPr wrap="square" rtlCol="0">
            <a:spAutoFit/>
          </a:bodyPr>
          <a:lstStyle/>
          <a:p>
            <a:r>
              <a:rPr lang="it-IT" i="1" dirty="0">
                <a:solidFill>
                  <a:schemeClr val="bg1"/>
                </a:solidFill>
              </a:rPr>
              <a:t>Risultati </a:t>
            </a:r>
            <a:r>
              <a:rPr lang="it-IT" i="1" dirty="0" err="1">
                <a:solidFill>
                  <a:schemeClr val="bg1"/>
                </a:solidFill>
              </a:rPr>
              <a:t>trascrittomica</a:t>
            </a:r>
            <a:endParaRPr lang="it-IT" i="1" dirty="0">
              <a:solidFill>
                <a:schemeClr val="bg1"/>
              </a:solidFill>
            </a:endParaRPr>
          </a:p>
        </p:txBody>
      </p:sp>
      <p:pic>
        <p:nvPicPr>
          <p:cNvPr id="4" name="Immagine 3">
            <a:extLst>
              <a:ext uri="{FF2B5EF4-FFF2-40B4-BE49-F238E27FC236}">
                <a16:creationId xmlns:a16="http://schemas.microsoft.com/office/drawing/2014/main" id="{BEC93064-B3BF-4B2B-B04D-593A553A3CB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3" t="71214" r="33838" b="353"/>
          <a:stretch/>
        </p:blipFill>
        <p:spPr>
          <a:xfrm>
            <a:off x="7495" y="1097280"/>
            <a:ext cx="6711357" cy="2560320"/>
          </a:xfrm>
          <a:prstGeom prst="rect">
            <a:avLst/>
          </a:prstGeom>
        </p:spPr>
      </p:pic>
      <p:sp>
        <p:nvSpPr>
          <p:cNvPr id="5" name="Rettangolo 4">
            <a:extLst>
              <a:ext uri="{FF2B5EF4-FFF2-40B4-BE49-F238E27FC236}">
                <a16:creationId xmlns:a16="http://schemas.microsoft.com/office/drawing/2014/main" id="{955FD054-62C4-4315-9A97-193B38379202}"/>
              </a:ext>
            </a:extLst>
          </p:cNvPr>
          <p:cNvSpPr/>
          <p:nvPr/>
        </p:nvSpPr>
        <p:spPr>
          <a:xfrm>
            <a:off x="7495" y="3901624"/>
            <a:ext cx="8951002" cy="338554"/>
          </a:xfrm>
          <a:prstGeom prst="rect">
            <a:avLst/>
          </a:prstGeom>
          <a:noFill/>
        </p:spPr>
        <p:txBody>
          <a:bodyPr wrap="square">
            <a:spAutoFit/>
          </a:bodyPr>
          <a:lstStyle/>
          <a:p>
            <a:pPr algn="ctr"/>
            <a:r>
              <a:rPr lang="it-IT" sz="1600" i="1" dirty="0">
                <a:latin typeface="+mn-lt"/>
              </a:rPr>
              <a:t>ABC </a:t>
            </a:r>
            <a:r>
              <a:rPr lang="it-IT" sz="1600" i="1" dirty="0" err="1">
                <a:latin typeface="+mn-lt"/>
              </a:rPr>
              <a:t>transporters</a:t>
            </a:r>
            <a:r>
              <a:rPr lang="it-IT" sz="1600" i="1" dirty="0">
                <a:latin typeface="+mn-lt"/>
              </a:rPr>
              <a:t> e Acquaporine: importanti in </a:t>
            </a:r>
            <a:r>
              <a:rPr lang="it-IT" sz="1600" i="1" dirty="0" err="1">
                <a:latin typeface="+mn-lt"/>
              </a:rPr>
              <a:t>detossificazione</a:t>
            </a:r>
            <a:r>
              <a:rPr lang="it-IT" sz="1600" i="1" dirty="0">
                <a:latin typeface="+mn-lt"/>
              </a:rPr>
              <a:t> dai metalli</a:t>
            </a:r>
            <a:endParaRPr lang="it-IT" sz="1600" i="1" dirty="0">
              <a:solidFill>
                <a:srgbClr val="C00000"/>
              </a:solidFill>
              <a:latin typeface="+mn-lt"/>
            </a:endParaRPr>
          </a:p>
        </p:txBody>
      </p:sp>
      <p:sp>
        <p:nvSpPr>
          <p:cNvPr id="3" name="Rettangolo 2">
            <a:extLst>
              <a:ext uri="{FF2B5EF4-FFF2-40B4-BE49-F238E27FC236}">
                <a16:creationId xmlns:a16="http://schemas.microsoft.com/office/drawing/2014/main" id="{5085A0B0-EF3D-4205-A483-A8A5C73752B3}"/>
              </a:ext>
            </a:extLst>
          </p:cNvPr>
          <p:cNvSpPr/>
          <p:nvPr/>
        </p:nvSpPr>
        <p:spPr bwMode="auto">
          <a:xfrm>
            <a:off x="1971208" y="3012969"/>
            <a:ext cx="4667234" cy="153851"/>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1" i="0" u="none" strike="noStrike" cap="none" normalizeH="0" baseline="0">
              <a:ln>
                <a:noFill/>
              </a:ln>
              <a:solidFill>
                <a:schemeClr val="tx1"/>
              </a:solidFill>
              <a:effectLst/>
              <a:latin typeface="Arial" charset="0"/>
            </a:endParaRPr>
          </a:p>
        </p:txBody>
      </p:sp>
      <p:pic>
        <p:nvPicPr>
          <p:cNvPr id="9" name="Immagine 8">
            <a:extLst>
              <a:ext uri="{FF2B5EF4-FFF2-40B4-BE49-F238E27FC236}">
                <a16:creationId xmlns:a16="http://schemas.microsoft.com/office/drawing/2014/main" id="{D4879254-F773-4783-AE65-03B589D375A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3751" b="92055"/>
          <a:stretch/>
        </p:blipFill>
        <p:spPr>
          <a:xfrm>
            <a:off x="202367" y="949488"/>
            <a:ext cx="6516485" cy="696432"/>
          </a:xfrm>
          <a:prstGeom prst="rect">
            <a:avLst/>
          </a:prstGeom>
        </p:spPr>
      </p:pic>
      <p:pic>
        <p:nvPicPr>
          <p:cNvPr id="7" name="Picture 2" descr="Factory Building Modern Industrial Logo Design Vector">
            <a:extLst>
              <a:ext uri="{FF2B5EF4-FFF2-40B4-BE49-F238E27FC236}">
                <a16:creationId xmlns:a16="http://schemas.microsoft.com/office/drawing/2014/main" id="{3A39A77B-6986-48E0-84F3-5853934534E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4734" t="23039" r="39065" b="37254"/>
          <a:stretch/>
        </p:blipFill>
        <p:spPr bwMode="auto">
          <a:xfrm flipH="1">
            <a:off x="6081883" y="1097280"/>
            <a:ext cx="344499" cy="32630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File:Italian traffic signs - simbolo centro (figura II 100).svg - Wikipedia">
            <a:extLst>
              <a:ext uri="{FF2B5EF4-FFF2-40B4-BE49-F238E27FC236}">
                <a16:creationId xmlns:a16="http://schemas.microsoft.com/office/drawing/2014/main" id="{07A49685-9B56-46BD-AD29-8B68A79055A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69140" y="1216353"/>
            <a:ext cx="187995" cy="183105"/>
          </a:xfrm>
          <a:prstGeom prst="rect">
            <a:avLst/>
          </a:prstGeom>
          <a:noFill/>
          <a:extLst>
            <a:ext uri="{909E8E84-426E-40DD-AFC4-6F175D3DCCD1}">
              <a14:hiddenFill xmlns:a14="http://schemas.microsoft.com/office/drawing/2010/main">
                <a:solidFill>
                  <a:srgbClr val="FFFFFF"/>
                </a:solidFill>
              </a14:hiddenFill>
            </a:ext>
          </a:extLst>
        </p:spPr>
      </p:pic>
      <p:sp>
        <p:nvSpPr>
          <p:cNvPr id="10" name="Rettangolo 9">
            <a:extLst>
              <a:ext uri="{FF2B5EF4-FFF2-40B4-BE49-F238E27FC236}">
                <a16:creationId xmlns:a16="http://schemas.microsoft.com/office/drawing/2014/main" id="{A7C451A9-F2A9-415E-A9EB-FE7358A1CA7C}"/>
              </a:ext>
            </a:extLst>
          </p:cNvPr>
          <p:cNvSpPr/>
          <p:nvPr/>
        </p:nvSpPr>
        <p:spPr bwMode="auto">
          <a:xfrm>
            <a:off x="2369356" y="1399458"/>
            <a:ext cx="1626723" cy="24646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1201102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3AFF28BB-EAB9-40D4-9D7F-6511FD9E572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4072"/>
          <a:stretch/>
        </p:blipFill>
        <p:spPr>
          <a:xfrm>
            <a:off x="0" y="-3144"/>
            <a:ext cx="3822492" cy="5166524"/>
          </a:xfrm>
          <a:prstGeom prst="rect">
            <a:avLst/>
          </a:prstGeom>
        </p:spPr>
      </p:pic>
      <p:sp>
        <p:nvSpPr>
          <p:cNvPr id="6" name="CasellaDiTesto 5">
            <a:extLst>
              <a:ext uri="{FF2B5EF4-FFF2-40B4-BE49-F238E27FC236}">
                <a16:creationId xmlns:a16="http://schemas.microsoft.com/office/drawing/2014/main" id="{1ACDC824-A051-4B92-8296-36C5A61767D1}"/>
              </a:ext>
            </a:extLst>
          </p:cNvPr>
          <p:cNvSpPr txBox="1"/>
          <p:nvPr/>
        </p:nvSpPr>
        <p:spPr>
          <a:xfrm>
            <a:off x="3567235" y="1015178"/>
            <a:ext cx="5274365" cy="923330"/>
          </a:xfrm>
          <a:prstGeom prst="rect">
            <a:avLst/>
          </a:prstGeom>
          <a:noFill/>
        </p:spPr>
        <p:txBody>
          <a:bodyPr wrap="square" rtlCol="0">
            <a:spAutoFit/>
          </a:bodyPr>
          <a:lstStyle/>
          <a:p>
            <a:pPr algn="ctr"/>
            <a:endParaRPr lang="it-IT" dirty="0"/>
          </a:p>
          <a:p>
            <a:pPr algn="ctr"/>
            <a:r>
              <a:rPr lang="it-IT" dirty="0">
                <a:solidFill>
                  <a:srgbClr val="C00000"/>
                </a:solidFill>
              </a:rPr>
              <a:t>Sito IV e V </a:t>
            </a:r>
          </a:p>
          <a:p>
            <a:pPr algn="ctr"/>
            <a:r>
              <a:rPr lang="it-IT" dirty="0"/>
              <a:t>mTORC1 </a:t>
            </a:r>
            <a:r>
              <a:rPr lang="it-IT" dirty="0" err="1"/>
              <a:t>signalling</a:t>
            </a:r>
            <a:r>
              <a:rPr lang="it-IT" dirty="0"/>
              <a:t> pathway</a:t>
            </a:r>
          </a:p>
        </p:txBody>
      </p:sp>
      <p:pic>
        <p:nvPicPr>
          <p:cNvPr id="8" name="Picture 2" descr="Factory Building Modern Industrial Logo Design Vector">
            <a:extLst>
              <a:ext uri="{FF2B5EF4-FFF2-40B4-BE49-F238E27FC236}">
                <a16:creationId xmlns:a16="http://schemas.microsoft.com/office/drawing/2014/main" id="{DB7FD515-987A-48FD-A621-F683CB25047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4734" t="23039" r="39065" b="37254"/>
          <a:stretch/>
        </p:blipFill>
        <p:spPr bwMode="auto">
          <a:xfrm flipH="1">
            <a:off x="7966488" y="1266206"/>
            <a:ext cx="709798" cy="672302"/>
          </a:xfrm>
          <a:prstGeom prst="rect">
            <a:avLst/>
          </a:prstGeom>
          <a:noFill/>
          <a:extLst>
            <a:ext uri="{909E8E84-426E-40DD-AFC4-6F175D3DCCD1}">
              <a14:hiddenFill xmlns:a14="http://schemas.microsoft.com/office/drawing/2010/main">
                <a:solidFill>
                  <a:srgbClr val="FFFFFF"/>
                </a:solidFill>
              </a14:hiddenFill>
            </a:ext>
          </a:extLst>
        </p:spPr>
      </p:pic>
      <p:sp>
        <p:nvSpPr>
          <p:cNvPr id="19" name="CasellaDiTesto 18">
            <a:extLst>
              <a:ext uri="{FF2B5EF4-FFF2-40B4-BE49-F238E27FC236}">
                <a16:creationId xmlns:a16="http://schemas.microsoft.com/office/drawing/2014/main" id="{71281DFB-8DBF-4361-A122-FF5440BCB579}"/>
              </a:ext>
            </a:extLst>
          </p:cNvPr>
          <p:cNvSpPr txBox="1"/>
          <p:nvPr/>
        </p:nvSpPr>
        <p:spPr>
          <a:xfrm>
            <a:off x="5959503" y="152942"/>
            <a:ext cx="3132034" cy="369332"/>
          </a:xfrm>
          <a:prstGeom prst="rect">
            <a:avLst/>
          </a:prstGeom>
          <a:noFill/>
        </p:spPr>
        <p:txBody>
          <a:bodyPr wrap="square" rtlCol="0">
            <a:spAutoFit/>
          </a:bodyPr>
          <a:lstStyle/>
          <a:p>
            <a:r>
              <a:rPr lang="it-IT" i="1" dirty="0">
                <a:solidFill>
                  <a:schemeClr val="bg1"/>
                </a:solidFill>
              </a:rPr>
              <a:t>Risultati </a:t>
            </a:r>
            <a:r>
              <a:rPr lang="it-IT" i="1" dirty="0" err="1">
                <a:solidFill>
                  <a:schemeClr val="bg1"/>
                </a:solidFill>
              </a:rPr>
              <a:t>trascrittomica</a:t>
            </a:r>
            <a:endParaRPr lang="it-IT" i="1" dirty="0">
              <a:solidFill>
                <a:schemeClr val="bg1"/>
              </a:solidFill>
            </a:endParaRPr>
          </a:p>
        </p:txBody>
      </p:sp>
      <p:grpSp>
        <p:nvGrpSpPr>
          <p:cNvPr id="34" name="Gruppo 33">
            <a:extLst>
              <a:ext uri="{FF2B5EF4-FFF2-40B4-BE49-F238E27FC236}">
                <a16:creationId xmlns:a16="http://schemas.microsoft.com/office/drawing/2014/main" id="{E26186F3-E9B8-464B-9901-1BBAD002C472}"/>
              </a:ext>
            </a:extLst>
          </p:cNvPr>
          <p:cNvGrpSpPr/>
          <p:nvPr/>
        </p:nvGrpSpPr>
        <p:grpSpPr>
          <a:xfrm>
            <a:off x="4269600" y="2216038"/>
            <a:ext cx="4572001" cy="2774519"/>
            <a:chOff x="4269600" y="2216038"/>
            <a:chExt cx="4572001" cy="2774519"/>
          </a:xfrm>
        </p:grpSpPr>
        <p:sp>
          <p:nvSpPr>
            <p:cNvPr id="31" name="Rettangolo 30">
              <a:extLst>
                <a:ext uri="{FF2B5EF4-FFF2-40B4-BE49-F238E27FC236}">
                  <a16:creationId xmlns:a16="http://schemas.microsoft.com/office/drawing/2014/main" id="{04C857EC-639E-4098-B705-92DA737A656A}"/>
                </a:ext>
              </a:extLst>
            </p:cNvPr>
            <p:cNvSpPr/>
            <p:nvPr/>
          </p:nvSpPr>
          <p:spPr>
            <a:xfrm>
              <a:off x="4269601" y="2886524"/>
              <a:ext cx="4572000" cy="2062103"/>
            </a:xfrm>
            <a:prstGeom prst="rect">
              <a:avLst/>
            </a:prstGeom>
          </p:spPr>
          <p:txBody>
            <a:bodyPr>
              <a:spAutoFit/>
            </a:bodyPr>
            <a:lstStyle/>
            <a:p>
              <a:pPr marL="285750" indent="-285750" algn="ctr">
                <a:buFont typeface="Arial" panose="020B0604020202020204" pitchFamily="34" charset="0"/>
                <a:buChar char="•"/>
              </a:pPr>
              <a:r>
                <a:rPr lang="it-IT" sz="1600" dirty="0" err="1"/>
                <a:t>Protein</a:t>
              </a:r>
              <a:r>
                <a:rPr lang="it-IT" sz="1600" dirty="0"/>
                <a:t> </a:t>
              </a:r>
              <a:r>
                <a:rPr lang="en-US" sz="1600" dirty="0"/>
                <a:t>secretion</a:t>
              </a:r>
            </a:p>
            <a:p>
              <a:pPr marL="285750" indent="-285750" algn="ctr">
                <a:buFont typeface="Arial" panose="020B0604020202020204" pitchFamily="34" charset="0"/>
                <a:buChar char="•"/>
              </a:pPr>
              <a:r>
                <a:rPr lang="en-US" sz="1600" dirty="0"/>
                <a:t>Unfolded protein responses </a:t>
              </a:r>
            </a:p>
            <a:p>
              <a:pPr marL="285750" indent="-285750" algn="ctr">
                <a:buFont typeface="Arial" panose="020B0604020202020204" pitchFamily="34" charset="0"/>
                <a:buChar char="•"/>
              </a:pPr>
              <a:r>
                <a:rPr lang="en-US" sz="1600" dirty="0"/>
                <a:t>Protein folding</a:t>
              </a:r>
            </a:p>
            <a:p>
              <a:pPr marL="285750" indent="-285750" algn="ctr">
                <a:buFont typeface="Arial" panose="020B0604020202020204" pitchFamily="34" charset="0"/>
                <a:buChar char="•"/>
              </a:pPr>
              <a:r>
                <a:rPr lang="en-US" sz="1600" dirty="0"/>
                <a:t>Aminoacyl tRNA biosynthesis proteasome</a:t>
              </a:r>
            </a:p>
            <a:p>
              <a:pPr marL="285750" indent="-285750" algn="ctr">
                <a:buFont typeface="Arial" panose="020B0604020202020204" pitchFamily="34" charset="0"/>
                <a:buChar char="•"/>
              </a:pPr>
              <a:r>
                <a:rPr lang="it-IT" sz="1600" dirty="0"/>
                <a:t>Cell </a:t>
              </a:r>
              <a:r>
                <a:rPr lang="it-IT" sz="1600" dirty="0" err="1"/>
                <a:t>cycle</a:t>
              </a:r>
              <a:r>
                <a:rPr lang="it-IT" sz="1600" dirty="0"/>
                <a:t>- and </a:t>
              </a:r>
              <a:r>
                <a:rPr lang="it-IT" sz="1600" dirty="0" err="1"/>
                <a:t>apoptosis</a:t>
              </a:r>
              <a:r>
                <a:rPr lang="it-IT" sz="1600" dirty="0"/>
                <a:t> </a:t>
              </a:r>
              <a:r>
                <a:rPr lang="it-IT" sz="1600" dirty="0" err="1"/>
                <a:t>related</a:t>
              </a:r>
              <a:r>
                <a:rPr lang="it-IT" sz="1600" dirty="0"/>
                <a:t> gene</a:t>
              </a:r>
            </a:p>
            <a:p>
              <a:pPr marL="285750" indent="-285750" algn="ctr">
                <a:buFont typeface="Arial" panose="020B0604020202020204" pitchFamily="34" charset="0"/>
                <a:buChar char="•"/>
              </a:pPr>
              <a:r>
                <a:rPr lang="it-IT" sz="1600" dirty="0" err="1"/>
                <a:t>Vesicle</a:t>
              </a:r>
              <a:r>
                <a:rPr lang="it-IT" sz="1600" dirty="0"/>
                <a:t> and </a:t>
              </a:r>
              <a:r>
                <a:rPr lang="it-IT" sz="1600" dirty="0" err="1"/>
                <a:t>protein</a:t>
              </a:r>
              <a:r>
                <a:rPr lang="it-IT" sz="1600" dirty="0"/>
                <a:t> </a:t>
              </a:r>
              <a:r>
                <a:rPr lang="it-IT" sz="1600" dirty="0" err="1"/>
                <a:t>trafficking</a:t>
              </a:r>
              <a:endParaRPr lang="it-IT" sz="1600" dirty="0"/>
            </a:p>
            <a:p>
              <a:pPr marL="285750" indent="-285750" algn="ctr">
                <a:buFont typeface="Arial" panose="020B0604020202020204" pitchFamily="34" charset="0"/>
                <a:buChar char="•"/>
              </a:pPr>
              <a:r>
                <a:rPr lang="it-IT" sz="1600" dirty="0" err="1"/>
                <a:t>Glygolysis</a:t>
              </a:r>
              <a:endParaRPr lang="it-IT" sz="1600" dirty="0"/>
            </a:p>
            <a:p>
              <a:pPr marL="285750" indent="-285750" algn="ctr">
                <a:buFont typeface="Arial" panose="020B0604020202020204" pitchFamily="34" charset="0"/>
                <a:buChar char="•"/>
              </a:pPr>
              <a:r>
                <a:rPr lang="it-IT" sz="1600" dirty="0"/>
                <a:t>….</a:t>
              </a:r>
            </a:p>
          </p:txBody>
        </p:sp>
        <p:sp>
          <p:nvSpPr>
            <p:cNvPr id="2" name="Rettangolo 1">
              <a:extLst>
                <a:ext uri="{FF2B5EF4-FFF2-40B4-BE49-F238E27FC236}">
                  <a16:creationId xmlns:a16="http://schemas.microsoft.com/office/drawing/2014/main" id="{DA8E4014-D0EC-4A3E-9DC4-FA50CC65E2D1}"/>
                </a:ext>
              </a:extLst>
            </p:cNvPr>
            <p:cNvSpPr/>
            <p:nvPr/>
          </p:nvSpPr>
          <p:spPr bwMode="auto">
            <a:xfrm>
              <a:off x="4269600" y="2834134"/>
              <a:ext cx="4572000" cy="2156423"/>
            </a:xfrm>
            <a:prstGeom prst="rect">
              <a:avLst/>
            </a:prstGeom>
            <a:noFill/>
            <a:ln w="1905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1" i="0" u="none" strike="noStrike" cap="none" normalizeH="0" baseline="0">
                <a:ln>
                  <a:noFill/>
                </a:ln>
                <a:solidFill>
                  <a:schemeClr val="tx1"/>
                </a:solidFill>
                <a:effectLst/>
                <a:latin typeface="Arial" charset="0"/>
              </a:endParaRPr>
            </a:p>
          </p:txBody>
        </p:sp>
        <p:sp>
          <p:nvSpPr>
            <p:cNvPr id="4" name="Freccia in giù 3">
              <a:extLst>
                <a:ext uri="{FF2B5EF4-FFF2-40B4-BE49-F238E27FC236}">
                  <a16:creationId xmlns:a16="http://schemas.microsoft.com/office/drawing/2014/main" id="{48235C69-BE52-4EF1-88BC-720BA82CE85F}"/>
                </a:ext>
              </a:extLst>
            </p:cNvPr>
            <p:cNvSpPr/>
            <p:nvPr/>
          </p:nvSpPr>
          <p:spPr bwMode="auto">
            <a:xfrm>
              <a:off x="6059366" y="2216038"/>
              <a:ext cx="634664" cy="291232"/>
            </a:xfrm>
            <a:prstGeom prst="downArrow">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1" i="0" u="none" strike="noStrike" cap="none" normalizeH="0" baseline="0">
                <a:ln>
                  <a:noFill/>
                </a:ln>
                <a:solidFill>
                  <a:schemeClr val="tx1"/>
                </a:solidFill>
                <a:effectLst/>
                <a:latin typeface="Arial" charset="0"/>
              </a:endParaRPr>
            </a:p>
          </p:txBody>
        </p:sp>
      </p:grpSp>
      <p:sp>
        <p:nvSpPr>
          <p:cNvPr id="35" name="Rettangolo 34">
            <a:extLst>
              <a:ext uri="{FF2B5EF4-FFF2-40B4-BE49-F238E27FC236}">
                <a16:creationId xmlns:a16="http://schemas.microsoft.com/office/drawing/2014/main" id="{D4F5B932-D643-43B1-AF12-8DC85A2B8FB5}"/>
              </a:ext>
            </a:extLst>
          </p:cNvPr>
          <p:cNvSpPr/>
          <p:nvPr/>
        </p:nvSpPr>
        <p:spPr bwMode="auto">
          <a:xfrm>
            <a:off x="101080" y="4948627"/>
            <a:ext cx="3721412" cy="97891"/>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1" i="0" u="none" strike="noStrike" cap="none" normalizeH="0" baseline="0">
              <a:ln>
                <a:noFill/>
              </a:ln>
              <a:solidFill>
                <a:schemeClr val="tx1"/>
              </a:solidFill>
              <a:effectLst/>
              <a:latin typeface="Arial" charset="0"/>
            </a:endParaRPr>
          </a:p>
        </p:txBody>
      </p:sp>
      <p:pic>
        <p:nvPicPr>
          <p:cNvPr id="36" name="Picture 2" descr="Factory Building Modern Industrial Logo Design Vector">
            <a:extLst>
              <a:ext uri="{FF2B5EF4-FFF2-40B4-BE49-F238E27FC236}">
                <a16:creationId xmlns:a16="http://schemas.microsoft.com/office/drawing/2014/main" id="{E67386E3-0AE3-41BC-B3D9-A9D5C61CA19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4734" t="23039" r="39065" b="37254"/>
          <a:stretch/>
        </p:blipFill>
        <p:spPr bwMode="auto">
          <a:xfrm flipH="1">
            <a:off x="3439740" y="-5382"/>
            <a:ext cx="254989" cy="24152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File:Italian traffic signs - simbolo centro (figura II 100).svg - Wikipedia">
            <a:extLst>
              <a:ext uri="{FF2B5EF4-FFF2-40B4-BE49-F238E27FC236}">
                <a16:creationId xmlns:a16="http://schemas.microsoft.com/office/drawing/2014/main" id="{6C199D84-717E-4374-81A0-92C64491E1D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97534" y="73963"/>
            <a:ext cx="187995" cy="183105"/>
          </a:xfrm>
          <a:prstGeom prst="rect">
            <a:avLst/>
          </a:prstGeom>
          <a:noFill/>
          <a:extLst>
            <a:ext uri="{909E8E84-426E-40DD-AFC4-6F175D3DCCD1}">
              <a14:hiddenFill xmlns:a14="http://schemas.microsoft.com/office/drawing/2010/main">
                <a:solidFill>
                  <a:srgbClr val="FFFFFF"/>
                </a:solidFill>
              </a14:hiddenFill>
            </a:ext>
          </a:extLst>
        </p:spPr>
      </p:pic>
      <p:sp>
        <p:nvSpPr>
          <p:cNvPr id="13" name="Rettangolo 12">
            <a:extLst>
              <a:ext uri="{FF2B5EF4-FFF2-40B4-BE49-F238E27FC236}">
                <a16:creationId xmlns:a16="http://schemas.microsoft.com/office/drawing/2014/main" id="{B058FE5C-B9FD-4024-81EC-319C94C8D1ED}"/>
              </a:ext>
            </a:extLst>
          </p:cNvPr>
          <p:cNvSpPr/>
          <p:nvPr/>
        </p:nvSpPr>
        <p:spPr bwMode="auto">
          <a:xfrm>
            <a:off x="1404437" y="265680"/>
            <a:ext cx="845492" cy="1438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1" i="0" u="none" strike="noStrike" cap="none" normalizeH="0" baseline="0">
              <a:ln>
                <a:noFill/>
              </a:ln>
              <a:solidFill>
                <a:schemeClr val="tx1"/>
              </a:solidFill>
              <a:effectLst/>
              <a:latin typeface="Arial" charset="0"/>
            </a:endParaRPr>
          </a:p>
        </p:txBody>
      </p:sp>
      <p:sp>
        <p:nvSpPr>
          <p:cNvPr id="14" name="Rettangolo 13">
            <a:extLst>
              <a:ext uri="{FF2B5EF4-FFF2-40B4-BE49-F238E27FC236}">
                <a16:creationId xmlns:a16="http://schemas.microsoft.com/office/drawing/2014/main" id="{E206A262-27F7-4E34-95C4-3489ADBF3136}"/>
              </a:ext>
            </a:extLst>
          </p:cNvPr>
          <p:cNvSpPr/>
          <p:nvPr/>
        </p:nvSpPr>
        <p:spPr bwMode="auto">
          <a:xfrm>
            <a:off x="1268035" y="265351"/>
            <a:ext cx="845492" cy="1438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249840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a:extLst>
              <a:ext uri="{FF2B5EF4-FFF2-40B4-BE49-F238E27FC236}">
                <a16:creationId xmlns:a16="http://schemas.microsoft.com/office/drawing/2014/main" id="{4F59943E-0092-4926-A23E-E6C7A18E3305}"/>
              </a:ext>
            </a:extLst>
          </p:cNvPr>
          <p:cNvSpPr txBox="1"/>
          <p:nvPr/>
        </p:nvSpPr>
        <p:spPr>
          <a:xfrm>
            <a:off x="5290956" y="152942"/>
            <a:ext cx="3838245" cy="369332"/>
          </a:xfrm>
          <a:prstGeom prst="rect">
            <a:avLst/>
          </a:prstGeom>
          <a:noFill/>
        </p:spPr>
        <p:txBody>
          <a:bodyPr wrap="square" rtlCol="0">
            <a:spAutoFit/>
          </a:bodyPr>
          <a:lstStyle/>
          <a:p>
            <a:pPr algn="ctr"/>
            <a:r>
              <a:rPr lang="it-IT" i="1" dirty="0">
                <a:solidFill>
                  <a:schemeClr val="bg1"/>
                </a:solidFill>
              </a:rPr>
              <a:t>«Interazioni ospite-microbiota»</a:t>
            </a:r>
          </a:p>
        </p:txBody>
      </p:sp>
      <p:pic>
        <p:nvPicPr>
          <p:cNvPr id="12" name="Immagine 11">
            <a:extLst>
              <a:ext uri="{FF2B5EF4-FFF2-40B4-BE49-F238E27FC236}">
                <a16:creationId xmlns:a16="http://schemas.microsoft.com/office/drawing/2014/main" id="{AF5AC7BD-202D-4BB3-A906-8AAC7F5171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39" y="21143"/>
            <a:ext cx="5301391" cy="4724062"/>
          </a:xfrm>
          <a:prstGeom prst="rect">
            <a:avLst/>
          </a:prstGeom>
        </p:spPr>
      </p:pic>
      <p:sp>
        <p:nvSpPr>
          <p:cNvPr id="7" name="Rettangolo 6">
            <a:extLst>
              <a:ext uri="{FF2B5EF4-FFF2-40B4-BE49-F238E27FC236}">
                <a16:creationId xmlns:a16="http://schemas.microsoft.com/office/drawing/2014/main" id="{A4A8A0F5-01CE-48E1-9692-58DD7C53EF0F}"/>
              </a:ext>
            </a:extLst>
          </p:cNvPr>
          <p:cNvSpPr/>
          <p:nvPr/>
        </p:nvSpPr>
        <p:spPr bwMode="auto">
          <a:xfrm>
            <a:off x="6786" y="2174240"/>
            <a:ext cx="4567841" cy="449465"/>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1" i="0" u="none" strike="noStrike" cap="none" normalizeH="0" baseline="0">
              <a:ln>
                <a:noFill/>
              </a:ln>
              <a:solidFill>
                <a:schemeClr val="tx1"/>
              </a:solidFill>
              <a:effectLst/>
              <a:latin typeface="Arial" charset="0"/>
            </a:endParaRPr>
          </a:p>
        </p:txBody>
      </p:sp>
      <p:sp>
        <p:nvSpPr>
          <p:cNvPr id="2" name="Rettangolo 1">
            <a:extLst>
              <a:ext uri="{FF2B5EF4-FFF2-40B4-BE49-F238E27FC236}">
                <a16:creationId xmlns:a16="http://schemas.microsoft.com/office/drawing/2014/main" id="{B65BC4C7-5218-42C0-B2A0-9DD366D17F0C}"/>
              </a:ext>
            </a:extLst>
          </p:cNvPr>
          <p:cNvSpPr/>
          <p:nvPr/>
        </p:nvSpPr>
        <p:spPr>
          <a:xfrm>
            <a:off x="5032587" y="1250173"/>
            <a:ext cx="4088287" cy="2031325"/>
          </a:xfrm>
          <a:prstGeom prst="rect">
            <a:avLst/>
          </a:prstGeom>
        </p:spPr>
        <p:txBody>
          <a:bodyPr wrap="square">
            <a:spAutoFit/>
          </a:bodyPr>
          <a:lstStyle/>
          <a:p>
            <a:pPr algn="ctr"/>
            <a:r>
              <a:rPr lang="it-IT" dirty="0">
                <a:solidFill>
                  <a:srgbClr val="C00000"/>
                </a:solidFill>
              </a:rPr>
              <a:t>Site I, IV and V</a:t>
            </a:r>
          </a:p>
          <a:p>
            <a:pPr algn="ctr"/>
            <a:endParaRPr lang="it-IT" dirty="0">
              <a:solidFill>
                <a:srgbClr val="C00000"/>
              </a:solidFill>
            </a:endParaRPr>
          </a:p>
          <a:p>
            <a:pPr algn="just"/>
            <a:r>
              <a:rPr lang="it-IT" dirty="0">
                <a:latin typeface="WarnockPro-Regular"/>
              </a:rPr>
              <a:t>Attivazione risposta immunitaria potenzialmente dovuta ad un aumento di </a:t>
            </a:r>
            <a:r>
              <a:rPr lang="en-US" i="1" dirty="0">
                <a:latin typeface="WarnockPro-Regular"/>
              </a:rPr>
              <a:t>Arcobacter</a:t>
            </a:r>
            <a:r>
              <a:rPr lang="en-US" dirty="0">
                <a:latin typeface="WarnockPro-Regular"/>
              </a:rPr>
              <a:t> e </a:t>
            </a:r>
            <a:r>
              <a:rPr lang="en-US" i="1" dirty="0" err="1">
                <a:latin typeface="WarnockPro-Regular"/>
              </a:rPr>
              <a:t>Tenacibalum</a:t>
            </a:r>
            <a:r>
              <a:rPr lang="en-US" dirty="0">
                <a:latin typeface="WarnockPro-Regular"/>
              </a:rPr>
              <a:t> (</a:t>
            </a:r>
            <a:r>
              <a:rPr lang="en-US" dirty="0" err="1">
                <a:latin typeface="WarnockPro-Regular"/>
              </a:rPr>
              <a:t>patogeni</a:t>
            </a:r>
            <a:r>
              <a:rPr lang="en-US" dirty="0">
                <a:latin typeface="WarnockPro-Regular"/>
              </a:rPr>
              <a:t> </a:t>
            </a:r>
            <a:r>
              <a:rPr lang="en-US" dirty="0" err="1">
                <a:latin typeface="WarnockPro-Regular"/>
              </a:rPr>
              <a:t>opportunisti</a:t>
            </a:r>
            <a:r>
              <a:rPr lang="en-US" dirty="0">
                <a:latin typeface="WarnockPro-Regular"/>
              </a:rPr>
              <a:t>)</a:t>
            </a:r>
          </a:p>
          <a:p>
            <a:pPr algn="just"/>
            <a:r>
              <a:rPr lang="it-IT" b="0" dirty="0">
                <a:latin typeface="WarnockPro-Regular"/>
              </a:rPr>
              <a:t> </a:t>
            </a:r>
          </a:p>
        </p:txBody>
      </p:sp>
      <p:pic>
        <p:nvPicPr>
          <p:cNvPr id="9" name="Picture 2" descr="Factory Building Modern Industrial Logo Design Vector">
            <a:extLst>
              <a:ext uri="{FF2B5EF4-FFF2-40B4-BE49-F238E27FC236}">
                <a16:creationId xmlns:a16="http://schemas.microsoft.com/office/drawing/2014/main" id="{6A514E68-7897-434B-86A4-417C40E626D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4734" t="23039" r="39065" b="37254"/>
          <a:stretch/>
        </p:blipFill>
        <p:spPr bwMode="auto">
          <a:xfrm flipH="1">
            <a:off x="8109242" y="1075778"/>
            <a:ext cx="503632" cy="47702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File:Italian traffic signs - simbolo centro (figura II 100).svg - Wikipedia">
            <a:extLst>
              <a:ext uri="{FF2B5EF4-FFF2-40B4-BE49-F238E27FC236}">
                <a16:creationId xmlns:a16="http://schemas.microsoft.com/office/drawing/2014/main" id="{925E91EF-A8D6-41D4-82A7-475AC7F76F6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07712" y="1173096"/>
            <a:ext cx="413441" cy="413441"/>
          </a:xfrm>
          <a:prstGeom prst="rect">
            <a:avLst/>
          </a:prstGeom>
          <a:noFill/>
          <a:extLst>
            <a:ext uri="{909E8E84-426E-40DD-AFC4-6F175D3DCCD1}">
              <a14:hiddenFill xmlns:a14="http://schemas.microsoft.com/office/drawing/2010/main">
                <a:solidFill>
                  <a:srgbClr val="FFFFFF"/>
                </a:solidFill>
              </a14:hiddenFill>
            </a:ext>
          </a:extLst>
        </p:spPr>
      </p:pic>
      <p:sp>
        <p:nvSpPr>
          <p:cNvPr id="11" name="Rettangolo 10">
            <a:extLst>
              <a:ext uri="{FF2B5EF4-FFF2-40B4-BE49-F238E27FC236}">
                <a16:creationId xmlns:a16="http://schemas.microsoft.com/office/drawing/2014/main" id="{80508AF8-940B-426A-A361-E42A0C7AD3DB}"/>
              </a:ext>
            </a:extLst>
          </p:cNvPr>
          <p:cNvSpPr/>
          <p:nvPr/>
        </p:nvSpPr>
        <p:spPr bwMode="auto">
          <a:xfrm>
            <a:off x="1116477" y="266880"/>
            <a:ext cx="845492" cy="14145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1" i="0" u="none" strike="noStrike" cap="none" normalizeH="0" baseline="0">
              <a:ln>
                <a:noFill/>
              </a:ln>
              <a:solidFill>
                <a:schemeClr val="tx1"/>
              </a:solidFill>
              <a:effectLst/>
              <a:latin typeface="Arial" charset="0"/>
            </a:endParaRPr>
          </a:p>
        </p:txBody>
      </p:sp>
      <p:pic>
        <p:nvPicPr>
          <p:cNvPr id="13" name="Picture 2" descr="Factory Building Modern Industrial Logo Design Vector">
            <a:extLst>
              <a:ext uri="{FF2B5EF4-FFF2-40B4-BE49-F238E27FC236}">
                <a16:creationId xmlns:a16="http://schemas.microsoft.com/office/drawing/2014/main" id="{EF4E2D86-8C67-449A-BF25-ABB8D472ED9C}"/>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4734" t="23039" r="39065" b="37254"/>
          <a:stretch/>
        </p:blipFill>
        <p:spPr bwMode="auto">
          <a:xfrm flipH="1">
            <a:off x="3109383" y="40416"/>
            <a:ext cx="254989" cy="24152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File:Italian traffic signs - simbolo centro (figura II 100).svg - Wikipedia">
            <a:extLst>
              <a:ext uri="{FF2B5EF4-FFF2-40B4-BE49-F238E27FC236}">
                <a16:creationId xmlns:a16="http://schemas.microsoft.com/office/drawing/2014/main" id="{335A3F73-E87E-44DA-86E5-8B8083BA376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61655" y="122365"/>
            <a:ext cx="187995" cy="18310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Factory Building Modern Industrial Logo Design Vector">
            <a:extLst>
              <a:ext uri="{FF2B5EF4-FFF2-40B4-BE49-F238E27FC236}">
                <a16:creationId xmlns:a16="http://schemas.microsoft.com/office/drawing/2014/main" id="{2D00D75B-744F-414E-B30D-1B5354CB8AC0}"/>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4734" t="23039" r="39065" b="37254"/>
          <a:stretch/>
        </p:blipFill>
        <p:spPr bwMode="auto">
          <a:xfrm flipH="1">
            <a:off x="4323919" y="32181"/>
            <a:ext cx="254989" cy="24152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File:Italian traffic signs - simbolo centro (figura II 100).svg - Wikipedia">
            <a:extLst>
              <a:ext uri="{FF2B5EF4-FFF2-40B4-BE49-F238E27FC236}">
                <a16:creationId xmlns:a16="http://schemas.microsoft.com/office/drawing/2014/main" id="{65781247-58FE-4647-9446-987D4603A88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76191" y="119182"/>
            <a:ext cx="187995" cy="183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05005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377C1B30-C8A2-43CF-81FB-58E3A65FDB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15" y="1077177"/>
            <a:ext cx="4771732" cy="2484670"/>
          </a:xfrm>
          <a:prstGeom prst="rect">
            <a:avLst/>
          </a:prstGeom>
        </p:spPr>
      </p:pic>
      <p:sp>
        <p:nvSpPr>
          <p:cNvPr id="5" name="Rettangolo 4">
            <a:extLst>
              <a:ext uri="{FF2B5EF4-FFF2-40B4-BE49-F238E27FC236}">
                <a16:creationId xmlns:a16="http://schemas.microsoft.com/office/drawing/2014/main" id="{B442D5E7-1099-44E5-AC6D-1E5821AACAE8}"/>
              </a:ext>
            </a:extLst>
          </p:cNvPr>
          <p:cNvSpPr/>
          <p:nvPr/>
        </p:nvSpPr>
        <p:spPr>
          <a:xfrm>
            <a:off x="4788748" y="948431"/>
            <a:ext cx="4355252" cy="3539430"/>
          </a:xfrm>
          <a:prstGeom prst="rect">
            <a:avLst/>
          </a:prstGeom>
        </p:spPr>
        <p:txBody>
          <a:bodyPr wrap="square">
            <a:spAutoFit/>
          </a:bodyPr>
          <a:lstStyle/>
          <a:p>
            <a:pPr marL="285750" indent="-285750">
              <a:buFont typeface="Arial" panose="020B0604020202020204" pitchFamily="34" charset="0"/>
              <a:buChar char="•"/>
            </a:pPr>
            <a:r>
              <a:rPr lang="it-IT" sz="1600" dirty="0">
                <a:latin typeface="WarnockPro-Regular"/>
              </a:rPr>
              <a:t>Sedimenti:</a:t>
            </a:r>
            <a:r>
              <a:rPr lang="en-US" sz="1600" dirty="0">
                <a:latin typeface="WarnockPro-Regular"/>
              </a:rPr>
              <a:t> </a:t>
            </a:r>
            <a:r>
              <a:rPr lang="en-US" sz="1600" b="0" dirty="0">
                <a:latin typeface="WarnockPro-Regular"/>
              </a:rPr>
              <a:t>da 35 a 47 taxa </a:t>
            </a:r>
            <a:r>
              <a:rPr lang="en-US" sz="1600" b="0" dirty="0" err="1">
                <a:latin typeface="WarnockPro-Regular"/>
              </a:rPr>
              <a:t>significativi</a:t>
            </a:r>
            <a:r>
              <a:rPr lang="en-US" sz="1600" b="0" dirty="0">
                <a:latin typeface="WarnockPro-Regular"/>
              </a:rPr>
              <a:t> (</a:t>
            </a:r>
            <a:r>
              <a:rPr lang="en-US" sz="1600" b="0" i="1" dirty="0">
                <a:latin typeface="WarnockPro-Regular"/>
              </a:rPr>
              <a:t>sp.</a:t>
            </a:r>
            <a:r>
              <a:rPr lang="en-US" sz="1600" b="0" dirty="0">
                <a:latin typeface="WarnockPro-Regular"/>
              </a:rPr>
              <a:t>)</a:t>
            </a:r>
            <a:endParaRPr lang="it-IT" sz="1600" dirty="0">
              <a:latin typeface="WarnockPro-Regular"/>
            </a:endParaRPr>
          </a:p>
          <a:p>
            <a:pPr marL="285750" indent="-285750">
              <a:buFont typeface="Arial" panose="020B0604020202020204" pitchFamily="34" charset="0"/>
              <a:buChar char="•"/>
            </a:pPr>
            <a:endParaRPr lang="it-IT" sz="1600" dirty="0">
              <a:latin typeface="WarnockPro-Regular"/>
            </a:endParaRPr>
          </a:p>
          <a:p>
            <a:pPr marL="285750" indent="-285750">
              <a:buFont typeface="Arial" panose="020B0604020202020204" pitchFamily="34" charset="0"/>
              <a:buChar char="•"/>
            </a:pPr>
            <a:r>
              <a:rPr lang="it-IT" sz="1600" dirty="0">
                <a:latin typeface="WarnockPro-Regular"/>
              </a:rPr>
              <a:t>Day 3 (DG): </a:t>
            </a:r>
            <a:r>
              <a:rPr lang="it-IT" sz="1600" b="0" dirty="0">
                <a:latin typeface="WarnockPro-Regular"/>
              </a:rPr>
              <a:t>da 16 a 21 taxa significativi (</a:t>
            </a:r>
            <a:r>
              <a:rPr lang="it-IT" sz="1600" b="0" i="1" dirty="0" err="1">
                <a:latin typeface="WarnockPro-Regular"/>
              </a:rPr>
              <a:t>sp</a:t>
            </a:r>
            <a:r>
              <a:rPr lang="it-IT" sz="1600" b="0" i="1" dirty="0">
                <a:latin typeface="WarnockPro-Regular"/>
              </a:rPr>
              <a:t>.</a:t>
            </a:r>
            <a:r>
              <a:rPr lang="it-IT" sz="1600" b="0" dirty="0">
                <a:latin typeface="WarnockPro-Regular"/>
              </a:rPr>
              <a:t>)</a:t>
            </a:r>
          </a:p>
          <a:p>
            <a:pPr marL="285750" indent="-285750">
              <a:buFont typeface="Arial" panose="020B0604020202020204" pitchFamily="34" charset="0"/>
              <a:buChar char="•"/>
            </a:pPr>
            <a:endParaRPr lang="it-IT" sz="1600" b="0" dirty="0">
              <a:latin typeface="WarnockPro-Regular"/>
            </a:endParaRPr>
          </a:p>
          <a:p>
            <a:pPr marL="285750" indent="-285750">
              <a:buFont typeface="Arial" panose="020B0604020202020204" pitchFamily="34" charset="0"/>
              <a:buChar char="•"/>
            </a:pPr>
            <a:r>
              <a:rPr lang="en-US" sz="1600" dirty="0">
                <a:latin typeface="WarnockPro-Regular"/>
              </a:rPr>
              <a:t>Day 14 (DG): </a:t>
            </a:r>
            <a:r>
              <a:rPr lang="en-US" sz="1600" b="0" dirty="0">
                <a:latin typeface="WarnockPro-Regular"/>
              </a:rPr>
              <a:t>da 5 a 8 taxa </a:t>
            </a:r>
            <a:r>
              <a:rPr lang="en-US" sz="1600" b="0" dirty="0" err="1">
                <a:latin typeface="WarnockPro-Regular"/>
              </a:rPr>
              <a:t>significativi</a:t>
            </a:r>
            <a:r>
              <a:rPr lang="en-US" sz="1600" b="0" dirty="0">
                <a:latin typeface="WarnockPro-Regular"/>
              </a:rPr>
              <a:t> (</a:t>
            </a:r>
            <a:r>
              <a:rPr lang="en-US" sz="1600" b="0" i="1" dirty="0">
                <a:latin typeface="WarnockPro-Regular"/>
              </a:rPr>
              <a:t>sp</a:t>
            </a:r>
            <a:r>
              <a:rPr lang="en-US" sz="1600" b="0" dirty="0">
                <a:latin typeface="WarnockPro-Regular"/>
              </a:rPr>
              <a:t>.)</a:t>
            </a:r>
          </a:p>
          <a:p>
            <a:pPr marL="285750" indent="-285750">
              <a:buFont typeface="Arial" panose="020B0604020202020204" pitchFamily="34" charset="0"/>
              <a:buChar char="•"/>
            </a:pPr>
            <a:endParaRPr lang="en-US" sz="1600" b="0" dirty="0">
              <a:latin typeface="WarnockPro-Regular"/>
            </a:endParaRPr>
          </a:p>
          <a:p>
            <a:pPr marL="285750" indent="-285750">
              <a:buFont typeface="Arial" panose="020B0604020202020204" pitchFamily="34" charset="0"/>
              <a:buChar char="•"/>
            </a:pPr>
            <a:r>
              <a:rPr lang="en-US" sz="1600" dirty="0" err="1">
                <a:latin typeface="WarnockPro-Regular"/>
              </a:rPr>
              <a:t>Numero</a:t>
            </a:r>
            <a:r>
              <a:rPr lang="en-US" sz="1600" dirty="0">
                <a:latin typeface="WarnockPro-Regular"/>
              </a:rPr>
              <a:t> simile di taxa significative </a:t>
            </a:r>
            <a:r>
              <a:rPr lang="en-US" sz="1600" dirty="0" err="1">
                <a:latin typeface="WarnockPro-Regular"/>
              </a:rPr>
              <a:t>tra</a:t>
            </a:r>
            <a:r>
              <a:rPr lang="en-US" sz="1600" dirty="0">
                <a:latin typeface="WarnockPro-Regular"/>
              </a:rPr>
              <a:t> </a:t>
            </a:r>
            <a:r>
              <a:rPr lang="en-US" sz="1600" dirty="0" err="1">
                <a:latin typeface="WarnockPro-Regular"/>
              </a:rPr>
              <a:t>i</a:t>
            </a:r>
            <a:r>
              <a:rPr lang="en-US" sz="1600" dirty="0">
                <a:latin typeface="WarnockPro-Regular"/>
              </a:rPr>
              <a:t> </a:t>
            </a:r>
            <a:r>
              <a:rPr lang="en-US" sz="1600" dirty="0" err="1">
                <a:latin typeface="WarnockPro-Regular"/>
              </a:rPr>
              <a:t>siti</a:t>
            </a:r>
            <a:endParaRPr lang="en-US" sz="1600" dirty="0">
              <a:latin typeface="WarnockPro-Regular"/>
            </a:endParaRPr>
          </a:p>
          <a:p>
            <a:pPr marL="285750" indent="-285750">
              <a:buFont typeface="Arial" panose="020B0604020202020204" pitchFamily="34" charset="0"/>
              <a:buChar char="•"/>
            </a:pPr>
            <a:endParaRPr lang="en-US" sz="1600" dirty="0">
              <a:latin typeface="WarnockPro-Regular"/>
            </a:endParaRPr>
          </a:p>
          <a:p>
            <a:pPr marL="285750" indent="-285750" algn="just">
              <a:buFont typeface="Arial" panose="020B0604020202020204" pitchFamily="34" charset="0"/>
              <a:buChar char="•"/>
            </a:pPr>
            <a:r>
              <a:rPr lang="en-US" sz="1600" dirty="0">
                <a:latin typeface="WarnockPro-Regular"/>
              </a:rPr>
              <a:t>70 - 82% </a:t>
            </a:r>
            <a:r>
              <a:rPr lang="it-IT" sz="1600" dirty="0">
                <a:latin typeface="WarnockPro-Regular"/>
              </a:rPr>
              <a:t>di taxa significativi nei sedimenti non erano </a:t>
            </a:r>
            <a:r>
              <a:rPr lang="it-IT" sz="1600" dirty="0" err="1">
                <a:latin typeface="WarnockPro-Regular"/>
              </a:rPr>
              <a:t>differenzialmente</a:t>
            </a:r>
            <a:r>
              <a:rPr lang="it-IT" sz="1600" dirty="0">
                <a:latin typeface="WarnockPro-Regular"/>
              </a:rPr>
              <a:t> rappresentati nella ghiandola digestiva degli animali</a:t>
            </a:r>
            <a:endParaRPr lang="fr-FR" sz="1400" b="0" dirty="0">
              <a:latin typeface="WarnockPro-Regular"/>
            </a:endParaRPr>
          </a:p>
          <a:p>
            <a:pPr marL="285750" indent="-285750">
              <a:buFont typeface="Arial" panose="020B0604020202020204" pitchFamily="34" charset="0"/>
              <a:buChar char="•"/>
            </a:pPr>
            <a:endParaRPr lang="en-US" sz="1600" dirty="0">
              <a:latin typeface="WarnockPro-Regular"/>
            </a:endParaRPr>
          </a:p>
          <a:p>
            <a:endParaRPr lang="en-US" sz="1600" b="0" dirty="0">
              <a:latin typeface="WarnockPro-Regular"/>
            </a:endParaRPr>
          </a:p>
          <a:p>
            <a:endParaRPr lang="en-US" sz="1600" b="0" dirty="0">
              <a:latin typeface="WarnockPro-Regular"/>
            </a:endParaRPr>
          </a:p>
        </p:txBody>
      </p:sp>
      <p:sp>
        <p:nvSpPr>
          <p:cNvPr id="8" name="CasellaDiTesto 7">
            <a:extLst>
              <a:ext uri="{FF2B5EF4-FFF2-40B4-BE49-F238E27FC236}">
                <a16:creationId xmlns:a16="http://schemas.microsoft.com/office/drawing/2014/main" id="{B964C190-1E30-474B-82A6-8725DAEC73F1}"/>
              </a:ext>
            </a:extLst>
          </p:cNvPr>
          <p:cNvSpPr txBox="1"/>
          <p:nvPr/>
        </p:nvSpPr>
        <p:spPr>
          <a:xfrm>
            <a:off x="2978466" y="169580"/>
            <a:ext cx="6203121" cy="646331"/>
          </a:xfrm>
          <a:prstGeom prst="rect">
            <a:avLst/>
          </a:prstGeom>
          <a:noFill/>
        </p:spPr>
        <p:txBody>
          <a:bodyPr wrap="square" rtlCol="0">
            <a:spAutoFit/>
          </a:bodyPr>
          <a:lstStyle>
            <a:defPPr>
              <a:defRPr lang="it-IT"/>
            </a:defPPr>
            <a:lvl1pPr>
              <a:defRPr i="1">
                <a:solidFill>
                  <a:schemeClr val="bg1"/>
                </a:solidFill>
              </a:defRPr>
            </a:lvl1pPr>
          </a:lstStyle>
          <a:p>
            <a:pPr algn="r"/>
            <a:r>
              <a:rPr lang="it-IT" dirty="0"/>
              <a:t>Risultati – microbiota sedimenti </a:t>
            </a:r>
          </a:p>
          <a:p>
            <a:pPr algn="r"/>
            <a:r>
              <a:rPr lang="it-IT" dirty="0"/>
              <a:t>e della ghiandola digestiva</a:t>
            </a:r>
          </a:p>
        </p:txBody>
      </p:sp>
      <p:sp>
        <p:nvSpPr>
          <p:cNvPr id="4" name="Rettangolo 3">
            <a:extLst>
              <a:ext uri="{FF2B5EF4-FFF2-40B4-BE49-F238E27FC236}">
                <a16:creationId xmlns:a16="http://schemas.microsoft.com/office/drawing/2014/main" id="{7941F5DC-D89A-442D-A2FA-82A6547B49FA}"/>
              </a:ext>
            </a:extLst>
          </p:cNvPr>
          <p:cNvSpPr/>
          <p:nvPr/>
        </p:nvSpPr>
        <p:spPr>
          <a:xfrm>
            <a:off x="1010663" y="4425414"/>
            <a:ext cx="7337600" cy="369332"/>
          </a:xfrm>
          <a:prstGeom prst="rect">
            <a:avLst/>
          </a:prstGeom>
          <a:solidFill>
            <a:srgbClr val="C00000"/>
          </a:solidFill>
        </p:spPr>
        <p:txBody>
          <a:bodyPr wrap="square">
            <a:spAutoFit/>
          </a:bodyPr>
          <a:lstStyle/>
          <a:p>
            <a:pPr algn="ctr"/>
            <a:r>
              <a:rPr lang="it-IT" i="1" dirty="0">
                <a:solidFill>
                  <a:schemeClr val="bg1"/>
                </a:solidFill>
              </a:rPr>
              <a:t>Vongola filippina in grado di controllare il proprio microbiota</a:t>
            </a:r>
          </a:p>
        </p:txBody>
      </p:sp>
    </p:spTree>
    <p:extLst>
      <p:ext uri="{BB962C8B-B14F-4D97-AF65-F5344CB8AC3E}">
        <p14:creationId xmlns:p14="http://schemas.microsoft.com/office/powerpoint/2010/main" val="1349156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48B56D78-604E-4ECC-87CA-EBAA8B4874E0}"/>
              </a:ext>
            </a:extLst>
          </p:cNvPr>
          <p:cNvPicPr>
            <a:picLocks noChangeAspect="1"/>
          </p:cNvPicPr>
          <p:nvPr/>
        </p:nvPicPr>
        <p:blipFill>
          <a:blip r:embed="rId2"/>
          <a:stretch>
            <a:fillRect/>
          </a:stretch>
        </p:blipFill>
        <p:spPr>
          <a:xfrm>
            <a:off x="3662489" y="2528292"/>
            <a:ext cx="2576946" cy="2576946"/>
          </a:xfrm>
          <a:prstGeom prst="rect">
            <a:avLst/>
          </a:prstGeom>
        </p:spPr>
      </p:pic>
      <p:pic>
        <p:nvPicPr>
          <p:cNvPr id="6" name="Immagine 5">
            <a:extLst>
              <a:ext uri="{FF2B5EF4-FFF2-40B4-BE49-F238E27FC236}">
                <a16:creationId xmlns:a16="http://schemas.microsoft.com/office/drawing/2014/main" id="{2C7C28F1-00C0-482A-99B8-84DF4C5CB7F3}"/>
              </a:ext>
            </a:extLst>
          </p:cNvPr>
          <p:cNvPicPr>
            <a:picLocks noChangeAspect="1"/>
          </p:cNvPicPr>
          <p:nvPr/>
        </p:nvPicPr>
        <p:blipFill>
          <a:blip r:embed="rId3"/>
          <a:stretch>
            <a:fillRect/>
          </a:stretch>
        </p:blipFill>
        <p:spPr>
          <a:xfrm>
            <a:off x="4968077" y="850897"/>
            <a:ext cx="4140647" cy="1673319"/>
          </a:xfrm>
          <a:prstGeom prst="rect">
            <a:avLst/>
          </a:prstGeom>
        </p:spPr>
      </p:pic>
      <p:pic>
        <p:nvPicPr>
          <p:cNvPr id="8" name="Immagine 7">
            <a:extLst>
              <a:ext uri="{FF2B5EF4-FFF2-40B4-BE49-F238E27FC236}">
                <a16:creationId xmlns:a16="http://schemas.microsoft.com/office/drawing/2014/main" id="{AD7A1DE6-BD97-4BD8-9ADB-DC942BCE27DC}"/>
              </a:ext>
            </a:extLst>
          </p:cNvPr>
          <p:cNvPicPr>
            <a:picLocks noChangeAspect="1"/>
          </p:cNvPicPr>
          <p:nvPr/>
        </p:nvPicPr>
        <p:blipFill>
          <a:blip r:embed="rId4"/>
          <a:stretch>
            <a:fillRect/>
          </a:stretch>
        </p:blipFill>
        <p:spPr>
          <a:xfrm>
            <a:off x="6384267" y="2670231"/>
            <a:ext cx="2710881" cy="2033161"/>
          </a:xfrm>
          <a:prstGeom prst="rect">
            <a:avLst/>
          </a:prstGeom>
        </p:spPr>
      </p:pic>
      <p:sp>
        <p:nvSpPr>
          <p:cNvPr id="9" name="AutoShape 4" descr="blob:https://web.whatsapp.com/ae98f8f4-d94d-4842-b7c5-bad45b888add">
            <a:extLst>
              <a:ext uri="{FF2B5EF4-FFF2-40B4-BE49-F238E27FC236}">
                <a16:creationId xmlns:a16="http://schemas.microsoft.com/office/drawing/2014/main" id="{D1151EA4-7B0E-4C71-BA4C-674218A3CE54}"/>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11" name="Immagine 10">
            <a:extLst>
              <a:ext uri="{FF2B5EF4-FFF2-40B4-BE49-F238E27FC236}">
                <a16:creationId xmlns:a16="http://schemas.microsoft.com/office/drawing/2014/main" id="{D8152438-F04D-43A1-8BFF-5DAED403D626}"/>
              </a:ext>
            </a:extLst>
          </p:cNvPr>
          <p:cNvPicPr>
            <a:picLocks noChangeAspect="1"/>
          </p:cNvPicPr>
          <p:nvPr/>
        </p:nvPicPr>
        <p:blipFill>
          <a:blip r:embed="rId5"/>
          <a:stretch>
            <a:fillRect/>
          </a:stretch>
        </p:blipFill>
        <p:spPr>
          <a:xfrm>
            <a:off x="1714905" y="934668"/>
            <a:ext cx="2094280" cy="1570710"/>
          </a:xfrm>
          <a:prstGeom prst="rect">
            <a:avLst/>
          </a:prstGeom>
        </p:spPr>
      </p:pic>
      <p:pic>
        <p:nvPicPr>
          <p:cNvPr id="3082" name="Picture 10" descr="Tomaso Patarnello - University of Padua | LinkedIn">
            <a:extLst>
              <a:ext uri="{FF2B5EF4-FFF2-40B4-BE49-F238E27FC236}">
                <a16:creationId xmlns:a16="http://schemas.microsoft.com/office/drawing/2014/main" id="{AC73B499-016D-4B34-9C71-0D064130001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746" y="932908"/>
            <a:ext cx="1572469" cy="1572469"/>
          </a:xfrm>
          <a:prstGeom prst="rect">
            <a:avLst/>
          </a:prstGeom>
          <a:noFill/>
          <a:extLst>
            <a:ext uri="{909E8E84-426E-40DD-AFC4-6F175D3DCCD1}">
              <a14:hiddenFill xmlns:a14="http://schemas.microsoft.com/office/drawing/2010/main">
                <a:solidFill>
                  <a:srgbClr val="FFFFFF"/>
                </a:solidFill>
              </a14:hiddenFill>
            </a:ext>
          </a:extLst>
        </p:spPr>
      </p:pic>
      <p:pic>
        <p:nvPicPr>
          <p:cNvPr id="10" name="Immagine 9">
            <a:extLst>
              <a:ext uri="{FF2B5EF4-FFF2-40B4-BE49-F238E27FC236}">
                <a16:creationId xmlns:a16="http://schemas.microsoft.com/office/drawing/2014/main" id="{1119A2AB-3A11-4ABD-8A9F-B475D3A3A34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746" y="2532548"/>
            <a:ext cx="3538184" cy="2572690"/>
          </a:xfrm>
          <a:prstGeom prst="rect">
            <a:avLst/>
          </a:prstGeom>
        </p:spPr>
      </p:pic>
      <p:sp>
        <p:nvSpPr>
          <p:cNvPr id="13" name="Rettangolo 12">
            <a:extLst>
              <a:ext uri="{FF2B5EF4-FFF2-40B4-BE49-F238E27FC236}">
                <a16:creationId xmlns:a16="http://schemas.microsoft.com/office/drawing/2014/main" id="{8D14ADC5-A802-4488-89AB-D6643414AEFB}"/>
              </a:ext>
            </a:extLst>
          </p:cNvPr>
          <p:cNvSpPr/>
          <p:nvPr/>
        </p:nvSpPr>
        <p:spPr>
          <a:xfrm rot="19864456">
            <a:off x="3998766" y="1214271"/>
            <a:ext cx="1146468" cy="369332"/>
          </a:xfrm>
          <a:prstGeom prst="rect">
            <a:avLst/>
          </a:prstGeom>
        </p:spPr>
        <p:txBody>
          <a:bodyPr wrap="none">
            <a:spAutoFit/>
          </a:bodyPr>
          <a:lstStyle/>
          <a:p>
            <a:r>
              <a:rPr lang="it-IT" i="1" dirty="0">
                <a:solidFill>
                  <a:srgbClr val="C00000"/>
                </a:solidFill>
              </a:rPr>
              <a:t>Thanks!!</a:t>
            </a:r>
          </a:p>
        </p:txBody>
      </p:sp>
    </p:spTree>
    <p:extLst>
      <p:ext uri="{BB962C8B-B14F-4D97-AF65-F5344CB8AC3E}">
        <p14:creationId xmlns:p14="http://schemas.microsoft.com/office/powerpoint/2010/main" val="13663854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C83D92E4-3454-4FA4-AF75-C7A7971358E2}"/>
              </a:ext>
            </a:extLst>
          </p:cNvPr>
          <p:cNvSpPr/>
          <p:nvPr/>
        </p:nvSpPr>
        <p:spPr>
          <a:xfrm>
            <a:off x="795131" y="916031"/>
            <a:ext cx="7948819" cy="923330"/>
          </a:xfrm>
          <a:prstGeom prst="rect">
            <a:avLst/>
          </a:prstGeom>
        </p:spPr>
        <p:txBody>
          <a:bodyPr wrap="square">
            <a:spAutoFit/>
          </a:bodyPr>
          <a:lstStyle/>
          <a:p>
            <a:pPr algn="ctr"/>
            <a:r>
              <a:rPr lang="en-US" b="0" dirty="0"/>
              <a:t>Microbiota </a:t>
            </a:r>
            <a:r>
              <a:rPr lang="en-US" b="0" dirty="0" err="1"/>
              <a:t>ghiandola</a:t>
            </a:r>
            <a:r>
              <a:rPr lang="en-US" b="0" dirty="0"/>
              <a:t> </a:t>
            </a:r>
            <a:r>
              <a:rPr lang="en-US" b="0" dirty="0" err="1"/>
              <a:t>digestiva</a:t>
            </a:r>
            <a:endParaRPr lang="en-US" b="0" dirty="0"/>
          </a:p>
          <a:p>
            <a:pPr algn="ctr"/>
            <a:r>
              <a:rPr lang="en-US" dirty="0"/>
              <a:t>T0 </a:t>
            </a:r>
            <a:r>
              <a:rPr lang="en-US" b="0" dirty="0"/>
              <a:t>vs</a:t>
            </a:r>
            <a:r>
              <a:rPr lang="en-US" dirty="0"/>
              <a:t> day 3 </a:t>
            </a:r>
            <a:r>
              <a:rPr lang="en-US" b="0" dirty="0"/>
              <a:t>+</a:t>
            </a:r>
            <a:r>
              <a:rPr lang="en-US" dirty="0"/>
              <a:t> day 14 (per </a:t>
            </a:r>
            <a:r>
              <a:rPr lang="en-US" dirty="0" err="1"/>
              <a:t>ogni</a:t>
            </a:r>
            <a:r>
              <a:rPr lang="en-US" dirty="0"/>
              <a:t> </a:t>
            </a:r>
            <a:r>
              <a:rPr lang="en-US" dirty="0" err="1"/>
              <a:t>sito</a:t>
            </a:r>
            <a:r>
              <a:rPr lang="en-US" dirty="0"/>
              <a:t>): 37 taxa </a:t>
            </a:r>
            <a:r>
              <a:rPr lang="en-US" dirty="0" err="1"/>
              <a:t>significativi</a:t>
            </a:r>
            <a:endParaRPr lang="en-US" dirty="0"/>
          </a:p>
          <a:p>
            <a:pPr algn="just"/>
            <a:endParaRPr lang="en-US" b="0" dirty="0"/>
          </a:p>
        </p:txBody>
      </p:sp>
      <p:sp>
        <p:nvSpPr>
          <p:cNvPr id="5" name="Rettangolo 4">
            <a:extLst>
              <a:ext uri="{FF2B5EF4-FFF2-40B4-BE49-F238E27FC236}">
                <a16:creationId xmlns:a16="http://schemas.microsoft.com/office/drawing/2014/main" id="{AA8D5386-C718-4AE2-828A-E23100B21254}"/>
              </a:ext>
            </a:extLst>
          </p:cNvPr>
          <p:cNvSpPr/>
          <p:nvPr/>
        </p:nvSpPr>
        <p:spPr>
          <a:xfrm>
            <a:off x="795131" y="1870683"/>
            <a:ext cx="3776869" cy="2308324"/>
          </a:xfrm>
          <a:prstGeom prst="rect">
            <a:avLst/>
          </a:prstGeom>
        </p:spPr>
        <p:txBody>
          <a:bodyPr wrap="square">
            <a:spAutoFit/>
          </a:bodyPr>
          <a:lstStyle/>
          <a:p>
            <a:pPr algn="ctr"/>
            <a:r>
              <a:rPr lang="en-US" dirty="0">
                <a:latin typeface="WarnockPro-Regular"/>
              </a:rPr>
              <a:t>Gruppo I</a:t>
            </a:r>
          </a:p>
          <a:p>
            <a:pPr algn="ctr"/>
            <a:r>
              <a:rPr lang="en-US" dirty="0">
                <a:latin typeface="WarnockPro-Regular"/>
              </a:rPr>
              <a:t>Taxa </a:t>
            </a:r>
            <a:r>
              <a:rPr lang="en-US" dirty="0" err="1">
                <a:latin typeface="WarnockPro-Regular"/>
              </a:rPr>
              <a:t>acquisiti</a:t>
            </a:r>
            <a:r>
              <a:rPr lang="en-US" dirty="0">
                <a:latin typeface="WarnockPro-Regular"/>
              </a:rPr>
              <a:t> </a:t>
            </a:r>
            <a:r>
              <a:rPr lang="en-US" dirty="0" err="1">
                <a:latin typeface="WarnockPro-Regular"/>
              </a:rPr>
              <a:t>durante</a:t>
            </a:r>
            <a:r>
              <a:rPr lang="en-US" dirty="0">
                <a:latin typeface="WarnockPro-Regular"/>
              </a:rPr>
              <a:t> </a:t>
            </a:r>
            <a:r>
              <a:rPr lang="en-US" dirty="0" err="1">
                <a:latin typeface="WarnockPro-Regular"/>
              </a:rPr>
              <a:t>esposizione</a:t>
            </a:r>
            <a:r>
              <a:rPr lang="en-US" dirty="0">
                <a:latin typeface="WarnockPro-Regular"/>
              </a:rPr>
              <a:t> (non </a:t>
            </a:r>
            <a:r>
              <a:rPr lang="en-US" dirty="0" err="1">
                <a:latin typeface="WarnockPro-Regular"/>
              </a:rPr>
              <a:t>presenti</a:t>
            </a:r>
            <a:r>
              <a:rPr lang="en-US" dirty="0">
                <a:latin typeface="WarnockPro-Regular"/>
              </a:rPr>
              <a:t> in GD al T0)</a:t>
            </a:r>
          </a:p>
          <a:p>
            <a:pPr algn="ctr"/>
            <a:endParaRPr lang="en-US" b="0" dirty="0">
              <a:latin typeface="WarnockPro-Regular"/>
            </a:endParaRPr>
          </a:p>
          <a:p>
            <a:pPr algn="ctr"/>
            <a:endParaRPr lang="en-US" b="0" dirty="0">
              <a:latin typeface="WarnockPro-Regular"/>
            </a:endParaRPr>
          </a:p>
          <a:p>
            <a:pPr algn="ctr"/>
            <a:endParaRPr lang="en-US" b="0" dirty="0">
              <a:latin typeface="WarnockPro-Regular"/>
            </a:endParaRPr>
          </a:p>
          <a:p>
            <a:pPr algn="ctr"/>
            <a:endParaRPr lang="en-US" b="0" dirty="0">
              <a:latin typeface="WarnockPro-Regular"/>
            </a:endParaRPr>
          </a:p>
          <a:p>
            <a:pPr algn="ctr"/>
            <a:endParaRPr lang="en-US" b="0" dirty="0">
              <a:latin typeface="WarnockPro-Regular"/>
            </a:endParaRPr>
          </a:p>
        </p:txBody>
      </p:sp>
      <p:sp>
        <p:nvSpPr>
          <p:cNvPr id="6" name="Rettangolo 5">
            <a:extLst>
              <a:ext uri="{FF2B5EF4-FFF2-40B4-BE49-F238E27FC236}">
                <a16:creationId xmlns:a16="http://schemas.microsoft.com/office/drawing/2014/main" id="{6668D3E3-65B8-48FB-8F4B-1E71004D0088}"/>
              </a:ext>
            </a:extLst>
          </p:cNvPr>
          <p:cNvSpPr/>
          <p:nvPr/>
        </p:nvSpPr>
        <p:spPr>
          <a:xfrm>
            <a:off x="4677862" y="1820963"/>
            <a:ext cx="3776870" cy="2862322"/>
          </a:xfrm>
          <a:prstGeom prst="rect">
            <a:avLst/>
          </a:prstGeom>
        </p:spPr>
        <p:txBody>
          <a:bodyPr wrap="square">
            <a:spAutoFit/>
          </a:bodyPr>
          <a:lstStyle/>
          <a:p>
            <a:pPr algn="ctr"/>
            <a:r>
              <a:rPr lang="en-US" dirty="0">
                <a:latin typeface="WarnockPro-Regular"/>
              </a:rPr>
              <a:t>Group II</a:t>
            </a:r>
          </a:p>
          <a:p>
            <a:pPr algn="ctr"/>
            <a:r>
              <a:rPr lang="en-US" dirty="0">
                <a:latin typeface="WarnockPro-Regular"/>
              </a:rPr>
              <a:t>taxa “</a:t>
            </a:r>
            <a:r>
              <a:rPr lang="en-US" dirty="0" err="1">
                <a:latin typeface="WarnockPro-Regular"/>
              </a:rPr>
              <a:t>aumentati</a:t>
            </a:r>
            <a:r>
              <a:rPr lang="en-US" dirty="0">
                <a:latin typeface="WarnockPro-Regular"/>
              </a:rPr>
              <a:t>” </a:t>
            </a:r>
            <a:r>
              <a:rPr lang="en-US" dirty="0" err="1">
                <a:latin typeface="WarnockPro-Regular"/>
              </a:rPr>
              <a:t>durante</a:t>
            </a:r>
            <a:r>
              <a:rPr lang="en-US" dirty="0">
                <a:latin typeface="WarnockPro-Regular"/>
              </a:rPr>
              <a:t> </a:t>
            </a:r>
            <a:r>
              <a:rPr lang="en-US" dirty="0" err="1">
                <a:latin typeface="WarnockPro-Regular"/>
              </a:rPr>
              <a:t>esposizione</a:t>
            </a:r>
            <a:r>
              <a:rPr lang="en-US" dirty="0">
                <a:latin typeface="WarnockPro-Regular"/>
              </a:rPr>
              <a:t>, non </a:t>
            </a:r>
            <a:r>
              <a:rPr lang="en-US" dirty="0" err="1">
                <a:latin typeface="WarnockPro-Regular"/>
              </a:rPr>
              <a:t>presenti</a:t>
            </a:r>
            <a:r>
              <a:rPr lang="en-US" dirty="0">
                <a:latin typeface="WarnockPro-Regular"/>
              </a:rPr>
              <a:t> in </a:t>
            </a:r>
            <a:r>
              <a:rPr lang="en-US" dirty="0" err="1">
                <a:latin typeface="WarnockPro-Regular"/>
              </a:rPr>
              <a:t>sedimenti</a:t>
            </a:r>
            <a:endParaRPr lang="en-US" dirty="0">
              <a:latin typeface="WarnockPro-Regular"/>
            </a:endParaRPr>
          </a:p>
          <a:p>
            <a:pPr algn="ctr"/>
            <a:endParaRPr lang="en-US" b="0" dirty="0">
              <a:latin typeface="WarnockPro-Regular"/>
            </a:endParaRPr>
          </a:p>
          <a:p>
            <a:pPr algn="ctr"/>
            <a:endParaRPr lang="en-US" b="0" dirty="0">
              <a:latin typeface="WarnockPro-Regular"/>
            </a:endParaRPr>
          </a:p>
          <a:p>
            <a:pPr algn="ctr"/>
            <a:endParaRPr lang="en-US" b="0" dirty="0">
              <a:latin typeface="WarnockPro-Regular"/>
            </a:endParaRPr>
          </a:p>
          <a:p>
            <a:pPr algn="ctr"/>
            <a:endParaRPr lang="en-US" b="0" dirty="0">
              <a:latin typeface="WarnockPro-Regular"/>
            </a:endParaRPr>
          </a:p>
          <a:p>
            <a:pPr algn="ctr"/>
            <a:endParaRPr lang="en-US" b="0" dirty="0">
              <a:latin typeface="WarnockPro-Regular"/>
            </a:endParaRPr>
          </a:p>
          <a:p>
            <a:pPr algn="ctr"/>
            <a:endParaRPr lang="en-US" b="0" dirty="0">
              <a:latin typeface="WarnockPro-Regular"/>
            </a:endParaRPr>
          </a:p>
        </p:txBody>
      </p:sp>
      <p:sp>
        <p:nvSpPr>
          <p:cNvPr id="8" name="Rettangolo 7">
            <a:extLst>
              <a:ext uri="{FF2B5EF4-FFF2-40B4-BE49-F238E27FC236}">
                <a16:creationId xmlns:a16="http://schemas.microsoft.com/office/drawing/2014/main" id="{2935F722-02FB-49F1-9E1D-7B8251A5B01C}"/>
              </a:ext>
            </a:extLst>
          </p:cNvPr>
          <p:cNvSpPr/>
          <p:nvPr/>
        </p:nvSpPr>
        <p:spPr bwMode="auto">
          <a:xfrm>
            <a:off x="566532" y="1829574"/>
            <a:ext cx="4005468" cy="3240342"/>
          </a:xfrm>
          <a:prstGeom prst="rect">
            <a:avLst/>
          </a:prstGeom>
          <a:noFill/>
          <a:ln w="3175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1" i="0" u="none" strike="noStrike" cap="none" normalizeH="0" baseline="0" dirty="0">
              <a:ln>
                <a:noFill/>
              </a:ln>
              <a:solidFill>
                <a:schemeClr val="tx1"/>
              </a:solidFill>
              <a:effectLst/>
              <a:latin typeface="Arial" charset="0"/>
            </a:endParaRPr>
          </a:p>
        </p:txBody>
      </p:sp>
      <p:sp>
        <p:nvSpPr>
          <p:cNvPr id="9" name="Rettangolo 8">
            <a:extLst>
              <a:ext uri="{FF2B5EF4-FFF2-40B4-BE49-F238E27FC236}">
                <a16:creationId xmlns:a16="http://schemas.microsoft.com/office/drawing/2014/main" id="{4EB1A3F2-296F-4DD4-8BF0-F931F8F72C2A}"/>
              </a:ext>
            </a:extLst>
          </p:cNvPr>
          <p:cNvSpPr/>
          <p:nvPr/>
        </p:nvSpPr>
        <p:spPr bwMode="auto">
          <a:xfrm>
            <a:off x="4555127" y="1829573"/>
            <a:ext cx="4005468" cy="3247323"/>
          </a:xfrm>
          <a:prstGeom prst="rect">
            <a:avLst/>
          </a:prstGeom>
          <a:noFill/>
          <a:ln w="3175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1" i="0" u="none" strike="noStrike" cap="none" normalizeH="0" baseline="0" dirty="0">
              <a:ln>
                <a:noFill/>
              </a:ln>
              <a:solidFill>
                <a:schemeClr val="tx1"/>
              </a:solidFill>
              <a:effectLst/>
              <a:latin typeface="Arial" charset="0"/>
            </a:endParaRPr>
          </a:p>
        </p:txBody>
      </p:sp>
      <p:sp>
        <p:nvSpPr>
          <p:cNvPr id="10" name="CasellaDiTesto 9">
            <a:extLst>
              <a:ext uri="{FF2B5EF4-FFF2-40B4-BE49-F238E27FC236}">
                <a16:creationId xmlns:a16="http://schemas.microsoft.com/office/drawing/2014/main" id="{8ED14C1F-DE71-40E7-93B0-660BD033D355}"/>
              </a:ext>
            </a:extLst>
          </p:cNvPr>
          <p:cNvSpPr txBox="1"/>
          <p:nvPr/>
        </p:nvSpPr>
        <p:spPr>
          <a:xfrm>
            <a:off x="3583093" y="152942"/>
            <a:ext cx="5546108" cy="646331"/>
          </a:xfrm>
          <a:prstGeom prst="rect">
            <a:avLst/>
          </a:prstGeom>
          <a:noFill/>
        </p:spPr>
        <p:txBody>
          <a:bodyPr wrap="square" rtlCol="0">
            <a:spAutoFit/>
          </a:bodyPr>
          <a:lstStyle>
            <a:defPPr>
              <a:defRPr lang="it-IT"/>
            </a:defPPr>
            <a:lvl1pPr>
              <a:defRPr i="1">
                <a:solidFill>
                  <a:schemeClr val="bg1"/>
                </a:solidFill>
              </a:defRPr>
            </a:lvl1pPr>
          </a:lstStyle>
          <a:p>
            <a:pPr algn="ctr"/>
            <a:r>
              <a:rPr lang="it-IT" dirty="0"/>
              <a:t>Come i sedimenti influenzano il microbiota della ghiandola digestiva</a:t>
            </a:r>
          </a:p>
        </p:txBody>
      </p:sp>
      <p:grpSp>
        <p:nvGrpSpPr>
          <p:cNvPr id="32" name="Gruppo 31">
            <a:extLst>
              <a:ext uri="{FF2B5EF4-FFF2-40B4-BE49-F238E27FC236}">
                <a16:creationId xmlns:a16="http://schemas.microsoft.com/office/drawing/2014/main" id="{828DBCC6-8D2A-440B-842D-7C0C0C90DF00}"/>
              </a:ext>
            </a:extLst>
          </p:cNvPr>
          <p:cNvGrpSpPr/>
          <p:nvPr/>
        </p:nvGrpSpPr>
        <p:grpSpPr>
          <a:xfrm>
            <a:off x="784635" y="2933989"/>
            <a:ext cx="2426332" cy="582507"/>
            <a:chOff x="784635" y="2933989"/>
            <a:chExt cx="2426332" cy="582507"/>
          </a:xfrm>
        </p:grpSpPr>
        <p:grpSp>
          <p:nvGrpSpPr>
            <p:cNvPr id="30" name="Gruppo 29">
              <a:extLst>
                <a:ext uri="{FF2B5EF4-FFF2-40B4-BE49-F238E27FC236}">
                  <a16:creationId xmlns:a16="http://schemas.microsoft.com/office/drawing/2014/main" id="{4BE11AF9-5308-492B-B737-78C13F56BE0B}"/>
                </a:ext>
              </a:extLst>
            </p:cNvPr>
            <p:cNvGrpSpPr/>
            <p:nvPr/>
          </p:nvGrpSpPr>
          <p:grpSpPr>
            <a:xfrm>
              <a:off x="784635" y="2933989"/>
              <a:ext cx="1835118" cy="582507"/>
              <a:chOff x="784635" y="2933989"/>
              <a:chExt cx="1835118" cy="582507"/>
            </a:xfrm>
          </p:grpSpPr>
          <p:pic>
            <p:nvPicPr>
              <p:cNvPr id="1026" name="Picture 2" descr="Ruditapes philippinarum immagini e fotografie stock ad alta risoluzione -  Alamy">
                <a:extLst>
                  <a:ext uri="{FF2B5EF4-FFF2-40B4-BE49-F238E27FC236}">
                    <a16:creationId xmlns:a16="http://schemas.microsoft.com/office/drawing/2014/main" id="{50BF748E-2E4F-4DB7-8C8E-2495E986C5D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605" t="5135" r="6761" b="26256"/>
              <a:stretch/>
            </p:blipFill>
            <p:spPr bwMode="auto">
              <a:xfrm>
                <a:off x="1828132" y="2957286"/>
                <a:ext cx="791621" cy="535910"/>
              </a:xfrm>
              <a:prstGeom prst="rect">
                <a:avLst/>
              </a:prstGeom>
              <a:noFill/>
              <a:extLst>
                <a:ext uri="{909E8E84-426E-40DD-AFC4-6F175D3DCCD1}">
                  <a14:hiddenFill xmlns:a14="http://schemas.microsoft.com/office/drawing/2010/main">
                    <a:solidFill>
                      <a:srgbClr val="FFFFFF"/>
                    </a:solidFill>
                  </a14:hiddenFill>
                </a:ext>
              </a:extLst>
            </p:spPr>
          </p:pic>
          <p:sp>
            <p:nvSpPr>
              <p:cNvPr id="11" name="Rettangolo 10">
                <a:extLst>
                  <a:ext uri="{FF2B5EF4-FFF2-40B4-BE49-F238E27FC236}">
                    <a16:creationId xmlns:a16="http://schemas.microsoft.com/office/drawing/2014/main" id="{C4458C89-62B1-4FA3-BFF5-0633772844D2}"/>
                  </a:ext>
                </a:extLst>
              </p:cNvPr>
              <p:cNvSpPr/>
              <p:nvPr/>
            </p:nvSpPr>
            <p:spPr bwMode="auto">
              <a:xfrm>
                <a:off x="784635" y="2933989"/>
                <a:ext cx="914400" cy="582507"/>
              </a:xfrm>
              <a:prstGeom prst="rect">
                <a:avLst/>
              </a:prstGeom>
              <a:solidFill>
                <a:srgbClr val="99663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1" i="0" u="none" strike="noStrike" cap="none" normalizeH="0" baseline="0">
                  <a:ln>
                    <a:noFill/>
                  </a:ln>
                  <a:solidFill>
                    <a:schemeClr val="tx1"/>
                  </a:solidFill>
                  <a:effectLst/>
                  <a:latin typeface="Arial" charset="0"/>
                </a:endParaRPr>
              </a:p>
            </p:txBody>
          </p:sp>
          <p:pic>
            <p:nvPicPr>
              <p:cNvPr id="1030" name="Picture 6" descr="Bacteria Smiling Pathogen Microbes And Viruses Stock Illustration -  Download Image Now - Bacterium, Pathogen, Cartoon - iStock">
                <a:extLst>
                  <a:ext uri="{FF2B5EF4-FFF2-40B4-BE49-F238E27FC236}">
                    <a16:creationId xmlns:a16="http://schemas.microsoft.com/office/drawing/2014/main" id="{4F1AE008-7573-4C26-9A70-8C5A1FFDA4E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12" t="191" r="33838" b="68160"/>
              <a:stretch/>
            </p:blipFill>
            <p:spPr bwMode="auto">
              <a:xfrm>
                <a:off x="846715" y="3082418"/>
                <a:ext cx="790239" cy="285647"/>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CasellaDiTesto 11">
              <a:extLst>
                <a:ext uri="{FF2B5EF4-FFF2-40B4-BE49-F238E27FC236}">
                  <a16:creationId xmlns:a16="http://schemas.microsoft.com/office/drawing/2014/main" id="{37B186D8-B541-4D8D-8AAC-36A58435E702}"/>
                </a:ext>
              </a:extLst>
            </p:cNvPr>
            <p:cNvSpPr txBox="1"/>
            <p:nvPr/>
          </p:nvSpPr>
          <p:spPr>
            <a:xfrm>
              <a:off x="2550971" y="3034602"/>
              <a:ext cx="659996" cy="307777"/>
            </a:xfrm>
            <a:prstGeom prst="rect">
              <a:avLst/>
            </a:prstGeom>
            <a:noFill/>
          </p:spPr>
          <p:txBody>
            <a:bodyPr wrap="square" rtlCol="0">
              <a:spAutoFit/>
            </a:bodyPr>
            <a:lstStyle/>
            <a:p>
              <a:r>
                <a:rPr lang="it-IT" sz="1400" dirty="0"/>
                <a:t>T0</a:t>
              </a:r>
            </a:p>
          </p:txBody>
        </p:sp>
      </p:grpSp>
      <p:grpSp>
        <p:nvGrpSpPr>
          <p:cNvPr id="22" name="Gruppo 21">
            <a:extLst>
              <a:ext uri="{FF2B5EF4-FFF2-40B4-BE49-F238E27FC236}">
                <a16:creationId xmlns:a16="http://schemas.microsoft.com/office/drawing/2014/main" id="{5128D512-FC17-409C-95CF-0A03E0185135}"/>
              </a:ext>
            </a:extLst>
          </p:cNvPr>
          <p:cNvGrpSpPr/>
          <p:nvPr/>
        </p:nvGrpSpPr>
        <p:grpSpPr>
          <a:xfrm>
            <a:off x="682344" y="3601672"/>
            <a:ext cx="3611567" cy="1468244"/>
            <a:chOff x="682344" y="3601672"/>
            <a:chExt cx="3611567" cy="1468244"/>
          </a:xfrm>
        </p:grpSpPr>
        <p:grpSp>
          <p:nvGrpSpPr>
            <p:cNvPr id="18" name="Gruppo 17">
              <a:extLst>
                <a:ext uri="{FF2B5EF4-FFF2-40B4-BE49-F238E27FC236}">
                  <a16:creationId xmlns:a16="http://schemas.microsoft.com/office/drawing/2014/main" id="{3869337D-C77C-4700-BBD0-91CE54B1D931}"/>
                </a:ext>
              </a:extLst>
            </p:cNvPr>
            <p:cNvGrpSpPr/>
            <p:nvPr/>
          </p:nvGrpSpPr>
          <p:grpSpPr>
            <a:xfrm>
              <a:off x="682344" y="3601672"/>
              <a:ext cx="3611567" cy="1468244"/>
              <a:chOff x="682344" y="3601672"/>
              <a:chExt cx="3611567" cy="1468244"/>
            </a:xfrm>
          </p:grpSpPr>
          <p:grpSp>
            <p:nvGrpSpPr>
              <p:cNvPr id="17" name="Gruppo 16">
                <a:extLst>
                  <a:ext uri="{FF2B5EF4-FFF2-40B4-BE49-F238E27FC236}">
                    <a16:creationId xmlns:a16="http://schemas.microsoft.com/office/drawing/2014/main" id="{8B46E4AC-3756-4C6E-8E05-42E0B36D7E25}"/>
                  </a:ext>
                </a:extLst>
              </p:cNvPr>
              <p:cNvGrpSpPr/>
              <p:nvPr/>
            </p:nvGrpSpPr>
            <p:grpSpPr>
              <a:xfrm>
                <a:off x="1792993" y="3601672"/>
                <a:ext cx="1643402" cy="743806"/>
                <a:chOff x="1792993" y="3601672"/>
                <a:chExt cx="1643402" cy="743806"/>
              </a:xfrm>
            </p:grpSpPr>
            <p:pic>
              <p:nvPicPr>
                <p:cNvPr id="15" name="Picture 2" descr="Ruditapes philippinarum immagini e fotografie stock ad alta risoluzione -  Alamy">
                  <a:extLst>
                    <a:ext uri="{FF2B5EF4-FFF2-40B4-BE49-F238E27FC236}">
                      <a16:creationId xmlns:a16="http://schemas.microsoft.com/office/drawing/2014/main" id="{802B9EFB-49E0-43F3-A746-12045C2AE7E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605" t="5135" r="6761" b="26256"/>
                <a:stretch/>
              </p:blipFill>
              <p:spPr bwMode="auto">
                <a:xfrm>
                  <a:off x="2488128" y="3703522"/>
                  <a:ext cx="948267" cy="64195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Bacteria Smiling Pathogen Microbes And Viruses Stock Illustration -  Download Image Now - Bacterium, Pathogen, Cartoon - iStock">
                  <a:extLst>
                    <a:ext uri="{FF2B5EF4-FFF2-40B4-BE49-F238E27FC236}">
                      <a16:creationId xmlns:a16="http://schemas.microsoft.com/office/drawing/2014/main" id="{AEFC5D40-CED8-44E6-BE78-81AE33552097}"/>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212" t="191" r="33838" b="68160"/>
                <a:stretch/>
              </p:blipFill>
              <p:spPr bwMode="auto">
                <a:xfrm>
                  <a:off x="2683565" y="3968868"/>
                  <a:ext cx="624510" cy="225741"/>
                </a:xfrm>
                <a:prstGeom prst="rect">
                  <a:avLst/>
                </a:prstGeom>
                <a:noFill/>
                <a:extLst>
                  <a:ext uri="{909E8E84-426E-40DD-AFC4-6F175D3DCCD1}">
                    <a14:hiddenFill xmlns:a14="http://schemas.microsoft.com/office/drawing/2010/main">
                      <a:solidFill>
                        <a:srgbClr val="FFFFFF"/>
                      </a:solidFill>
                    </a14:hiddenFill>
                  </a:ext>
                </a:extLst>
              </p:spPr>
            </p:pic>
            <p:sp>
              <p:nvSpPr>
                <p:cNvPr id="13" name="Freccia curva 12">
                  <a:extLst>
                    <a:ext uri="{FF2B5EF4-FFF2-40B4-BE49-F238E27FC236}">
                      <a16:creationId xmlns:a16="http://schemas.microsoft.com/office/drawing/2014/main" id="{FB2EB7F9-3791-4DD5-967F-E79F4EBA6CEA}"/>
                    </a:ext>
                  </a:extLst>
                </p:cNvPr>
                <p:cNvSpPr/>
                <p:nvPr/>
              </p:nvSpPr>
              <p:spPr bwMode="auto">
                <a:xfrm flipV="1">
                  <a:off x="1792993" y="3601672"/>
                  <a:ext cx="469552" cy="641956"/>
                </a:xfrm>
                <a:prstGeom prst="bentArrow">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1" i="0" u="none" strike="noStrike" cap="none" normalizeH="0" baseline="0">
                    <a:ln>
                      <a:noFill/>
                    </a:ln>
                    <a:solidFill>
                      <a:schemeClr val="tx1"/>
                    </a:solidFill>
                    <a:effectLst/>
                    <a:latin typeface="Arial" charset="0"/>
                  </a:endParaRPr>
                </a:p>
              </p:txBody>
            </p:sp>
          </p:grpSp>
          <p:sp>
            <p:nvSpPr>
              <p:cNvPr id="14" name="Rettangolo 13">
                <a:extLst>
                  <a:ext uri="{FF2B5EF4-FFF2-40B4-BE49-F238E27FC236}">
                    <a16:creationId xmlns:a16="http://schemas.microsoft.com/office/drawing/2014/main" id="{31633A11-08F8-4F0A-9D26-6F11901C2802}"/>
                  </a:ext>
                </a:extLst>
              </p:cNvPr>
              <p:cNvSpPr/>
              <p:nvPr/>
            </p:nvSpPr>
            <p:spPr>
              <a:xfrm>
                <a:off x="682344" y="4546696"/>
                <a:ext cx="3611567" cy="523220"/>
              </a:xfrm>
              <a:prstGeom prst="rect">
                <a:avLst/>
              </a:prstGeom>
            </p:spPr>
            <p:txBody>
              <a:bodyPr wrap="square">
                <a:spAutoFit/>
              </a:bodyPr>
              <a:lstStyle/>
              <a:p>
                <a:r>
                  <a:rPr lang="en-US" sz="1400" dirty="0">
                    <a:latin typeface="WarnockPro-Regular"/>
                  </a:rPr>
                  <a:t>27 taxa: </a:t>
                </a:r>
                <a:r>
                  <a:rPr lang="it-IT" sz="1400" b="0" i="1" dirty="0" err="1">
                    <a:latin typeface="WarnockPro-Regular"/>
                  </a:rPr>
                  <a:t>Proteobacteria</a:t>
                </a:r>
                <a:r>
                  <a:rPr lang="it-IT" sz="1400" b="0" i="1" dirty="0">
                    <a:latin typeface="WarnockPro-Regular"/>
                  </a:rPr>
                  <a:t>, </a:t>
                </a:r>
                <a:r>
                  <a:rPr lang="en-US" sz="1400" b="0" i="1" dirty="0" err="1">
                    <a:latin typeface="WarnockPro-Regular"/>
                  </a:rPr>
                  <a:t>Espilonbacteraeota</a:t>
                </a:r>
                <a:r>
                  <a:rPr lang="en-US" sz="1400" b="0" i="1" dirty="0">
                    <a:latin typeface="WarnockPro-Regular"/>
                  </a:rPr>
                  <a:t>, Firmicutes and Bacteroidetes</a:t>
                </a:r>
                <a:endParaRPr lang="it-IT" sz="1400" b="0" i="1" dirty="0">
                  <a:latin typeface="WarnockPro-Regular"/>
                </a:endParaRPr>
              </a:p>
            </p:txBody>
          </p:sp>
        </p:grpSp>
        <p:sp>
          <p:nvSpPr>
            <p:cNvPr id="34" name="CasellaDiTesto 33">
              <a:extLst>
                <a:ext uri="{FF2B5EF4-FFF2-40B4-BE49-F238E27FC236}">
                  <a16:creationId xmlns:a16="http://schemas.microsoft.com/office/drawing/2014/main" id="{19525F83-7B0F-4B7E-9A4B-F5B6D5FAE41B}"/>
                </a:ext>
              </a:extLst>
            </p:cNvPr>
            <p:cNvSpPr txBox="1"/>
            <p:nvPr/>
          </p:nvSpPr>
          <p:spPr>
            <a:xfrm>
              <a:off x="3228752" y="3739023"/>
              <a:ext cx="991905" cy="523220"/>
            </a:xfrm>
            <a:prstGeom prst="rect">
              <a:avLst/>
            </a:prstGeom>
            <a:noFill/>
          </p:spPr>
          <p:txBody>
            <a:bodyPr wrap="square" rtlCol="0">
              <a:spAutoFit/>
            </a:bodyPr>
            <a:lstStyle/>
            <a:p>
              <a:pPr algn="ctr"/>
              <a:r>
                <a:rPr lang="it-IT" sz="1400" dirty="0"/>
                <a:t>Day 3 + Day14</a:t>
              </a:r>
            </a:p>
          </p:txBody>
        </p:sp>
      </p:grpSp>
      <p:grpSp>
        <p:nvGrpSpPr>
          <p:cNvPr id="33" name="Gruppo 32">
            <a:extLst>
              <a:ext uri="{FF2B5EF4-FFF2-40B4-BE49-F238E27FC236}">
                <a16:creationId xmlns:a16="http://schemas.microsoft.com/office/drawing/2014/main" id="{117D7F83-EACB-4709-B914-904BD4500DDC}"/>
              </a:ext>
            </a:extLst>
          </p:cNvPr>
          <p:cNvGrpSpPr/>
          <p:nvPr/>
        </p:nvGrpSpPr>
        <p:grpSpPr>
          <a:xfrm>
            <a:off x="4715712" y="3008012"/>
            <a:ext cx="2439288" cy="582507"/>
            <a:chOff x="4715712" y="3008012"/>
            <a:chExt cx="2439288" cy="582507"/>
          </a:xfrm>
        </p:grpSpPr>
        <p:grpSp>
          <p:nvGrpSpPr>
            <p:cNvPr id="31" name="Gruppo 30">
              <a:extLst>
                <a:ext uri="{FF2B5EF4-FFF2-40B4-BE49-F238E27FC236}">
                  <a16:creationId xmlns:a16="http://schemas.microsoft.com/office/drawing/2014/main" id="{61BBB9B3-8286-4DFB-B8CA-DEE9BE973B4A}"/>
                </a:ext>
              </a:extLst>
            </p:cNvPr>
            <p:cNvGrpSpPr/>
            <p:nvPr/>
          </p:nvGrpSpPr>
          <p:grpSpPr>
            <a:xfrm>
              <a:off x="4715712" y="3008012"/>
              <a:ext cx="1734194" cy="582507"/>
              <a:chOff x="4715712" y="3008012"/>
              <a:chExt cx="1734194" cy="582507"/>
            </a:xfrm>
          </p:grpSpPr>
          <p:sp>
            <p:nvSpPr>
              <p:cNvPr id="20" name="Rettangolo 19">
                <a:extLst>
                  <a:ext uri="{FF2B5EF4-FFF2-40B4-BE49-F238E27FC236}">
                    <a16:creationId xmlns:a16="http://schemas.microsoft.com/office/drawing/2014/main" id="{59BF3A76-675C-4A69-BFD3-BCF737682951}"/>
                  </a:ext>
                </a:extLst>
              </p:cNvPr>
              <p:cNvSpPr/>
              <p:nvPr/>
            </p:nvSpPr>
            <p:spPr bwMode="auto">
              <a:xfrm>
                <a:off x="5592974" y="3008012"/>
                <a:ext cx="856932" cy="527721"/>
              </a:xfrm>
              <a:prstGeom prst="rect">
                <a:avLst/>
              </a:prstGeom>
              <a:solidFill>
                <a:srgbClr val="99663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1" i="0" u="none" strike="noStrike" cap="none" normalizeH="0" baseline="0" dirty="0">
                  <a:ln>
                    <a:noFill/>
                  </a:ln>
                  <a:solidFill>
                    <a:schemeClr val="tx1"/>
                  </a:solidFill>
                  <a:effectLst/>
                  <a:latin typeface="Arial" charset="0"/>
                </a:endParaRPr>
              </a:p>
            </p:txBody>
          </p:sp>
          <p:pic>
            <p:nvPicPr>
              <p:cNvPr id="21" name="Picture 2" descr="Ruditapes philippinarum immagini e fotografie stock ad alta risoluzione -  Alamy">
                <a:extLst>
                  <a:ext uri="{FF2B5EF4-FFF2-40B4-BE49-F238E27FC236}">
                    <a16:creationId xmlns:a16="http://schemas.microsoft.com/office/drawing/2014/main" id="{DBFFFA82-EA4E-4FE9-B4A1-AE15025A8E5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605" t="5135" r="6761" b="26256"/>
              <a:stretch/>
            </p:blipFill>
            <p:spPr bwMode="auto">
              <a:xfrm>
                <a:off x="4715712" y="3054609"/>
                <a:ext cx="791621" cy="53591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acteria Smiling Pathogen Microbes And Viruses Stock Illustration -  Download Image Now - Bacterium, Pathogen, Cartoon - iStock">
                <a:extLst>
                  <a:ext uri="{FF2B5EF4-FFF2-40B4-BE49-F238E27FC236}">
                    <a16:creationId xmlns:a16="http://schemas.microsoft.com/office/drawing/2014/main" id="{46510F02-7053-4041-A616-C964392AC640}"/>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665" t="63555" r="44869" b="3994"/>
              <a:stretch/>
            </p:blipFill>
            <p:spPr bwMode="auto">
              <a:xfrm>
                <a:off x="4800599" y="3111717"/>
                <a:ext cx="537605" cy="242870"/>
              </a:xfrm>
              <a:prstGeom prst="rect">
                <a:avLst/>
              </a:prstGeom>
              <a:noFill/>
              <a:extLst>
                <a:ext uri="{909E8E84-426E-40DD-AFC4-6F175D3DCCD1}">
                  <a14:hiddenFill xmlns:a14="http://schemas.microsoft.com/office/drawing/2010/main">
                    <a:solidFill>
                      <a:srgbClr val="FFFFFF"/>
                    </a:solidFill>
                  </a14:hiddenFill>
                </a:ext>
              </a:extLst>
            </p:spPr>
          </p:pic>
        </p:grpSp>
        <p:sp>
          <p:nvSpPr>
            <p:cNvPr id="37" name="CasellaDiTesto 36">
              <a:extLst>
                <a:ext uri="{FF2B5EF4-FFF2-40B4-BE49-F238E27FC236}">
                  <a16:creationId xmlns:a16="http://schemas.microsoft.com/office/drawing/2014/main" id="{B4EE575B-E573-4549-8CDF-FDF793D7C6E2}"/>
                </a:ext>
              </a:extLst>
            </p:cNvPr>
            <p:cNvSpPr txBox="1"/>
            <p:nvPr/>
          </p:nvSpPr>
          <p:spPr>
            <a:xfrm>
              <a:off x="6495004" y="3072731"/>
              <a:ext cx="659996" cy="307777"/>
            </a:xfrm>
            <a:prstGeom prst="rect">
              <a:avLst/>
            </a:prstGeom>
            <a:noFill/>
          </p:spPr>
          <p:txBody>
            <a:bodyPr wrap="square" rtlCol="0">
              <a:spAutoFit/>
            </a:bodyPr>
            <a:lstStyle/>
            <a:p>
              <a:r>
                <a:rPr lang="it-IT" sz="1400" dirty="0"/>
                <a:t>T0</a:t>
              </a:r>
            </a:p>
          </p:txBody>
        </p:sp>
      </p:grpSp>
      <p:grpSp>
        <p:nvGrpSpPr>
          <p:cNvPr id="2" name="Gruppo 1">
            <a:extLst>
              <a:ext uri="{FF2B5EF4-FFF2-40B4-BE49-F238E27FC236}">
                <a16:creationId xmlns:a16="http://schemas.microsoft.com/office/drawing/2014/main" id="{20CB0F1A-741D-46CF-94F2-04F983F82751}"/>
              </a:ext>
            </a:extLst>
          </p:cNvPr>
          <p:cNvGrpSpPr/>
          <p:nvPr/>
        </p:nvGrpSpPr>
        <p:grpSpPr>
          <a:xfrm>
            <a:off x="4758398" y="3668986"/>
            <a:ext cx="3364588" cy="1315155"/>
            <a:chOff x="4758398" y="3668986"/>
            <a:chExt cx="3364588" cy="1315155"/>
          </a:xfrm>
        </p:grpSpPr>
        <p:grpSp>
          <p:nvGrpSpPr>
            <p:cNvPr id="23" name="Gruppo 22">
              <a:extLst>
                <a:ext uri="{FF2B5EF4-FFF2-40B4-BE49-F238E27FC236}">
                  <a16:creationId xmlns:a16="http://schemas.microsoft.com/office/drawing/2014/main" id="{D813F407-CBBF-43D2-8F47-74360330F0FC}"/>
                </a:ext>
              </a:extLst>
            </p:cNvPr>
            <p:cNvGrpSpPr/>
            <p:nvPr/>
          </p:nvGrpSpPr>
          <p:grpSpPr>
            <a:xfrm>
              <a:off x="4758398" y="3668986"/>
              <a:ext cx="2512438" cy="1315155"/>
              <a:chOff x="4758398" y="3668986"/>
              <a:chExt cx="2512438" cy="1315155"/>
            </a:xfrm>
          </p:grpSpPr>
          <p:pic>
            <p:nvPicPr>
              <p:cNvPr id="24" name="Picture 2" descr="Ruditapes philippinarum immagini e fotografie stock ad alta risoluzione -  Alamy">
                <a:extLst>
                  <a:ext uri="{FF2B5EF4-FFF2-40B4-BE49-F238E27FC236}">
                    <a16:creationId xmlns:a16="http://schemas.microsoft.com/office/drawing/2014/main" id="{F5DECE5F-1E47-495A-ADD1-DDE6E4F5BAE6}"/>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605" t="5135" r="6761" b="26256"/>
              <a:stretch/>
            </p:blipFill>
            <p:spPr bwMode="auto">
              <a:xfrm>
                <a:off x="5988848" y="3760670"/>
                <a:ext cx="1281988" cy="86787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Bacteria Smiling Pathogen Microbes And Viruses Stock Illustration -  Download Image Now - Bacterium, Pathogen, Cartoon - iStock">
                <a:extLst>
                  <a:ext uri="{FF2B5EF4-FFF2-40B4-BE49-F238E27FC236}">
                    <a16:creationId xmlns:a16="http://schemas.microsoft.com/office/drawing/2014/main" id="{AC01E6BF-E785-4619-A3D9-4E3981B26513}"/>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665" t="63555" r="44869" b="3994"/>
              <a:stretch/>
            </p:blipFill>
            <p:spPr bwMode="auto">
              <a:xfrm>
                <a:off x="6449906" y="3770223"/>
                <a:ext cx="537605" cy="24287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Bacteria Smiling Pathogen Microbes And Viruses Stock Illustration -  Download Image Now - Bacterium, Pathogen, Cartoon - iStock">
                <a:extLst>
                  <a:ext uri="{FF2B5EF4-FFF2-40B4-BE49-F238E27FC236}">
                    <a16:creationId xmlns:a16="http://schemas.microsoft.com/office/drawing/2014/main" id="{B1FC47CC-CF5E-4B3C-A605-7321F6A6CA10}"/>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665" t="63555" r="44869" b="3994"/>
              <a:stretch/>
            </p:blipFill>
            <p:spPr bwMode="auto">
              <a:xfrm>
                <a:off x="6164167" y="3995160"/>
                <a:ext cx="537605" cy="24287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Bacteria Smiling Pathogen Microbes And Viruses Stock Illustration -  Download Image Now - Bacterium, Pathogen, Cartoon - iStock">
                <a:extLst>
                  <a:ext uri="{FF2B5EF4-FFF2-40B4-BE49-F238E27FC236}">
                    <a16:creationId xmlns:a16="http://schemas.microsoft.com/office/drawing/2014/main" id="{7954A0C7-8A88-462E-813C-CB80C49DEE54}"/>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665" t="63555" r="44869" b="3994"/>
              <a:stretch/>
            </p:blipFill>
            <p:spPr bwMode="auto">
              <a:xfrm>
                <a:off x="6628371" y="4199004"/>
                <a:ext cx="537605" cy="24287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Bacteria Smiling Pathogen Microbes And Viruses Stock Illustration -  Download Image Now - Bacterium, Pathogen, Cartoon - iStock">
                <a:extLst>
                  <a:ext uri="{FF2B5EF4-FFF2-40B4-BE49-F238E27FC236}">
                    <a16:creationId xmlns:a16="http://schemas.microsoft.com/office/drawing/2014/main" id="{632E43A9-64CE-4AB6-B476-111258F28D14}"/>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665" t="63555" r="44869" b="3994"/>
              <a:stretch/>
            </p:blipFill>
            <p:spPr bwMode="auto">
              <a:xfrm>
                <a:off x="5912301" y="4320439"/>
                <a:ext cx="537605" cy="242870"/>
              </a:xfrm>
              <a:prstGeom prst="rect">
                <a:avLst/>
              </a:prstGeom>
              <a:noFill/>
              <a:extLst>
                <a:ext uri="{909E8E84-426E-40DD-AFC4-6F175D3DCCD1}">
                  <a14:hiddenFill xmlns:a14="http://schemas.microsoft.com/office/drawing/2010/main">
                    <a:solidFill>
                      <a:srgbClr val="FFFFFF"/>
                    </a:solidFill>
                  </a14:hiddenFill>
                </a:ext>
              </a:extLst>
            </p:spPr>
          </p:pic>
          <p:sp>
            <p:nvSpPr>
              <p:cNvPr id="29" name="Freccia curva 28">
                <a:extLst>
                  <a:ext uri="{FF2B5EF4-FFF2-40B4-BE49-F238E27FC236}">
                    <a16:creationId xmlns:a16="http://schemas.microsoft.com/office/drawing/2014/main" id="{48F1B443-95A4-4BFE-876B-A44E855E0DF4}"/>
                  </a:ext>
                </a:extLst>
              </p:cNvPr>
              <p:cNvSpPr/>
              <p:nvPr/>
            </p:nvSpPr>
            <p:spPr bwMode="auto">
              <a:xfrm flipV="1">
                <a:off x="5471574" y="3668986"/>
                <a:ext cx="469552" cy="641956"/>
              </a:xfrm>
              <a:prstGeom prst="bentArrow">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1" i="0" u="none" strike="noStrike" cap="none" normalizeH="0" baseline="0">
                  <a:ln>
                    <a:noFill/>
                  </a:ln>
                  <a:solidFill>
                    <a:schemeClr val="tx1"/>
                  </a:solidFill>
                  <a:effectLst/>
                  <a:latin typeface="Arial" charset="0"/>
                </a:endParaRPr>
              </a:p>
            </p:txBody>
          </p:sp>
          <p:sp>
            <p:nvSpPr>
              <p:cNvPr id="19" name="Rettangolo 18">
                <a:extLst>
                  <a:ext uri="{FF2B5EF4-FFF2-40B4-BE49-F238E27FC236}">
                    <a16:creationId xmlns:a16="http://schemas.microsoft.com/office/drawing/2014/main" id="{ED2B03BD-1246-40A9-9306-E75AFA48E41E}"/>
                  </a:ext>
                </a:extLst>
              </p:cNvPr>
              <p:cNvSpPr/>
              <p:nvPr/>
            </p:nvSpPr>
            <p:spPr>
              <a:xfrm>
                <a:off x="4758398" y="4676364"/>
                <a:ext cx="1895904" cy="307777"/>
              </a:xfrm>
              <a:prstGeom prst="rect">
                <a:avLst/>
              </a:prstGeom>
            </p:spPr>
            <p:txBody>
              <a:bodyPr wrap="none">
                <a:spAutoFit/>
              </a:bodyPr>
              <a:lstStyle/>
              <a:p>
                <a:pPr algn="ctr"/>
                <a:r>
                  <a:rPr lang="en-US" sz="1400" i="1" dirty="0">
                    <a:latin typeface="WarnockPro-Regular"/>
                  </a:rPr>
                  <a:t>10 taxa: </a:t>
                </a:r>
                <a:r>
                  <a:rPr lang="en-US" sz="1400" b="0" i="1" dirty="0">
                    <a:latin typeface="WarnockPro-Regular"/>
                  </a:rPr>
                  <a:t>P</a:t>
                </a:r>
                <a:r>
                  <a:rPr lang="it-IT" sz="1400" b="0" i="1" dirty="0" err="1">
                    <a:latin typeface="WarnockPro-Regular"/>
                  </a:rPr>
                  <a:t>roteobacteria</a:t>
                </a:r>
                <a:endParaRPr lang="it-IT" sz="1400" b="0" i="1" dirty="0">
                  <a:latin typeface="WarnockPro-Regular"/>
                </a:endParaRPr>
              </a:p>
            </p:txBody>
          </p:sp>
        </p:grpSp>
        <p:sp>
          <p:nvSpPr>
            <p:cNvPr id="36" name="CasellaDiTesto 35">
              <a:extLst>
                <a:ext uri="{FF2B5EF4-FFF2-40B4-BE49-F238E27FC236}">
                  <a16:creationId xmlns:a16="http://schemas.microsoft.com/office/drawing/2014/main" id="{0816C78E-4C74-42C6-936E-DF8717F8DCB6}"/>
                </a:ext>
              </a:extLst>
            </p:cNvPr>
            <p:cNvSpPr txBox="1"/>
            <p:nvPr/>
          </p:nvSpPr>
          <p:spPr>
            <a:xfrm>
              <a:off x="7131081" y="3821637"/>
              <a:ext cx="991905" cy="523220"/>
            </a:xfrm>
            <a:prstGeom prst="rect">
              <a:avLst/>
            </a:prstGeom>
            <a:noFill/>
          </p:spPr>
          <p:txBody>
            <a:bodyPr wrap="square" rtlCol="0">
              <a:spAutoFit/>
            </a:bodyPr>
            <a:lstStyle/>
            <a:p>
              <a:pPr algn="ctr"/>
              <a:r>
                <a:rPr lang="it-IT" sz="1400" dirty="0"/>
                <a:t>Day 3 + Day14</a:t>
              </a:r>
            </a:p>
          </p:txBody>
        </p:sp>
      </p:grpSp>
    </p:spTree>
    <p:extLst>
      <p:ext uri="{BB962C8B-B14F-4D97-AF65-F5344CB8AC3E}">
        <p14:creationId xmlns:p14="http://schemas.microsoft.com/office/powerpoint/2010/main" val="838356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E0F2A039-541C-4DE0-B310-4F91D1AB907F}"/>
              </a:ext>
            </a:extLst>
          </p:cNvPr>
          <p:cNvSpPr txBox="1"/>
          <p:nvPr/>
        </p:nvSpPr>
        <p:spPr>
          <a:xfrm>
            <a:off x="369948" y="1097698"/>
            <a:ext cx="8707090" cy="2492990"/>
          </a:xfrm>
          <a:prstGeom prst="rect">
            <a:avLst/>
          </a:prstGeom>
          <a:noFill/>
        </p:spPr>
        <p:txBody>
          <a:bodyPr wrap="square" rtlCol="0">
            <a:spAutoFit/>
          </a:bodyPr>
          <a:lstStyle/>
          <a:p>
            <a:pPr marL="285750" indent="-285750">
              <a:buFont typeface="Arial" panose="020B0604020202020204" pitchFamily="34" charset="0"/>
              <a:buChar char="•"/>
            </a:pPr>
            <a:endParaRPr lang="fr-FR" sz="1600" b="0" dirty="0">
              <a:latin typeface="WarnockPro-Regular"/>
            </a:endParaRPr>
          </a:p>
          <a:p>
            <a:pPr marL="285750" indent="-285750">
              <a:buFont typeface="Arial" panose="020B0604020202020204" pitchFamily="34" charset="0"/>
              <a:buChar char="•"/>
            </a:pPr>
            <a:endParaRPr lang="fr-FR" sz="1600" b="0" dirty="0">
              <a:latin typeface="WarnockPro-Regular"/>
            </a:endParaRPr>
          </a:p>
          <a:p>
            <a:pPr marL="285750" indent="-285750">
              <a:buFont typeface="Arial" panose="020B0604020202020204" pitchFamily="34" charset="0"/>
              <a:buChar char="•"/>
            </a:pPr>
            <a:endParaRPr lang="fr-FR" sz="1600" dirty="0">
              <a:latin typeface="WarnockPro-Regular"/>
            </a:endParaRPr>
          </a:p>
          <a:p>
            <a:pPr algn="ctr"/>
            <a:r>
              <a:rPr lang="en-US" dirty="0">
                <a:latin typeface="WarnockPro-Regular"/>
              </a:rPr>
              <a:t>27 </a:t>
            </a:r>
            <a:r>
              <a:rPr lang="en-US" dirty="0" err="1">
                <a:latin typeface="WarnockPro-Regular"/>
              </a:rPr>
              <a:t>dei</a:t>
            </a:r>
            <a:r>
              <a:rPr lang="en-US" dirty="0">
                <a:latin typeface="WarnockPro-Regular"/>
              </a:rPr>
              <a:t> 37 taxa (&gt; 73%) </a:t>
            </a:r>
            <a:r>
              <a:rPr lang="en-US" dirty="0" err="1">
                <a:latin typeface="WarnockPro-Regular"/>
              </a:rPr>
              <a:t>aumentati</a:t>
            </a:r>
            <a:r>
              <a:rPr lang="en-US" dirty="0">
                <a:latin typeface="WarnockPro-Regular"/>
              </a:rPr>
              <a:t> in </a:t>
            </a:r>
            <a:r>
              <a:rPr lang="en-US" dirty="0" err="1">
                <a:latin typeface="WarnockPro-Regular"/>
              </a:rPr>
              <a:t>ghiandola</a:t>
            </a:r>
            <a:r>
              <a:rPr lang="en-US" dirty="0">
                <a:latin typeface="WarnockPro-Regular"/>
              </a:rPr>
              <a:t> </a:t>
            </a:r>
            <a:r>
              <a:rPr lang="en-US" dirty="0" err="1">
                <a:latin typeface="WarnockPro-Regular"/>
              </a:rPr>
              <a:t>digestiva</a:t>
            </a:r>
            <a:r>
              <a:rPr lang="en-US" dirty="0">
                <a:latin typeface="WarnockPro-Regular"/>
              </a:rPr>
              <a:t> </a:t>
            </a:r>
            <a:r>
              <a:rPr lang="en-US" dirty="0" err="1">
                <a:latin typeface="WarnockPro-Regular"/>
              </a:rPr>
              <a:t>durante</a:t>
            </a:r>
            <a:r>
              <a:rPr lang="en-US" dirty="0">
                <a:latin typeface="WarnockPro-Regular"/>
              </a:rPr>
              <a:t> </a:t>
            </a:r>
            <a:r>
              <a:rPr lang="en-US" dirty="0" err="1">
                <a:latin typeface="WarnockPro-Regular"/>
              </a:rPr>
              <a:t>esposizione</a:t>
            </a:r>
            <a:r>
              <a:rPr lang="en-US" dirty="0">
                <a:latin typeface="WarnockPro-Regular"/>
              </a:rPr>
              <a:t> </a:t>
            </a:r>
            <a:r>
              <a:rPr lang="en-US" dirty="0" err="1">
                <a:latin typeface="WarnockPro-Regular"/>
              </a:rPr>
              <a:t>probabilmente</a:t>
            </a:r>
            <a:r>
              <a:rPr lang="en-US" dirty="0">
                <a:latin typeface="WarnockPro-Regular"/>
              </a:rPr>
              <a:t> </a:t>
            </a:r>
            <a:r>
              <a:rPr lang="en-US" dirty="0" err="1">
                <a:latin typeface="WarnockPro-Regular"/>
              </a:rPr>
              <a:t>acquisiti</a:t>
            </a:r>
            <a:r>
              <a:rPr lang="en-US" dirty="0">
                <a:latin typeface="WarnockPro-Regular"/>
              </a:rPr>
              <a:t> dal </a:t>
            </a:r>
            <a:r>
              <a:rPr lang="en-US" dirty="0" err="1">
                <a:latin typeface="WarnockPro-Regular"/>
              </a:rPr>
              <a:t>sedimento</a:t>
            </a:r>
            <a:endParaRPr lang="it-IT" dirty="0">
              <a:latin typeface="WarnockPro-Regular"/>
            </a:endParaRPr>
          </a:p>
          <a:p>
            <a:pPr marL="285750" indent="-285750">
              <a:buFont typeface="Arial" panose="020B0604020202020204" pitchFamily="34" charset="0"/>
              <a:buChar char="•"/>
            </a:pPr>
            <a:endParaRPr lang="en-US" b="0" dirty="0"/>
          </a:p>
          <a:p>
            <a:endParaRPr lang="en-US" b="0" dirty="0"/>
          </a:p>
          <a:p>
            <a:endParaRPr lang="en-US" b="0" dirty="0"/>
          </a:p>
          <a:p>
            <a:endParaRPr lang="en-US" b="0" dirty="0"/>
          </a:p>
        </p:txBody>
      </p:sp>
      <p:sp>
        <p:nvSpPr>
          <p:cNvPr id="3" name="Rettangolo 2">
            <a:extLst>
              <a:ext uri="{FF2B5EF4-FFF2-40B4-BE49-F238E27FC236}">
                <a16:creationId xmlns:a16="http://schemas.microsoft.com/office/drawing/2014/main" id="{88904096-F672-435E-BE24-257BDFD6760B}"/>
              </a:ext>
            </a:extLst>
          </p:cNvPr>
          <p:cNvSpPr/>
          <p:nvPr/>
        </p:nvSpPr>
        <p:spPr bwMode="auto">
          <a:xfrm>
            <a:off x="369948" y="1737065"/>
            <a:ext cx="8557667" cy="731238"/>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1" i="0" u="none" strike="noStrike" cap="none" normalizeH="0" baseline="0">
              <a:ln>
                <a:noFill/>
              </a:ln>
              <a:solidFill>
                <a:schemeClr val="tx1"/>
              </a:solidFill>
              <a:effectLst/>
              <a:latin typeface="Arial" charset="0"/>
            </a:endParaRPr>
          </a:p>
        </p:txBody>
      </p:sp>
      <p:pic>
        <p:nvPicPr>
          <p:cNvPr id="2052" name="Picture 4" descr="Zoom lens Phatplus Blue icon">
            <a:extLst>
              <a:ext uri="{FF2B5EF4-FFF2-40B4-BE49-F238E27FC236}">
                <a16:creationId xmlns:a16="http://schemas.microsoft.com/office/drawing/2014/main" id="{182C50F5-1FA0-4C97-9E1F-76555C0AC45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6269" y="2143246"/>
            <a:ext cx="887330" cy="900481"/>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a:extLst>
              <a:ext uri="{FF2B5EF4-FFF2-40B4-BE49-F238E27FC236}">
                <a16:creationId xmlns:a16="http://schemas.microsoft.com/office/drawing/2014/main" id="{A38039F4-1EF8-4851-A9B0-9C58E0E30233}"/>
              </a:ext>
            </a:extLst>
          </p:cNvPr>
          <p:cNvSpPr txBox="1"/>
          <p:nvPr/>
        </p:nvSpPr>
        <p:spPr>
          <a:xfrm>
            <a:off x="3583093" y="152942"/>
            <a:ext cx="5546108" cy="646331"/>
          </a:xfrm>
          <a:prstGeom prst="rect">
            <a:avLst/>
          </a:prstGeom>
          <a:noFill/>
        </p:spPr>
        <p:txBody>
          <a:bodyPr wrap="square" rtlCol="0">
            <a:spAutoFit/>
          </a:bodyPr>
          <a:lstStyle>
            <a:defPPr>
              <a:defRPr lang="it-IT"/>
            </a:defPPr>
            <a:lvl1pPr>
              <a:defRPr i="1">
                <a:solidFill>
                  <a:schemeClr val="bg1"/>
                </a:solidFill>
              </a:defRPr>
            </a:lvl1pPr>
          </a:lstStyle>
          <a:p>
            <a:pPr algn="ctr"/>
            <a:r>
              <a:rPr lang="it-IT" dirty="0"/>
              <a:t>Come i sedimenti influenzano il microbiota della ghiandola digestiva</a:t>
            </a:r>
          </a:p>
        </p:txBody>
      </p:sp>
    </p:spTree>
    <p:extLst>
      <p:ext uri="{BB962C8B-B14F-4D97-AF65-F5344CB8AC3E}">
        <p14:creationId xmlns:p14="http://schemas.microsoft.com/office/powerpoint/2010/main" val="38462417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0F522FC7-2383-4C2D-9600-7C6180CBE324}"/>
              </a:ext>
            </a:extLst>
          </p:cNvPr>
          <p:cNvSpPr/>
          <p:nvPr/>
        </p:nvSpPr>
        <p:spPr>
          <a:xfrm>
            <a:off x="223630" y="1024035"/>
            <a:ext cx="3776869" cy="1231106"/>
          </a:xfrm>
          <a:prstGeom prst="rect">
            <a:avLst/>
          </a:prstGeom>
        </p:spPr>
        <p:txBody>
          <a:bodyPr wrap="square">
            <a:spAutoFit/>
          </a:bodyPr>
          <a:lstStyle/>
          <a:p>
            <a:pPr algn="ctr"/>
            <a:r>
              <a:rPr lang="en-US" sz="1600" dirty="0">
                <a:latin typeface="WarnockPro-Regular"/>
              </a:rPr>
              <a:t>Group I</a:t>
            </a:r>
          </a:p>
          <a:p>
            <a:pPr algn="ctr"/>
            <a:r>
              <a:rPr lang="en-US" sz="1600" dirty="0">
                <a:latin typeface="WarnockPro-Regular"/>
              </a:rPr>
              <a:t>Taxa </a:t>
            </a:r>
            <a:r>
              <a:rPr lang="en-US" sz="1600" dirty="0" err="1">
                <a:latin typeface="WarnockPro-Regular"/>
              </a:rPr>
              <a:t>acquisiti</a:t>
            </a:r>
            <a:r>
              <a:rPr lang="en-US" sz="1600" dirty="0">
                <a:latin typeface="WarnockPro-Regular"/>
              </a:rPr>
              <a:t> dal </a:t>
            </a:r>
            <a:r>
              <a:rPr lang="en-US" sz="1600" dirty="0" err="1">
                <a:latin typeface="WarnockPro-Regular"/>
              </a:rPr>
              <a:t>sedimento</a:t>
            </a:r>
            <a:endParaRPr lang="en-US" sz="1600" dirty="0">
              <a:latin typeface="WarnockPro-Regular"/>
            </a:endParaRPr>
          </a:p>
          <a:p>
            <a:pPr algn="ctr"/>
            <a:endParaRPr lang="en-US" sz="1400" dirty="0">
              <a:latin typeface="WarnockPro-Regular"/>
            </a:endParaRPr>
          </a:p>
          <a:p>
            <a:pPr algn="ctr"/>
            <a:r>
              <a:rPr lang="en-US" sz="1400" i="1" dirty="0" err="1">
                <a:solidFill>
                  <a:srgbClr val="C00000"/>
                </a:solidFill>
                <a:latin typeface="WarnockPro-Regular"/>
              </a:rPr>
              <a:t>Aumento</a:t>
            </a:r>
            <a:r>
              <a:rPr lang="en-US" sz="1400" i="1" dirty="0">
                <a:solidFill>
                  <a:srgbClr val="C00000"/>
                </a:solidFill>
                <a:latin typeface="WarnockPro-Regular"/>
              </a:rPr>
              <a:t> </a:t>
            </a:r>
            <a:r>
              <a:rPr lang="en-US" sz="1400" i="1" dirty="0" err="1">
                <a:solidFill>
                  <a:srgbClr val="C00000"/>
                </a:solidFill>
                <a:latin typeface="WarnockPro-Regular"/>
              </a:rPr>
              <a:t>significativo</a:t>
            </a:r>
            <a:r>
              <a:rPr lang="en-US" sz="1400" i="1" dirty="0">
                <a:solidFill>
                  <a:srgbClr val="C00000"/>
                </a:solidFill>
                <a:latin typeface="WarnockPro-Regular"/>
              </a:rPr>
              <a:t> al </a:t>
            </a:r>
            <a:r>
              <a:rPr lang="en-US" sz="1400" i="1" dirty="0" err="1">
                <a:solidFill>
                  <a:srgbClr val="C00000"/>
                </a:solidFill>
                <a:latin typeface="WarnockPro-Regular"/>
              </a:rPr>
              <a:t>giorno</a:t>
            </a:r>
            <a:r>
              <a:rPr lang="en-US" sz="1400" i="1" dirty="0">
                <a:solidFill>
                  <a:srgbClr val="C00000"/>
                </a:solidFill>
                <a:latin typeface="WarnockPro-Regular"/>
              </a:rPr>
              <a:t> 3, </a:t>
            </a:r>
            <a:r>
              <a:rPr lang="en-US" sz="1400" i="1" dirty="0" err="1">
                <a:solidFill>
                  <a:srgbClr val="C00000"/>
                </a:solidFill>
                <a:latin typeface="WarnockPro-Regular"/>
              </a:rPr>
              <a:t>diminuzione</a:t>
            </a:r>
            <a:r>
              <a:rPr lang="en-US" sz="1400" i="1" dirty="0">
                <a:solidFill>
                  <a:srgbClr val="C00000"/>
                </a:solidFill>
                <a:latin typeface="WarnockPro-Regular"/>
              </a:rPr>
              <a:t> al </a:t>
            </a:r>
            <a:r>
              <a:rPr lang="en-US" sz="1400" i="1" dirty="0" err="1">
                <a:solidFill>
                  <a:srgbClr val="C00000"/>
                </a:solidFill>
                <a:latin typeface="WarnockPro-Regular"/>
              </a:rPr>
              <a:t>giorno</a:t>
            </a:r>
            <a:r>
              <a:rPr lang="en-US" sz="1400" i="1" dirty="0">
                <a:solidFill>
                  <a:srgbClr val="C00000"/>
                </a:solidFill>
                <a:latin typeface="WarnockPro-Regular"/>
              </a:rPr>
              <a:t> 14</a:t>
            </a:r>
          </a:p>
        </p:txBody>
      </p:sp>
      <p:sp>
        <p:nvSpPr>
          <p:cNvPr id="4" name="Rettangolo 3">
            <a:extLst>
              <a:ext uri="{FF2B5EF4-FFF2-40B4-BE49-F238E27FC236}">
                <a16:creationId xmlns:a16="http://schemas.microsoft.com/office/drawing/2014/main" id="{43723721-E895-4923-AE7B-1AB7F370B3DC}"/>
              </a:ext>
            </a:extLst>
          </p:cNvPr>
          <p:cNvSpPr/>
          <p:nvPr/>
        </p:nvSpPr>
        <p:spPr bwMode="auto">
          <a:xfrm>
            <a:off x="109331" y="1002242"/>
            <a:ext cx="4005468" cy="1569507"/>
          </a:xfrm>
          <a:prstGeom prst="rect">
            <a:avLst/>
          </a:prstGeom>
          <a:noFill/>
          <a:ln w="3175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1" i="0" u="none" strike="noStrike" cap="none" normalizeH="0" baseline="0" dirty="0">
              <a:ln>
                <a:noFill/>
              </a:ln>
              <a:solidFill>
                <a:schemeClr val="tx1"/>
              </a:solidFill>
              <a:effectLst/>
              <a:latin typeface="Arial" charset="0"/>
            </a:endParaRPr>
          </a:p>
        </p:txBody>
      </p:sp>
      <p:pic>
        <p:nvPicPr>
          <p:cNvPr id="5" name="Immagine 4" descr="C:\Users\Milan\Desktop\papers in corso\SEDIMENTI\RESULTS_PAPER\paper\V4\FiguraSedNuova.png">
            <a:extLst>
              <a:ext uri="{FF2B5EF4-FFF2-40B4-BE49-F238E27FC236}">
                <a16:creationId xmlns:a16="http://schemas.microsoft.com/office/drawing/2014/main" id="{5C7107C7-4B54-43BE-8F47-E392E2121916}"/>
              </a:ext>
            </a:extLst>
          </p:cNvPr>
          <p:cNvPicPr/>
          <p:nvPr/>
        </p:nvPicPr>
        <p:blipFill rotWithShape="1">
          <a:blip r:embed="rId3" cstate="print">
            <a:extLst>
              <a:ext uri="{28A0092B-C50C-407E-A947-70E740481C1C}">
                <a14:useLocalDpi xmlns:a14="http://schemas.microsoft.com/office/drawing/2010/main" val="0"/>
              </a:ext>
            </a:extLst>
          </a:blip>
          <a:srcRect t="22464" r="50373"/>
          <a:stretch/>
        </p:blipFill>
        <p:spPr bwMode="auto">
          <a:xfrm>
            <a:off x="4760911" y="544452"/>
            <a:ext cx="3897313" cy="4599969"/>
          </a:xfrm>
          <a:prstGeom prst="rect">
            <a:avLst/>
          </a:prstGeom>
          <a:noFill/>
          <a:ln>
            <a:noFill/>
          </a:ln>
        </p:spPr>
      </p:pic>
      <p:sp>
        <p:nvSpPr>
          <p:cNvPr id="6" name="Rettangolo 5">
            <a:extLst>
              <a:ext uri="{FF2B5EF4-FFF2-40B4-BE49-F238E27FC236}">
                <a16:creationId xmlns:a16="http://schemas.microsoft.com/office/drawing/2014/main" id="{AE7828BB-E27C-445A-A49E-51438B791312}"/>
              </a:ext>
            </a:extLst>
          </p:cNvPr>
          <p:cNvSpPr/>
          <p:nvPr/>
        </p:nvSpPr>
        <p:spPr>
          <a:xfrm>
            <a:off x="109332" y="2812331"/>
            <a:ext cx="4005468" cy="923330"/>
          </a:xfrm>
          <a:prstGeom prst="rect">
            <a:avLst/>
          </a:prstGeom>
          <a:solidFill>
            <a:srgbClr val="C00000"/>
          </a:solidFill>
        </p:spPr>
        <p:txBody>
          <a:bodyPr wrap="square">
            <a:spAutoFit/>
          </a:bodyPr>
          <a:lstStyle/>
          <a:p>
            <a:pPr algn="ctr"/>
            <a:r>
              <a:rPr lang="en-US" i="1" dirty="0" err="1">
                <a:solidFill>
                  <a:schemeClr val="bg1"/>
                </a:solidFill>
              </a:rPr>
              <a:t>Animali</a:t>
            </a:r>
            <a:r>
              <a:rPr lang="en-US" i="1" dirty="0">
                <a:solidFill>
                  <a:schemeClr val="bg1"/>
                </a:solidFill>
              </a:rPr>
              <a:t> </a:t>
            </a:r>
            <a:r>
              <a:rPr lang="en-US" i="1" dirty="0" err="1">
                <a:solidFill>
                  <a:schemeClr val="bg1"/>
                </a:solidFill>
              </a:rPr>
              <a:t>controllano</a:t>
            </a:r>
            <a:r>
              <a:rPr lang="en-US" i="1" dirty="0">
                <a:solidFill>
                  <a:schemeClr val="bg1"/>
                </a:solidFill>
              </a:rPr>
              <a:t> la </a:t>
            </a:r>
            <a:r>
              <a:rPr lang="en-US" i="1" dirty="0" err="1">
                <a:solidFill>
                  <a:schemeClr val="bg1"/>
                </a:solidFill>
              </a:rPr>
              <a:t>diffusione</a:t>
            </a:r>
            <a:r>
              <a:rPr lang="en-US" i="1" dirty="0">
                <a:solidFill>
                  <a:schemeClr val="bg1"/>
                </a:solidFill>
              </a:rPr>
              <a:t> di specie </a:t>
            </a:r>
            <a:r>
              <a:rPr lang="en-US" i="1" dirty="0" err="1">
                <a:solidFill>
                  <a:schemeClr val="bg1"/>
                </a:solidFill>
              </a:rPr>
              <a:t>microbiche</a:t>
            </a:r>
            <a:r>
              <a:rPr lang="en-US" i="1" dirty="0">
                <a:solidFill>
                  <a:schemeClr val="bg1"/>
                </a:solidFill>
              </a:rPr>
              <a:t> </a:t>
            </a:r>
            <a:r>
              <a:rPr lang="en-US" i="1" dirty="0" err="1">
                <a:solidFill>
                  <a:schemeClr val="bg1"/>
                </a:solidFill>
              </a:rPr>
              <a:t>acquisite</a:t>
            </a:r>
            <a:r>
              <a:rPr lang="en-US" i="1" dirty="0">
                <a:solidFill>
                  <a:schemeClr val="bg1"/>
                </a:solidFill>
              </a:rPr>
              <a:t> dal </a:t>
            </a:r>
            <a:r>
              <a:rPr lang="en-US" i="1" dirty="0" err="1">
                <a:solidFill>
                  <a:schemeClr val="bg1"/>
                </a:solidFill>
              </a:rPr>
              <a:t>sedimento</a:t>
            </a:r>
            <a:endParaRPr lang="it-IT" i="1" dirty="0">
              <a:solidFill>
                <a:schemeClr val="bg1"/>
              </a:solidFill>
            </a:endParaRPr>
          </a:p>
        </p:txBody>
      </p:sp>
      <p:sp>
        <p:nvSpPr>
          <p:cNvPr id="2" name="CasellaDiTesto 1">
            <a:extLst>
              <a:ext uri="{FF2B5EF4-FFF2-40B4-BE49-F238E27FC236}">
                <a16:creationId xmlns:a16="http://schemas.microsoft.com/office/drawing/2014/main" id="{22D504E3-F114-4B91-9D90-0F082F9162AF}"/>
              </a:ext>
            </a:extLst>
          </p:cNvPr>
          <p:cNvSpPr txBox="1"/>
          <p:nvPr/>
        </p:nvSpPr>
        <p:spPr>
          <a:xfrm>
            <a:off x="5114861" y="493528"/>
            <a:ext cx="248786" cy="369332"/>
          </a:xfrm>
          <a:prstGeom prst="rect">
            <a:avLst/>
          </a:prstGeom>
          <a:noFill/>
        </p:spPr>
        <p:txBody>
          <a:bodyPr wrap="none" rtlCol="0">
            <a:spAutoFit/>
          </a:bodyPr>
          <a:lstStyle/>
          <a:p>
            <a:r>
              <a:rPr lang="it-IT" dirty="0">
                <a:solidFill>
                  <a:srgbClr val="92D050"/>
                </a:solidFill>
              </a:rPr>
              <a:t>I</a:t>
            </a:r>
          </a:p>
        </p:txBody>
      </p:sp>
      <p:sp>
        <p:nvSpPr>
          <p:cNvPr id="8" name="CasellaDiTesto 7">
            <a:extLst>
              <a:ext uri="{FF2B5EF4-FFF2-40B4-BE49-F238E27FC236}">
                <a16:creationId xmlns:a16="http://schemas.microsoft.com/office/drawing/2014/main" id="{AD2E31C1-21C8-4962-BA5A-25D4CCCA8DCA}"/>
              </a:ext>
            </a:extLst>
          </p:cNvPr>
          <p:cNvSpPr txBox="1"/>
          <p:nvPr/>
        </p:nvSpPr>
        <p:spPr>
          <a:xfrm>
            <a:off x="5188007" y="1323718"/>
            <a:ext cx="312906" cy="369332"/>
          </a:xfrm>
          <a:prstGeom prst="rect">
            <a:avLst/>
          </a:prstGeom>
          <a:noFill/>
        </p:spPr>
        <p:txBody>
          <a:bodyPr wrap="none" rtlCol="0">
            <a:spAutoFit/>
          </a:bodyPr>
          <a:lstStyle/>
          <a:p>
            <a:r>
              <a:rPr lang="it-IT" dirty="0">
                <a:solidFill>
                  <a:srgbClr val="00B050"/>
                </a:solidFill>
              </a:rPr>
              <a:t>II</a:t>
            </a:r>
          </a:p>
        </p:txBody>
      </p:sp>
      <p:sp>
        <p:nvSpPr>
          <p:cNvPr id="9" name="CasellaDiTesto 8">
            <a:extLst>
              <a:ext uri="{FF2B5EF4-FFF2-40B4-BE49-F238E27FC236}">
                <a16:creationId xmlns:a16="http://schemas.microsoft.com/office/drawing/2014/main" id="{5949C5D8-5A81-4A91-A646-7207EC10361E}"/>
              </a:ext>
            </a:extLst>
          </p:cNvPr>
          <p:cNvSpPr txBox="1"/>
          <p:nvPr/>
        </p:nvSpPr>
        <p:spPr>
          <a:xfrm>
            <a:off x="5123887" y="2145447"/>
            <a:ext cx="377026" cy="369332"/>
          </a:xfrm>
          <a:prstGeom prst="rect">
            <a:avLst/>
          </a:prstGeom>
          <a:noFill/>
        </p:spPr>
        <p:txBody>
          <a:bodyPr wrap="none" rtlCol="0">
            <a:spAutoFit/>
          </a:bodyPr>
          <a:lstStyle/>
          <a:p>
            <a:r>
              <a:rPr lang="it-IT" dirty="0">
                <a:solidFill>
                  <a:srgbClr val="FFC000"/>
                </a:solidFill>
              </a:rPr>
              <a:t>III</a:t>
            </a:r>
          </a:p>
        </p:txBody>
      </p:sp>
      <p:sp>
        <p:nvSpPr>
          <p:cNvPr id="10" name="CasellaDiTesto 9">
            <a:extLst>
              <a:ext uri="{FF2B5EF4-FFF2-40B4-BE49-F238E27FC236}">
                <a16:creationId xmlns:a16="http://schemas.microsoft.com/office/drawing/2014/main" id="{AC99DAE9-A8ED-4645-92F0-C4CDB6DBAF01}"/>
              </a:ext>
            </a:extLst>
          </p:cNvPr>
          <p:cNvSpPr txBox="1"/>
          <p:nvPr/>
        </p:nvSpPr>
        <p:spPr>
          <a:xfrm>
            <a:off x="5058063" y="3001602"/>
            <a:ext cx="402674" cy="369332"/>
          </a:xfrm>
          <a:prstGeom prst="rect">
            <a:avLst/>
          </a:prstGeom>
          <a:noFill/>
        </p:spPr>
        <p:txBody>
          <a:bodyPr wrap="none" rtlCol="0">
            <a:spAutoFit/>
          </a:bodyPr>
          <a:lstStyle/>
          <a:p>
            <a:r>
              <a:rPr lang="it-IT" dirty="0">
                <a:solidFill>
                  <a:srgbClr val="EC6614"/>
                </a:solidFill>
              </a:rPr>
              <a:t>IV</a:t>
            </a:r>
          </a:p>
        </p:txBody>
      </p:sp>
      <p:sp>
        <p:nvSpPr>
          <p:cNvPr id="11" name="CasellaDiTesto 10">
            <a:extLst>
              <a:ext uri="{FF2B5EF4-FFF2-40B4-BE49-F238E27FC236}">
                <a16:creationId xmlns:a16="http://schemas.microsoft.com/office/drawing/2014/main" id="{F99E4C49-9F6C-469C-9C0A-7534DF701E3F}"/>
              </a:ext>
            </a:extLst>
          </p:cNvPr>
          <p:cNvSpPr txBox="1"/>
          <p:nvPr/>
        </p:nvSpPr>
        <p:spPr>
          <a:xfrm>
            <a:off x="5143123" y="4143457"/>
            <a:ext cx="338554" cy="369332"/>
          </a:xfrm>
          <a:prstGeom prst="rect">
            <a:avLst/>
          </a:prstGeom>
          <a:noFill/>
        </p:spPr>
        <p:txBody>
          <a:bodyPr wrap="none" rtlCol="0">
            <a:spAutoFit/>
          </a:bodyPr>
          <a:lstStyle/>
          <a:p>
            <a:r>
              <a:rPr lang="it-IT" dirty="0">
                <a:solidFill>
                  <a:srgbClr val="FF0000"/>
                </a:solidFill>
              </a:rPr>
              <a:t>V</a:t>
            </a:r>
          </a:p>
        </p:txBody>
      </p:sp>
      <p:sp>
        <p:nvSpPr>
          <p:cNvPr id="12" name="CasellaDiTesto 11">
            <a:extLst>
              <a:ext uri="{FF2B5EF4-FFF2-40B4-BE49-F238E27FC236}">
                <a16:creationId xmlns:a16="http://schemas.microsoft.com/office/drawing/2014/main" id="{3E63638F-72C9-49B1-B7E2-DB44035243EB}"/>
              </a:ext>
            </a:extLst>
          </p:cNvPr>
          <p:cNvSpPr txBox="1"/>
          <p:nvPr/>
        </p:nvSpPr>
        <p:spPr>
          <a:xfrm>
            <a:off x="5134317" y="4776962"/>
            <a:ext cx="701092" cy="246221"/>
          </a:xfrm>
          <a:prstGeom prst="rect">
            <a:avLst/>
          </a:prstGeom>
          <a:solidFill>
            <a:schemeClr val="bg1"/>
          </a:solidFill>
        </p:spPr>
        <p:txBody>
          <a:bodyPr wrap="square" rtlCol="0">
            <a:spAutoFit/>
          </a:bodyPr>
          <a:lstStyle/>
          <a:p>
            <a:r>
              <a:rPr lang="it-IT" sz="1000" dirty="0"/>
              <a:t>Day 0</a:t>
            </a:r>
          </a:p>
        </p:txBody>
      </p:sp>
      <p:sp>
        <p:nvSpPr>
          <p:cNvPr id="13" name="CasellaDiTesto 12">
            <a:extLst>
              <a:ext uri="{FF2B5EF4-FFF2-40B4-BE49-F238E27FC236}">
                <a16:creationId xmlns:a16="http://schemas.microsoft.com/office/drawing/2014/main" id="{9D7B4A74-51AB-4CB4-AA9D-B84BFC54031C}"/>
              </a:ext>
            </a:extLst>
          </p:cNvPr>
          <p:cNvSpPr txBox="1"/>
          <p:nvPr/>
        </p:nvSpPr>
        <p:spPr>
          <a:xfrm>
            <a:off x="6008475" y="4776961"/>
            <a:ext cx="701092" cy="246221"/>
          </a:xfrm>
          <a:prstGeom prst="rect">
            <a:avLst/>
          </a:prstGeom>
          <a:solidFill>
            <a:schemeClr val="bg1"/>
          </a:solidFill>
        </p:spPr>
        <p:txBody>
          <a:bodyPr wrap="square" rtlCol="0">
            <a:spAutoFit/>
          </a:bodyPr>
          <a:lstStyle/>
          <a:p>
            <a:r>
              <a:rPr lang="it-IT" sz="1000" dirty="0"/>
              <a:t>Day 3</a:t>
            </a:r>
          </a:p>
        </p:txBody>
      </p:sp>
      <p:sp>
        <p:nvSpPr>
          <p:cNvPr id="14" name="CasellaDiTesto 13">
            <a:extLst>
              <a:ext uri="{FF2B5EF4-FFF2-40B4-BE49-F238E27FC236}">
                <a16:creationId xmlns:a16="http://schemas.microsoft.com/office/drawing/2014/main" id="{288B91C3-E2A9-4D37-8C4B-3752036786DC}"/>
              </a:ext>
            </a:extLst>
          </p:cNvPr>
          <p:cNvSpPr txBox="1"/>
          <p:nvPr/>
        </p:nvSpPr>
        <p:spPr>
          <a:xfrm>
            <a:off x="6882632" y="4789497"/>
            <a:ext cx="990979" cy="246221"/>
          </a:xfrm>
          <a:prstGeom prst="rect">
            <a:avLst/>
          </a:prstGeom>
          <a:solidFill>
            <a:schemeClr val="bg1"/>
          </a:solidFill>
        </p:spPr>
        <p:txBody>
          <a:bodyPr wrap="square" rtlCol="0">
            <a:spAutoFit/>
          </a:bodyPr>
          <a:lstStyle/>
          <a:p>
            <a:r>
              <a:rPr lang="it-IT" sz="1000" dirty="0"/>
              <a:t>Day 14</a:t>
            </a:r>
          </a:p>
        </p:txBody>
      </p:sp>
      <p:sp>
        <p:nvSpPr>
          <p:cNvPr id="24" name="CasellaDiTesto 23">
            <a:extLst>
              <a:ext uri="{FF2B5EF4-FFF2-40B4-BE49-F238E27FC236}">
                <a16:creationId xmlns:a16="http://schemas.microsoft.com/office/drawing/2014/main" id="{5A7495F3-CAAD-4912-8F10-FBE2A1E4E7D9}"/>
              </a:ext>
            </a:extLst>
          </p:cNvPr>
          <p:cNvSpPr txBox="1"/>
          <p:nvPr/>
        </p:nvSpPr>
        <p:spPr>
          <a:xfrm>
            <a:off x="5380260" y="3041081"/>
            <a:ext cx="701092" cy="246221"/>
          </a:xfrm>
          <a:prstGeom prst="rect">
            <a:avLst/>
          </a:prstGeom>
          <a:solidFill>
            <a:schemeClr val="bg1"/>
          </a:solidFill>
        </p:spPr>
        <p:txBody>
          <a:bodyPr wrap="square" rtlCol="0">
            <a:spAutoFit/>
          </a:bodyPr>
          <a:lstStyle/>
          <a:p>
            <a:r>
              <a:rPr lang="it-IT" sz="1000" dirty="0"/>
              <a:t>Day 0</a:t>
            </a:r>
          </a:p>
        </p:txBody>
      </p:sp>
      <p:sp>
        <p:nvSpPr>
          <p:cNvPr id="25" name="CasellaDiTesto 24">
            <a:extLst>
              <a:ext uri="{FF2B5EF4-FFF2-40B4-BE49-F238E27FC236}">
                <a16:creationId xmlns:a16="http://schemas.microsoft.com/office/drawing/2014/main" id="{CA6824A9-31E6-43E3-A4F7-604E97997351}"/>
              </a:ext>
            </a:extLst>
          </p:cNvPr>
          <p:cNvSpPr txBox="1"/>
          <p:nvPr/>
        </p:nvSpPr>
        <p:spPr>
          <a:xfrm>
            <a:off x="6254418" y="3041080"/>
            <a:ext cx="701092" cy="246221"/>
          </a:xfrm>
          <a:prstGeom prst="rect">
            <a:avLst/>
          </a:prstGeom>
          <a:solidFill>
            <a:schemeClr val="bg1"/>
          </a:solidFill>
        </p:spPr>
        <p:txBody>
          <a:bodyPr wrap="square" rtlCol="0">
            <a:spAutoFit/>
          </a:bodyPr>
          <a:lstStyle/>
          <a:p>
            <a:r>
              <a:rPr lang="it-IT" sz="1000" dirty="0"/>
              <a:t>Day 3</a:t>
            </a:r>
          </a:p>
        </p:txBody>
      </p:sp>
      <p:sp>
        <p:nvSpPr>
          <p:cNvPr id="26" name="CasellaDiTesto 25">
            <a:extLst>
              <a:ext uri="{FF2B5EF4-FFF2-40B4-BE49-F238E27FC236}">
                <a16:creationId xmlns:a16="http://schemas.microsoft.com/office/drawing/2014/main" id="{BBB65FC0-CAFA-443F-A012-F9C6330BCEF7}"/>
              </a:ext>
            </a:extLst>
          </p:cNvPr>
          <p:cNvSpPr txBox="1"/>
          <p:nvPr/>
        </p:nvSpPr>
        <p:spPr>
          <a:xfrm>
            <a:off x="7128575" y="3053616"/>
            <a:ext cx="990979" cy="246221"/>
          </a:xfrm>
          <a:prstGeom prst="rect">
            <a:avLst/>
          </a:prstGeom>
          <a:solidFill>
            <a:schemeClr val="bg1"/>
          </a:solidFill>
        </p:spPr>
        <p:txBody>
          <a:bodyPr wrap="square" rtlCol="0">
            <a:spAutoFit/>
          </a:bodyPr>
          <a:lstStyle/>
          <a:p>
            <a:r>
              <a:rPr lang="it-IT" sz="1000" dirty="0"/>
              <a:t>Day 14</a:t>
            </a:r>
          </a:p>
        </p:txBody>
      </p:sp>
      <p:sp>
        <p:nvSpPr>
          <p:cNvPr id="30" name="CasellaDiTesto 29">
            <a:extLst>
              <a:ext uri="{FF2B5EF4-FFF2-40B4-BE49-F238E27FC236}">
                <a16:creationId xmlns:a16="http://schemas.microsoft.com/office/drawing/2014/main" id="{258D0F21-21E2-449C-AB99-4D823B2F5779}"/>
              </a:ext>
            </a:extLst>
          </p:cNvPr>
          <p:cNvSpPr txBox="1"/>
          <p:nvPr/>
        </p:nvSpPr>
        <p:spPr>
          <a:xfrm>
            <a:off x="5359375" y="1245793"/>
            <a:ext cx="701092" cy="246221"/>
          </a:xfrm>
          <a:prstGeom prst="rect">
            <a:avLst/>
          </a:prstGeom>
          <a:solidFill>
            <a:schemeClr val="bg1"/>
          </a:solidFill>
        </p:spPr>
        <p:txBody>
          <a:bodyPr wrap="square" rtlCol="0">
            <a:spAutoFit/>
          </a:bodyPr>
          <a:lstStyle/>
          <a:p>
            <a:r>
              <a:rPr lang="it-IT" sz="1000" dirty="0"/>
              <a:t>Day 0</a:t>
            </a:r>
          </a:p>
        </p:txBody>
      </p:sp>
      <p:sp>
        <p:nvSpPr>
          <p:cNvPr id="31" name="CasellaDiTesto 30">
            <a:extLst>
              <a:ext uri="{FF2B5EF4-FFF2-40B4-BE49-F238E27FC236}">
                <a16:creationId xmlns:a16="http://schemas.microsoft.com/office/drawing/2014/main" id="{FA8E778F-407F-4D2E-815C-5152D9EA302E}"/>
              </a:ext>
            </a:extLst>
          </p:cNvPr>
          <p:cNvSpPr txBox="1"/>
          <p:nvPr/>
        </p:nvSpPr>
        <p:spPr>
          <a:xfrm>
            <a:off x="6233533" y="1245792"/>
            <a:ext cx="701092" cy="246221"/>
          </a:xfrm>
          <a:prstGeom prst="rect">
            <a:avLst/>
          </a:prstGeom>
          <a:solidFill>
            <a:schemeClr val="bg1"/>
          </a:solidFill>
        </p:spPr>
        <p:txBody>
          <a:bodyPr wrap="square" rtlCol="0">
            <a:spAutoFit/>
          </a:bodyPr>
          <a:lstStyle/>
          <a:p>
            <a:r>
              <a:rPr lang="it-IT" sz="1000" dirty="0"/>
              <a:t>Day 3</a:t>
            </a:r>
          </a:p>
        </p:txBody>
      </p:sp>
      <p:sp>
        <p:nvSpPr>
          <p:cNvPr id="32" name="CasellaDiTesto 31">
            <a:extLst>
              <a:ext uri="{FF2B5EF4-FFF2-40B4-BE49-F238E27FC236}">
                <a16:creationId xmlns:a16="http://schemas.microsoft.com/office/drawing/2014/main" id="{7720AB20-CA91-4CC5-A208-899D54A1D415}"/>
              </a:ext>
            </a:extLst>
          </p:cNvPr>
          <p:cNvSpPr txBox="1"/>
          <p:nvPr/>
        </p:nvSpPr>
        <p:spPr>
          <a:xfrm>
            <a:off x="7107690" y="1258328"/>
            <a:ext cx="990979" cy="246221"/>
          </a:xfrm>
          <a:prstGeom prst="rect">
            <a:avLst/>
          </a:prstGeom>
          <a:solidFill>
            <a:schemeClr val="bg1"/>
          </a:solidFill>
        </p:spPr>
        <p:txBody>
          <a:bodyPr wrap="square" rtlCol="0">
            <a:spAutoFit/>
          </a:bodyPr>
          <a:lstStyle/>
          <a:p>
            <a:r>
              <a:rPr lang="it-IT" sz="1000" dirty="0"/>
              <a:t>Day 14</a:t>
            </a:r>
          </a:p>
        </p:txBody>
      </p:sp>
    </p:spTree>
    <p:extLst>
      <p:ext uri="{BB962C8B-B14F-4D97-AF65-F5344CB8AC3E}">
        <p14:creationId xmlns:p14="http://schemas.microsoft.com/office/powerpoint/2010/main" val="35660879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0B631750-6E90-4ED0-9CDC-6AB2784EFFA0}"/>
              </a:ext>
            </a:extLst>
          </p:cNvPr>
          <p:cNvSpPr txBox="1"/>
          <p:nvPr/>
        </p:nvSpPr>
        <p:spPr>
          <a:xfrm>
            <a:off x="6319519" y="169323"/>
            <a:ext cx="2628053" cy="369332"/>
          </a:xfrm>
          <a:prstGeom prst="rect">
            <a:avLst/>
          </a:prstGeom>
          <a:noFill/>
        </p:spPr>
        <p:txBody>
          <a:bodyPr wrap="square" rtlCol="0">
            <a:spAutoFit/>
          </a:bodyPr>
          <a:lstStyle/>
          <a:p>
            <a:pPr algn="ctr"/>
            <a:r>
              <a:rPr lang="it-IT" i="1" dirty="0">
                <a:solidFill>
                  <a:schemeClr val="bg1"/>
                </a:solidFill>
              </a:rPr>
              <a:t>Take home </a:t>
            </a:r>
            <a:r>
              <a:rPr lang="it-IT" i="1" dirty="0" err="1">
                <a:solidFill>
                  <a:schemeClr val="bg1"/>
                </a:solidFill>
              </a:rPr>
              <a:t>messages</a:t>
            </a:r>
            <a:endParaRPr lang="it-IT" i="1" dirty="0">
              <a:solidFill>
                <a:schemeClr val="bg1"/>
              </a:solidFill>
            </a:endParaRPr>
          </a:p>
        </p:txBody>
      </p:sp>
      <p:sp>
        <p:nvSpPr>
          <p:cNvPr id="3" name="CasellaDiTesto 2">
            <a:extLst>
              <a:ext uri="{FF2B5EF4-FFF2-40B4-BE49-F238E27FC236}">
                <a16:creationId xmlns:a16="http://schemas.microsoft.com/office/drawing/2014/main" id="{EB7ED6AA-C6F8-4418-BEA4-DB2EAE7A526B}"/>
              </a:ext>
            </a:extLst>
          </p:cNvPr>
          <p:cNvSpPr txBox="1"/>
          <p:nvPr/>
        </p:nvSpPr>
        <p:spPr>
          <a:xfrm>
            <a:off x="203200" y="868773"/>
            <a:ext cx="8480213" cy="646331"/>
          </a:xfrm>
          <a:prstGeom prst="rect">
            <a:avLst/>
          </a:prstGeom>
          <a:noFill/>
        </p:spPr>
        <p:txBody>
          <a:bodyPr wrap="square" rtlCol="0">
            <a:spAutoFit/>
          </a:bodyPr>
          <a:lstStyle/>
          <a:p>
            <a:endParaRPr lang="en-US" dirty="0"/>
          </a:p>
          <a:p>
            <a:endParaRPr lang="it-IT" dirty="0"/>
          </a:p>
        </p:txBody>
      </p:sp>
      <p:sp>
        <p:nvSpPr>
          <p:cNvPr id="5" name="Rettangolo 4">
            <a:extLst>
              <a:ext uri="{FF2B5EF4-FFF2-40B4-BE49-F238E27FC236}">
                <a16:creationId xmlns:a16="http://schemas.microsoft.com/office/drawing/2014/main" id="{D278690D-401F-4A55-8CC7-A8846801627A}"/>
              </a:ext>
            </a:extLst>
          </p:cNvPr>
          <p:cNvSpPr/>
          <p:nvPr/>
        </p:nvSpPr>
        <p:spPr>
          <a:xfrm>
            <a:off x="80818" y="1678959"/>
            <a:ext cx="8982364" cy="2308324"/>
          </a:xfrm>
          <a:prstGeom prst="rect">
            <a:avLst/>
          </a:prstGeom>
        </p:spPr>
        <p:txBody>
          <a:bodyPr wrap="square">
            <a:spAutoFit/>
          </a:bodyPr>
          <a:lstStyle/>
          <a:p>
            <a:pPr algn="ctr"/>
            <a:r>
              <a:rPr lang="it-IT" i="1" dirty="0" err="1">
                <a:solidFill>
                  <a:srgbClr val="C00000"/>
                </a:solidFill>
              </a:rPr>
              <a:t>Trascrittomica</a:t>
            </a:r>
            <a:endParaRPr lang="it-IT" i="1" dirty="0">
              <a:solidFill>
                <a:srgbClr val="C00000"/>
              </a:solidFill>
            </a:endParaRPr>
          </a:p>
          <a:p>
            <a:endParaRPr lang="it-IT" dirty="0"/>
          </a:p>
          <a:p>
            <a:pPr marL="285750" indent="-285750">
              <a:buFont typeface="Arial" panose="020B0604020202020204" pitchFamily="34" charset="0"/>
              <a:buChar char="•"/>
            </a:pPr>
            <a:r>
              <a:rPr lang="en-US" dirty="0">
                <a:solidFill>
                  <a:srgbClr val="C00000"/>
                </a:solidFill>
              </a:rPr>
              <a:t>mTORC1 </a:t>
            </a:r>
            <a:r>
              <a:rPr lang="en-US" dirty="0" err="1">
                <a:solidFill>
                  <a:srgbClr val="C00000"/>
                </a:solidFill>
              </a:rPr>
              <a:t>signalling</a:t>
            </a:r>
            <a:r>
              <a:rPr lang="en-US" dirty="0">
                <a:solidFill>
                  <a:srgbClr val="C00000"/>
                </a:solidFill>
              </a:rPr>
              <a:t> pathway: </a:t>
            </a:r>
            <a:r>
              <a:rPr lang="en-US" dirty="0" err="1"/>
              <a:t>ruolo</a:t>
            </a:r>
            <a:r>
              <a:rPr lang="en-US" dirty="0"/>
              <a:t> </a:t>
            </a:r>
            <a:r>
              <a:rPr lang="en-US" dirty="0" err="1"/>
              <a:t>chiave</a:t>
            </a:r>
            <a:r>
              <a:rPr lang="en-US" dirty="0"/>
              <a:t> </a:t>
            </a:r>
            <a:r>
              <a:rPr lang="en-US" dirty="0" err="1"/>
              <a:t>nella</a:t>
            </a:r>
            <a:r>
              <a:rPr lang="en-US" dirty="0"/>
              <a:t> </a:t>
            </a:r>
            <a:r>
              <a:rPr lang="en-US" dirty="0" err="1"/>
              <a:t>regolazione</a:t>
            </a:r>
            <a:r>
              <a:rPr lang="en-US" dirty="0"/>
              <a:t> e </a:t>
            </a:r>
            <a:r>
              <a:rPr lang="en-US" dirty="0" err="1"/>
              <a:t>coordinamento</a:t>
            </a:r>
            <a:r>
              <a:rPr lang="en-US" dirty="0"/>
              <a:t> di </a:t>
            </a:r>
            <a:r>
              <a:rPr lang="en-US" dirty="0" err="1"/>
              <a:t>importanti</a:t>
            </a:r>
            <a:r>
              <a:rPr lang="en-US" dirty="0"/>
              <a:t> pathway </a:t>
            </a:r>
            <a:r>
              <a:rPr lang="en-US" dirty="0" err="1"/>
              <a:t>molecolari</a:t>
            </a: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solidFill>
                  <a:srgbClr val="C00000"/>
                </a:solidFill>
              </a:rPr>
              <a:t>ABC transporters +AQP</a:t>
            </a:r>
            <a:r>
              <a:rPr lang="en-US" dirty="0"/>
              <a:t>: </a:t>
            </a:r>
            <a:r>
              <a:rPr lang="en-US" dirty="0" err="1"/>
              <a:t>detossificazione</a:t>
            </a:r>
            <a:r>
              <a:rPr lang="en-US" dirty="0"/>
              <a:t> da </a:t>
            </a:r>
            <a:r>
              <a:rPr lang="en-US" dirty="0" err="1"/>
              <a:t>metalli</a:t>
            </a:r>
            <a:r>
              <a:rPr lang="en-US" dirty="0"/>
              <a:t>, con </a:t>
            </a:r>
            <a:r>
              <a:rPr lang="en-US" dirty="0" err="1"/>
              <a:t>conseguente</a:t>
            </a:r>
            <a:r>
              <a:rPr lang="en-US" dirty="0"/>
              <a:t> </a:t>
            </a:r>
            <a:r>
              <a:rPr lang="en-US" dirty="0" err="1"/>
              <a:t>bioaccumulo</a:t>
            </a:r>
            <a:r>
              <a:rPr lang="en-US" dirty="0"/>
              <a:t> di </a:t>
            </a:r>
            <a:r>
              <a:rPr lang="en-US" dirty="0" err="1"/>
              <a:t>metalli</a:t>
            </a:r>
            <a:r>
              <a:rPr lang="en-US" dirty="0"/>
              <a:t> non </a:t>
            </a:r>
            <a:r>
              <a:rPr lang="en-US" dirty="0" err="1"/>
              <a:t>correlato</a:t>
            </a:r>
            <a:r>
              <a:rPr lang="en-US" dirty="0"/>
              <a:t> a </a:t>
            </a:r>
            <a:r>
              <a:rPr lang="en-US" dirty="0" err="1"/>
              <a:t>concentrazioni</a:t>
            </a:r>
            <a:r>
              <a:rPr lang="en-US" dirty="0"/>
              <a:t> </a:t>
            </a:r>
            <a:r>
              <a:rPr lang="en-US" dirty="0" err="1"/>
              <a:t>rilevate</a:t>
            </a:r>
            <a:r>
              <a:rPr lang="en-US" dirty="0"/>
              <a:t> </a:t>
            </a:r>
            <a:r>
              <a:rPr lang="en-US" dirty="0" err="1"/>
              <a:t>nei</a:t>
            </a:r>
            <a:r>
              <a:rPr lang="en-US" dirty="0"/>
              <a:t> </a:t>
            </a:r>
            <a:r>
              <a:rPr lang="en-US" dirty="0" err="1"/>
              <a:t>sedimenti</a:t>
            </a:r>
            <a:r>
              <a:rPr lang="en-US" dirty="0"/>
              <a:t>. </a:t>
            </a:r>
          </a:p>
        </p:txBody>
      </p:sp>
    </p:spTree>
    <p:extLst>
      <p:ext uri="{BB962C8B-B14F-4D97-AF65-F5344CB8AC3E}">
        <p14:creationId xmlns:p14="http://schemas.microsoft.com/office/powerpoint/2010/main" val="34891470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2CBC4278-C869-4DBE-8C82-F3EF46108BE4}"/>
              </a:ext>
            </a:extLst>
          </p:cNvPr>
          <p:cNvSpPr/>
          <p:nvPr/>
        </p:nvSpPr>
        <p:spPr>
          <a:xfrm>
            <a:off x="327188" y="1207324"/>
            <a:ext cx="8629226" cy="3139321"/>
          </a:xfrm>
          <a:prstGeom prst="rect">
            <a:avLst/>
          </a:prstGeom>
        </p:spPr>
        <p:txBody>
          <a:bodyPr wrap="square">
            <a:spAutoFit/>
          </a:bodyPr>
          <a:lstStyle/>
          <a:p>
            <a:pPr algn="ctr"/>
            <a:r>
              <a:rPr lang="it-IT" i="1" dirty="0">
                <a:solidFill>
                  <a:srgbClr val="C00000"/>
                </a:solidFill>
              </a:rPr>
              <a:t>Microbiota dei sedimenti e della ghiandola digestiva</a:t>
            </a:r>
          </a:p>
          <a:p>
            <a:endParaRPr lang="en-US" dirty="0"/>
          </a:p>
          <a:p>
            <a:pPr marL="285750" indent="-285750">
              <a:buFont typeface="Arial" panose="020B0604020202020204" pitchFamily="34" charset="0"/>
              <a:buChar char="•"/>
            </a:pPr>
            <a:r>
              <a:rPr lang="it-IT" dirty="0">
                <a:solidFill>
                  <a:srgbClr val="C00000"/>
                </a:solidFill>
              </a:rPr>
              <a:t>Capacità delle vongole di controllare la composizione delle comunità microbiche</a:t>
            </a:r>
            <a:r>
              <a:rPr lang="it-IT" dirty="0"/>
              <a:t> della ghiandola digestiva (acquisizione limitata di specie microbiche dai sedimenti)</a:t>
            </a:r>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r>
              <a:rPr lang="it-IT" dirty="0"/>
              <a:t>Tuttavia, il </a:t>
            </a:r>
            <a:r>
              <a:rPr lang="it-IT" dirty="0">
                <a:solidFill>
                  <a:srgbClr val="C00000"/>
                </a:solidFill>
              </a:rPr>
              <a:t>microbiota dei sedimenti svolge un ruolo importante nel modellare (transitoriamente) il microbiota delle vongole</a:t>
            </a:r>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r>
              <a:rPr lang="it-IT" dirty="0"/>
              <a:t>La </a:t>
            </a:r>
            <a:r>
              <a:rPr lang="it-IT" dirty="0">
                <a:solidFill>
                  <a:srgbClr val="C00000"/>
                </a:solidFill>
              </a:rPr>
              <a:t>proliferazione di agenti patogeni opportunisti</a:t>
            </a:r>
            <a:r>
              <a:rPr lang="it-IT" dirty="0"/>
              <a:t> può rappresentare un'ulteriore minaccia per le vongole esposte a stress chimico</a:t>
            </a:r>
          </a:p>
        </p:txBody>
      </p:sp>
      <p:sp>
        <p:nvSpPr>
          <p:cNvPr id="3" name="CasellaDiTesto 2">
            <a:extLst>
              <a:ext uri="{FF2B5EF4-FFF2-40B4-BE49-F238E27FC236}">
                <a16:creationId xmlns:a16="http://schemas.microsoft.com/office/drawing/2014/main" id="{3446C0E6-4B51-47B1-85E8-901F5CAED72B}"/>
              </a:ext>
            </a:extLst>
          </p:cNvPr>
          <p:cNvSpPr txBox="1"/>
          <p:nvPr/>
        </p:nvSpPr>
        <p:spPr>
          <a:xfrm>
            <a:off x="5010301" y="182870"/>
            <a:ext cx="5246314" cy="369332"/>
          </a:xfrm>
          <a:prstGeom prst="rect">
            <a:avLst/>
          </a:prstGeom>
          <a:noFill/>
        </p:spPr>
        <p:txBody>
          <a:bodyPr wrap="square" rtlCol="0">
            <a:spAutoFit/>
          </a:bodyPr>
          <a:lstStyle/>
          <a:p>
            <a:pPr algn="ctr"/>
            <a:r>
              <a:rPr lang="it-IT" i="1" dirty="0">
                <a:solidFill>
                  <a:schemeClr val="bg1"/>
                </a:solidFill>
              </a:rPr>
              <a:t>Take home </a:t>
            </a:r>
            <a:r>
              <a:rPr lang="it-IT" i="1" dirty="0" err="1">
                <a:solidFill>
                  <a:schemeClr val="bg1"/>
                </a:solidFill>
              </a:rPr>
              <a:t>messages</a:t>
            </a:r>
            <a:endParaRPr lang="it-IT" i="1" dirty="0">
              <a:solidFill>
                <a:schemeClr val="bg1"/>
              </a:solidFill>
            </a:endParaRPr>
          </a:p>
        </p:txBody>
      </p:sp>
    </p:spTree>
    <p:extLst>
      <p:ext uri="{BB962C8B-B14F-4D97-AF65-F5344CB8AC3E}">
        <p14:creationId xmlns:p14="http://schemas.microsoft.com/office/powerpoint/2010/main" val="13180469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BC3B7045-89E3-4F3D-BDAA-7B1B78FADFA1}"/>
              </a:ext>
            </a:extLst>
          </p:cNvPr>
          <p:cNvSpPr/>
          <p:nvPr/>
        </p:nvSpPr>
        <p:spPr>
          <a:xfrm>
            <a:off x="151082" y="1657644"/>
            <a:ext cx="8841835" cy="2031325"/>
          </a:xfrm>
          <a:prstGeom prst="rect">
            <a:avLst/>
          </a:prstGeom>
        </p:spPr>
        <p:txBody>
          <a:bodyPr wrap="square">
            <a:spAutoFit/>
          </a:bodyPr>
          <a:lstStyle/>
          <a:p>
            <a:pPr algn="ctr"/>
            <a:r>
              <a:rPr lang="it-IT" dirty="0">
                <a:latin typeface="WarnockPro-Regular"/>
              </a:rPr>
              <a:t>I cambiamenti trascrizionali e microbici più importanti si verificano nella fase iniziale dell’esposizione.</a:t>
            </a:r>
          </a:p>
          <a:p>
            <a:pPr algn="ctr"/>
            <a:endParaRPr lang="it-IT" dirty="0">
              <a:latin typeface="WarnockPro-Regular"/>
            </a:endParaRPr>
          </a:p>
          <a:p>
            <a:pPr algn="ctr"/>
            <a:r>
              <a:rPr lang="it-IT" dirty="0">
                <a:latin typeface="WarnockPro-Regular"/>
              </a:rPr>
              <a:t>Tuttavia, occorre prestare cautela nel riutilizzo dei sedimenti dragati in aree fortemente antropizzate (es. Laguna di Venezia), in particolare per una specie soggetta a molteplici fattori di stress (agenti patogeni, ondate di caldo) che sta già sperimentando una drastica riduzione delle sue popolazioni naturali e allevate</a:t>
            </a:r>
            <a:endParaRPr lang="it-IT" dirty="0"/>
          </a:p>
        </p:txBody>
      </p:sp>
      <p:sp>
        <p:nvSpPr>
          <p:cNvPr id="3" name="CasellaDiTesto 2">
            <a:extLst>
              <a:ext uri="{FF2B5EF4-FFF2-40B4-BE49-F238E27FC236}">
                <a16:creationId xmlns:a16="http://schemas.microsoft.com/office/drawing/2014/main" id="{393BB202-ECE8-4675-AFAE-71C1D02933F4}"/>
              </a:ext>
            </a:extLst>
          </p:cNvPr>
          <p:cNvSpPr txBox="1"/>
          <p:nvPr/>
        </p:nvSpPr>
        <p:spPr>
          <a:xfrm>
            <a:off x="5010301" y="182870"/>
            <a:ext cx="5246314" cy="369332"/>
          </a:xfrm>
          <a:prstGeom prst="rect">
            <a:avLst/>
          </a:prstGeom>
          <a:noFill/>
        </p:spPr>
        <p:txBody>
          <a:bodyPr wrap="square" rtlCol="0">
            <a:spAutoFit/>
          </a:bodyPr>
          <a:lstStyle/>
          <a:p>
            <a:pPr algn="ctr"/>
            <a:r>
              <a:rPr lang="it-IT" i="1" dirty="0">
                <a:solidFill>
                  <a:schemeClr val="bg1"/>
                </a:solidFill>
              </a:rPr>
              <a:t>Take home </a:t>
            </a:r>
            <a:r>
              <a:rPr lang="it-IT" i="1" dirty="0" err="1">
                <a:solidFill>
                  <a:schemeClr val="bg1"/>
                </a:solidFill>
              </a:rPr>
              <a:t>messages</a:t>
            </a:r>
            <a:endParaRPr lang="it-IT" i="1" dirty="0">
              <a:solidFill>
                <a:schemeClr val="bg1"/>
              </a:solidFill>
            </a:endParaRPr>
          </a:p>
        </p:txBody>
      </p:sp>
      <p:pic>
        <p:nvPicPr>
          <p:cNvPr id="4" name="Picture 2" descr="RIPRISTINO GEOMORFOLOGICO AMBIENTI LAGUNARI – La Dragaggi">
            <a:extLst>
              <a:ext uri="{FF2B5EF4-FFF2-40B4-BE49-F238E27FC236}">
                <a16:creationId xmlns:a16="http://schemas.microsoft.com/office/drawing/2014/main" id="{2B51CC4F-2685-43B9-9A98-349D4BACA16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9284" y="3775595"/>
            <a:ext cx="1882655" cy="125021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Marine transportation study identifies best practices for dredged material  | Illinois Center for Transportation | UIUC">
            <a:extLst>
              <a:ext uri="{FF2B5EF4-FFF2-40B4-BE49-F238E27FC236}">
                <a16:creationId xmlns:a16="http://schemas.microsoft.com/office/drawing/2014/main" id="{B0A42505-D0B7-4A46-B5F7-24335B7A76B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8994" y="3775595"/>
            <a:ext cx="2246579" cy="12637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e Venetian Lagoon and its Ecosystem - Images of Venice">
            <a:extLst>
              <a:ext uri="{FF2B5EF4-FFF2-40B4-BE49-F238E27FC236}">
                <a16:creationId xmlns:a16="http://schemas.microsoft.com/office/drawing/2014/main" id="{923F7F09-EFD5-4D0A-A9ED-D6E1A3EBEB9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0080" y="3774118"/>
            <a:ext cx="2749973" cy="126517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weet, plump Manila clams are at their peak now - The Press Democrat">
            <a:extLst>
              <a:ext uri="{FF2B5EF4-FFF2-40B4-BE49-F238E27FC236}">
                <a16:creationId xmlns:a16="http://schemas.microsoft.com/office/drawing/2014/main" id="{B75DBACC-B2D0-4552-A148-1C69334933E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74560" y="3760860"/>
            <a:ext cx="1632373" cy="1278436"/>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6C688AA9-FD17-4E0B-A1CF-1849C7FE3117}"/>
              </a:ext>
            </a:extLst>
          </p:cNvPr>
          <p:cNvSpPr txBox="1"/>
          <p:nvPr/>
        </p:nvSpPr>
        <p:spPr>
          <a:xfrm>
            <a:off x="364619" y="864609"/>
            <a:ext cx="8170922" cy="707886"/>
          </a:xfrm>
          <a:prstGeom prst="rect">
            <a:avLst/>
          </a:prstGeom>
          <a:noFill/>
        </p:spPr>
        <p:txBody>
          <a:bodyPr wrap="square" rtlCol="0">
            <a:spAutoFit/>
          </a:bodyPr>
          <a:lstStyle/>
          <a:p>
            <a:pPr algn="ctr"/>
            <a:r>
              <a:rPr lang="it-IT" sz="2000" i="1" dirty="0">
                <a:solidFill>
                  <a:srgbClr val="C00000"/>
                </a:solidFill>
              </a:rPr>
              <a:t>Il riutilizzo di sedimenti dragati può rappresentare un rischio per le specie marine sessili?</a:t>
            </a:r>
          </a:p>
        </p:txBody>
      </p:sp>
    </p:spTree>
    <p:extLst>
      <p:ext uri="{BB962C8B-B14F-4D97-AF65-F5344CB8AC3E}">
        <p14:creationId xmlns:p14="http://schemas.microsoft.com/office/powerpoint/2010/main" val="6931699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D68E1EEC-46B0-4DDB-AB66-AF1EFF507DDC}"/>
              </a:ext>
            </a:extLst>
          </p:cNvPr>
          <p:cNvPicPr>
            <a:picLocks noChangeAspect="1"/>
          </p:cNvPicPr>
          <p:nvPr/>
        </p:nvPicPr>
        <p:blipFill>
          <a:blip r:embed="rId2"/>
          <a:stretch>
            <a:fillRect/>
          </a:stretch>
        </p:blipFill>
        <p:spPr>
          <a:xfrm>
            <a:off x="2049457" y="2242831"/>
            <a:ext cx="6831166" cy="2760613"/>
          </a:xfrm>
          <a:prstGeom prst="rect">
            <a:avLst/>
          </a:prstGeom>
        </p:spPr>
      </p:pic>
      <p:sp>
        <p:nvSpPr>
          <p:cNvPr id="3" name="CasellaDiTesto 2">
            <a:extLst>
              <a:ext uri="{FF2B5EF4-FFF2-40B4-BE49-F238E27FC236}">
                <a16:creationId xmlns:a16="http://schemas.microsoft.com/office/drawing/2014/main" id="{EC04C71A-15C3-426D-8581-942A93AEFE80}"/>
              </a:ext>
            </a:extLst>
          </p:cNvPr>
          <p:cNvSpPr txBox="1"/>
          <p:nvPr/>
        </p:nvSpPr>
        <p:spPr>
          <a:xfrm>
            <a:off x="146303" y="1016813"/>
            <a:ext cx="7439830" cy="1569660"/>
          </a:xfrm>
          <a:prstGeom prst="rect">
            <a:avLst/>
          </a:prstGeom>
          <a:noFill/>
        </p:spPr>
        <p:txBody>
          <a:bodyPr wrap="square" rtlCol="0">
            <a:spAutoFit/>
          </a:bodyPr>
          <a:lstStyle/>
          <a:p>
            <a:r>
              <a:rPr lang="it-IT" sz="4800" b="0" dirty="0">
                <a:latin typeface="MV Boli" panose="02000500030200090000" pitchFamily="2" charset="0"/>
                <a:cs typeface="MV Boli" panose="02000500030200090000" pitchFamily="2" charset="0"/>
              </a:rPr>
              <a:t>Thank </a:t>
            </a:r>
            <a:r>
              <a:rPr lang="it-IT" sz="4800" b="0" dirty="0" err="1">
                <a:latin typeface="MV Boli" panose="02000500030200090000" pitchFamily="2" charset="0"/>
                <a:cs typeface="MV Boli" panose="02000500030200090000" pitchFamily="2" charset="0"/>
              </a:rPr>
              <a:t>you</a:t>
            </a:r>
            <a:r>
              <a:rPr lang="it-IT" sz="4800" b="0" dirty="0">
                <a:latin typeface="MV Boli" panose="02000500030200090000" pitchFamily="2" charset="0"/>
                <a:cs typeface="MV Boli" panose="02000500030200090000" pitchFamily="2" charset="0"/>
              </a:rPr>
              <a:t> …… and</a:t>
            </a:r>
          </a:p>
          <a:p>
            <a:r>
              <a:rPr lang="it-IT" sz="4800" b="0" dirty="0">
                <a:latin typeface="MV Boli" panose="02000500030200090000" pitchFamily="2" charset="0"/>
                <a:cs typeface="MV Boli" panose="02000500030200090000" pitchFamily="2" charset="0"/>
              </a:rPr>
              <a:t>          follow </a:t>
            </a:r>
            <a:r>
              <a:rPr lang="it-IT" sz="4800" b="0" dirty="0" err="1">
                <a:latin typeface="MV Boli" panose="02000500030200090000" pitchFamily="2" charset="0"/>
                <a:cs typeface="MV Boli" panose="02000500030200090000" pitchFamily="2" charset="0"/>
              </a:rPr>
              <a:t>us</a:t>
            </a:r>
            <a:r>
              <a:rPr lang="it-IT" sz="4800" b="0" dirty="0">
                <a:latin typeface="MV Boli" panose="02000500030200090000" pitchFamily="2" charset="0"/>
                <a:cs typeface="MV Boli" panose="02000500030200090000" pitchFamily="2" charset="0"/>
              </a:rPr>
              <a:t>…</a:t>
            </a:r>
          </a:p>
        </p:txBody>
      </p:sp>
    </p:spTree>
    <p:extLst>
      <p:ext uri="{BB962C8B-B14F-4D97-AF65-F5344CB8AC3E}">
        <p14:creationId xmlns:p14="http://schemas.microsoft.com/office/powerpoint/2010/main" val="36619208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310754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51492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832355A7-4D9E-4579-A171-2454401AB4C3}"/>
              </a:ext>
            </a:extLst>
          </p:cNvPr>
          <p:cNvPicPr>
            <a:picLocks noChangeAspect="1"/>
          </p:cNvPicPr>
          <p:nvPr/>
        </p:nvPicPr>
        <p:blipFill>
          <a:blip r:embed="rId2"/>
          <a:stretch>
            <a:fillRect/>
          </a:stretch>
        </p:blipFill>
        <p:spPr>
          <a:xfrm>
            <a:off x="63567" y="954451"/>
            <a:ext cx="4664215" cy="4267286"/>
          </a:xfrm>
          <a:prstGeom prst="rect">
            <a:avLst/>
          </a:prstGeom>
        </p:spPr>
      </p:pic>
    </p:spTree>
    <p:extLst>
      <p:ext uri="{BB962C8B-B14F-4D97-AF65-F5344CB8AC3E}">
        <p14:creationId xmlns:p14="http://schemas.microsoft.com/office/powerpoint/2010/main" val="17527516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a:extLst>
              <a:ext uri="{FF2B5EF4-FFF2-40B4-BE49-F238E27FC236}">
                <a16:creationId xmlns:a16="http://schemas.microsoft.com/office/drawing/2014/main" id="{D92BBC57-FAAE-479D-89D3-DD7BFA8B013F}"/>
              </a:ext>
            </a:extLst>
          </p:cNvPr>
          <p:cNvSpPr txBox="1"/>
          <p:nvPr/>
        </p:nvSpPr>
        <p:spPr>
          <a:xfrm>
            <a:off x="386297" y="993319"/>
            <a:ext cx="8170922" cy="707886"/>
          </a:xfrm>
          <a:prstGeom prst="rect">
            <a:avLst/>
          </a:prstGeom>
          <a:noFill/>
        </p:spPr>
        <p:txBody>
          <a:bodyPr wrap="square" rtlCol="0">
            <a:spAutoFit/>
          </a:bodyPr>
          <a:lstStyle/>
          <a:p>
            <a:pPr algn="ctr"/>
            <a:r>
              <a:rPr lang="it-IT" sz="2000" i="1" dirty="0">
                <a:solidFill>
                  <a:srgbClr val="C00000"/>
                </a:solidFill>
              </a:rPr>
              <a:t>Il riutilizzo di sedimenti dragati può rappresentare un pericolo per specie marine sessili?</a:t>
            </a:r>
          </a:p>
        </p:txBody>
      </p:sp>
      <p:sp>
        <p:nvSpPr>
          <p:cNvPr id="3" name="Rettangolo 2">
            <a:extLst>
              <a:ext uri="{FF2B5EF4-FFF2-40B4-BE49-F238E27FC236}">
                <a16:creationId xmlns:a16="http://schemas.microsoft.com/office/drawing/2014/main" id="{754A9A9F-DD03-47E7-BDFA-334A44402B06}"/>
              </a:ext>
            </a:extLst>
          </p:cNvPr>
          <p:cNvSpPr/>
          <p:nvPr/>
        </p:nvSpPr>
        <p:spPr>
          <a:xfrm>
            <a:off x="222120" y="2191744"/>
            <a:ext cx="8699759" cy="2031325"/>
          </a:xfrm>
          <a:prstGeom prst="rect">
            <a:avLst/>
          </a:prstGeom>
        </p:spPr>
        <p:txBody>
          <a:bodyPr wrap="square">
            <a:spAutoFit/>
          </a:bodyPr>
          <a:lstStyle/>
          <a:p>
            <a:pPr marL="285750" indent="-285750">
              <a:buFont typeface="Arial" panose="020B0604020202020204" pitchFamily="34" charset="0"/>
              <a:buChar char="•"/>
            </a:pPr>
            <a:r>
              <a:rPr lang="it-IT" i="1" dirty="0"/>
              <a:t>Cambiamenti trascrizionali in seguito all’esposizione a sedimenti dragati in diverse aree</a:t>
            </a:r>
          </a:p>
          <a:p>
            <a:endParaRPr lang="it-IT" b="0" i="1" dirty="0"/>
          </a:p>
          <a:p>
            <a:endParaRPr lang="it-IT" b="0" i="1" dirty="0"/>
          </a:p>
          <a:p>
            <a:endParaRPr lang="it-IT" b="0" i="1" dirty="0"/>
          </a:p>
          <a:p>
            <a:endParaRPr lang="it-IT" b="0" i="1" dirty="0"/>
          </a:p>
          <a:p>
            <a:pPr marL="285750" indent="-285750">
              <a:buFont typeface="Arial" panose="020B0604020202020204" pitchFamily="34" charset="0"/>
              <a:buChar char="•"/>
            </a:pPr>
            <a:r>
              <a:rPr lang="it-IT" i="1" dirty="0"/>
              <a:t>Definire il ruolo dei sedimenti nelle composizione del microbiota dell’ospite</a:t>
            </a:r>
            <a:endParaRPr lang="it-IT" b="0" i="1" dirty="0"/>
          </a:p>
        </p:txBody>
      </p:sp>
    </p:spTree>
    <p:extLst>
      <p:ext uri="{BB962C8B-B14F-4D97-AF65-F5344CB8AC3E}">
        <p14:creationId xmlns:p14="http://schemas.microsoft.com/office/powerpoint/2010/main" val="1383356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tangolo 9">
            <a:extLst>
              <a:ext uri="{FF2B5EF4-FFF2-40B4-BE49-F238E27FC236}">
                <a16:creationId xmlns:a16="http://schemas.microsoft.com/office/drawing/2014/main" id="{E33AA530-6C80-4095-AD25-B19921F71747}"/>
              </a:ext>
            </a:extLst>
          </p:cNvPr>
          <p:cNvSpPr/>
          <p:nvPr/>
        </p:nvSpPr>
        <p:spPr>
          <a:xfrm>
            <a:off x="4803141" y="863590"/>
            <a:ext cx="4340859" cy="3416320"/>
          </a:xfrm>
          <a:prstGeom prst="rect">
            <a:avLst/>
          </a:prstGeom>
        </p:spPr>
        <p:txBody>
          <a:bodyPr wrap="square">
            <a:spAutoFit/>
          </a:bodyPr>
          <a:lstStyle/>
          <a:p>
            <a:pPr algn="ctr"/>
            <a:endParaRPr lang="it-IT" dirty="0">
              <a:solidFill>
                <a:srgbClr val="C00000"/>
              </a:solidFill>
            </a:endParaRPr>
          </a:p>
          <a:p>
            <a:pPr algn="ctr"/>
            <a:r>
              <a:rPr lang="it-IT" dirty="0">
                <a:solidFill>
                  <a:srgbClr val="C00000"/>
                </a:solidFill>
              </a:rPr>
              <a:t>Site I</a:t>
            </a:r>
          </a:p>
          <a:p>
            <a:pPr algn="ctr"/>
            <a:r>
              <a:rPr lang="en-US" dirty="0" err="1">
                <a:latin typeface="WarnockPro-Regular"/>
              </a:rPr>
              <a:t>Signalling</a:t>
            </a:r>
            <a:r>
              <a:rPr lang="en-US" dirty="0">
                <a:latin typeface="WarnockPro-Regular"/>
              </a:rPr>
              <a:t> and development </a:t>
            </a:r>
          </a:p>
          <a:p>
            <a:pPr algn="ctr"/>
            <a:r>
              <a:rPr lang="en-US" dirty="0">
                <a:latin typeface="WarnockPro-Regular"/>
              </a:rPr>
              <a:t>Pathways in cancer</a:t>
            </a:r>
          </a:p>
          <a:p>
            <a:pPr algn="ctr"/>
            <a:r>
              <a:rPr lang="en-US" dirty="0">
                <a:latin typeface="WarnockPro-Regular"/>
              </a:rPr>
              <a:t>Apoptosis (day 14)</a:t>
            </a:r>
          </a:p>
          <a:p>
            <a:pPr algn="ctr"/>
            <a:r>
              <a:rPr lang="en-US" dirty="0">
                <a:latin typeface="WarnockPro-Regular"/>
              </a:rPr>
              <a:t>Response to stress (Day 14)</a:t>
            </a:r>
          </a:p>
          <a:p>
            <a:pPr algn="ctr"/>
            <a:r>
              <a:rPr lang="it-IT" dirty="0" err="1">
                <a:latin typeface="WarnockPro-Regular"/>
              </a:rPr>
              <a:t>Hypoxia</a:t>
            </a:r>
            <a:r>
              <a:rPr lang="it-IT" dirty="0">
                <a:latin typeface="WarnockPro-Regular"/>
              </a:rPr>
              <a:t> (Day 3)</a:t>
            </a:r>
          </a:p>
          <a:p>
            <a:pPr algn="ctr"/>
            <a:endParaRPr lang="it-IT" b="0" dirty="0">
              <a:latin typeface="WarnockPro-Regular"/>
            </a:endParaRPr>
          </a:p>
          <a:p>
            <a:pPr algn="ctr"/>
            <a:r>
              <a:rPr lang="it-IT" dirty="0" err="1">
                <a:solidFill>
                  <a:srgbClr val="C00000"/>
                </a:solidFill>
              </a:rPr>
              <a:t>All</a:t>
            </a:r>
            <a:r>
              <a:rPr lang="it-IT" dirty="0">
                <a:solidFill>
                  <a:srgbClr val="C00000"/>
                </a:solidFill>
              </a:rPr>
              <a:t> </a:t>
            </a:r>
            <a:r>
              <a:rPr lang="it-IT" dirty="0" err="1">
                <a:solidFill>
                  <a:srgbClr val="C00000"/>
                </a:solidFill>
              </a:rPr>
              <a:t>sites</a:t>
            </a:r>
            <a:endParaRPr lang="it-IT" dirty="0">
              <a:solidFill>
                <a:srgbClr val="C00000"/>
              </a:solidFill>
            </a:endParaRPr>
          </a:p>
          <a:p>
            <a:pPr algn="ctr"/>
            <a:r>
              <a:rPr lang="it-IT" dirty="0" err="1">
                <a:latin typeface="WarnockPro-Regular"/>
              </a:rPr>
              <a:t>Neurotransmission</a:t>
            </a:r>
            <a:r>
              <a:rPr lang="it-IT" dirty="0">
                <a:latin typeface="WarnockPro-Regular"/>
              </a:rPr>
              <a:t> and </a:t>
            </a:r>
          </a:p>
          <a:p>
            <a:pPr algn="ctr"/>
            <a:r>
              <a:rPr lang="it-IT" dirty="0" err="1">
                <a:latin typeface="WarnockPro-Regular"/>
              </a:rPr>
              <a:t>synapse</a:t>
            </a:r>
            <a:r>
              <a:rPr lang="it-IT" dirty="0">
                <a:latin typeface="WarnockPro-Regular"/>
              </a:rPr>
              <a:t> (Day 3)</a:t>
            </a:r>
            <a:endParaRPr lang="en-US" dirty="0">
              <a:latin typeface="WarnockPro-Regular"/>
            </a:endParaRPr>
          </a:p>
          <a:p>
            <a:pPr algn="ctr"/>
            <a:endParaRPr lang="it-IT" dirty="0">
              <a:solidFill>
                <a:srgbClr val="C00000"/>
              </a:solidFill>
            </a:endParaRPr>
          </a:p>
        </p:txBody>
      </p:sp>
      <p:pic>
        <p:nvPicPr>
          <p:cNvPr id="12" name="Immagine 11">
            <a:extLst>
              <a:ext uri="{FF2B5EF4-FFF2-40B4-BE49-F238E27FC236}">
                <a16:creationId xmlns:a16="http://schemas.microsoft.com/office/drawing/2014/main" id="{AF5AC7BD-202D-4BB3-A906-8AAC7F5171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836" y="61784"/>
            <a:ext cx="5709059" cy="5087334"/>
          </a:xfrm>
          <a:prstGeom prst="rect">
            <a:avLst/>
          </a:prstGeom>
        </p:spPr>
      </p:pic>
      <p:sp>
        <p:nvSpPr>
          <p:cNvPr id="27" name="Rettangolo 26">
            <a:extLst>
              <a:ext uri="{FF2B5EF4-FFF2-40B4-BE49-F238E27FC236}">
                <a16:creationId xmlns:a16="http://schemas.microsoft.com/office/drawing/2014/main" id="{8CA5E4BC-3F35-4167-9AF9-93EDAA7336E7}"/>
              </a:ext>
            </a:extLst>
          </p:cNvPr>
          <p:cNvSpPr/>
          <p:nvPr/>
        </p:nvSpPr>
        <p:spPr>
          <a:xfrm>
            <a:off x="4344893" y="2209608"/>
            <a:ext cx="4572000" cy="646331"/>
          </a:xfrm>
          <a:prstGeom prst="rect">
            <a:avLst/>
          </a:prstGeom>
          <a:solidFill>
            <a:srgbClr val="C00000"/>
          </a:solidFill>
        </p:spPr>
        <p:txBody>
          <a:bodyPr wrap="square">
            <a:spAutoFit/>
          </a:bodyPr>
          <a:lstStyle/>
          <a:p>
            <a:pPr algn="ctr"/>
            <a:r>
              <a:rPr lang="en-US" i="1" dirty="0">
                <a:solidFill>
                  <a:schemeClr val="bg1"/>
                </a:solidFill>
              </a:rPr>
              <a:t>Transcriptional changes due to contaminants released from Venice city </a:t>
            </a:r>
            <a:endParaRPr lang="it-IT" i="1" dirty="0">
              <a:solidFill>
                <a:schemeClr val="bg1"/>
              </a:solidFill>
            </a:endParaRPr>
          </a:p>
        </p:txBody>
      </p:sp>
      <p:sp>
        <p:nvSpPr>
          <p:cNvPr id="7" name="CasellaDiTesto 6">
            <a:extLst>
              <a:ext uri="{FF2B5EF4-FFF2-40B4-BE49-F238E27FC236}">
                <a16:creationId xmlns:a16="http://schemas.microsoft.com/office/drawing/2014/main" id="{A4DAAD2F-BEE8-4811-9DAF-3D48F44E9FCA}"/>
              </a:ext>
            </a:extLst>
          </p:cNvPr>
          <p:cNvSpPr txBox="1"/>
          <p:nvPr/>
        </p:nvSpPr>
        <p:spPr>
          <a:xfrm>
            <a:off x="6108326" y="179022"/>
            <a:ext cx="3133028" cy="369332"/>
          </a:xfrm>
          <a:prstGeom prst="rect">
            <a:avLst/>
          </a:prstGeom>
          <a:noFill/>
        </p:spPr>
        <p:txBody>
          <a:bodyPr wrap="square" rtlCol="0">
            <a:spAutoFit/>
          </a:bodyPr>
          <a:lstStyle/>
          <a:p>
            <a:r>
              <a:rPr lang="it-IT" i="1" dirty="0">
                <a:solidFill>
                  <a:schemeClr val="bg1"/>
                </a:solidFill>
              </a:rPr>
              <a:t>Results –</a:t>
            </a:r>
            <a:r>
              <a:rPr lang="it-IT" i="1" dirty="0" err="1">
                <a:solidFill>
                  <a:schemeClr val="bg1"/>
                </a:solidFill>
              </a:rPr>
              <a:t>transcriptomics</a:t>
            </a:r>
            <a:endParaRPr lang="it-IT" i="1" dirty="0">
              <a:solidFill>
                <a:schemeClr val="bg1"/>
              </a:solidFill>
            </a:endParaRPr>
          </a:p>
        </p:txBody>
      </p:sp>
      <p:pic>
        <p:nvPicPr>
          <p:cNvPr id="9" name="Picture 4" descr="File:Italian traffic signs - simbolo centro (figura II 100).svg - Wikipedia">
            <a:extLst>
              <a:ext uri="{FF2B5EF4-FFF2-40B4-BE49-F238E27FC236}">
                <a16:creationId xmlns:a16="http://schemas.microsoft.com/office/drawing/2014/main" id="{1EDC5028-7292-43CA-8AB1-9E6744113A1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85944" y="1059870"/>
            <a:ext cx="413441" cy="413441"/>
          </a:xfrm>
          <a:prstGeom prst="rect">
            <a:avLst/>
          </a:prstGeom>
          <a:noFill/>
          <a:extLst>
            <a:ext uri="{909E8E84-426E-40DD-AFC4-6F175D3DCCD1}">
              <a14:hiddenFill xmlns:a14="http://schemas.microsoft.com/office/drawing/2010/main">
                <a:solidFill>
                  <a:srgbClr val="FFFFFF"/>
                </a:solidFill>
              </a14:hiddenFill>
            </a:ext>
          </a:extLst>
        </p:spPr>
      </p:pic>
      <p:sp>
        <p:nvSpPr>
          <p:cNvPr id="26" name="Rettangolo 25">
            <a:extLst>
              <a:ext uri="{FF2B5EF4-FFF2-40B4-BE49-F238E27FC236}">
                <a16:creationId xmlns:a16="http://schemas.microsoft.com/office/drawing/2014/main" id="{16045F43-2282-4D32-9CA1-8B404184671E}"/>
              </a:ext>
            </a:extLst>
          </p:cNvPr>
          <p:cNvSpPr/>
          <p:nvPr/>
        </p:nvSpPr>
        <p:spPr bwMode="auto">
          <a:xfrm>
            <a:off x="-55034" y="2842432"/>
            <a:ext cx="3676894" cy="581012"/>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1" i="0" u="none" strike="noStrike" cap="none" normalizeH="0" baseline="0">
              <a:ln>
                <a:noFill/>
              </a:ln>
              <a:solidFill>
                <a:schemeClr val="tx1"/>
              </a:solidFill>
              <a:effectLst/>
              <a:latin typeface="Arial" charset="0"/>
            </a:endParaRPr>
          </a:p>
        </p:txBody>
      </p:sp>
      <p:pic>
        <p:nvPicPr>
          <p:cNvPr id="13" name="Picture 4" descr="File:Italian traffic signs - simbolo centro (figura II 100).svg - Wikipedia">
            <a:extLst>
              <a:ext uri="{FF2B5EF4-FFF2-40B4-BE49-F238E27FC236}">
                <a16:creationId xmlns:a16="http://schemas.microsoft.com/office/drawing/2014/main" id="{48F212F0-88D2-4125-89AD-BD6F98163CA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25776" y="169568"/>
            <a:ext cx="187995" cy="18310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File:Italian traffic signs - simbolo centro (figura II 100).svg - Wikipedia">
            <a:extLst>
              <a:ext uri="{FF2B5EF4-FFF2-40B4-BE49-F238E27FC236}">
                <a16:creationId xmlns:a16="http://schemas.microsoft.com/office/drawing/2014/main" id="{F9DE6C31-0BBE-4E51-B5D8-A1F24CAE0E9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20687" y="148785"/>
            <a:ext cx="187995" cy="183105"/>
          </a:xfrm>
          <a:prstGeom prst="rect">
            <a:avLst/>
          </a:prstGeom>
          <a:noFill/>
          <a:extLst>
            <a:ext uri="{909E8E84-426E-40DD-AFC4-6F175D3DCCD1}">
              <a14:hiddenFill xmlns:a14="http://schemas.microsoft.com/office/drawing/2010/main">
                <a:solidFill>
                  <a:srgbClr val="FFFFFF"/>
                </a:solidFill>
              </a14:hiddenFill>
            </a:ext>
          </a:extLst>
        </p:spPr>
      </p:pic>
      <p:sp>
        <p:nvSpPr>
          <p:cNvPr id="16" name="Rettangolo 15">
            <a:extLst>
              <a:ext uri="{FF2B5EF4-FFF2-40B4-BE49-F238E27FC236}">
                <a16:creationId xmlns:a16="http://schemas.microsoft.com/office/drawing/2014/main" id="{38887513-9513-4C6A-BCF0-5DE418CAB56C}"/>
              </a:ext>
            </a:extLst>
          </p:cNvPr>
          <p:cNvSpPr/>
          <p:nvPr/>
        </p:nvSpPr>
        <p:spPr bwMode="auto">
          <a:xfrm>
            <a:off x="1262983" y="332367"/>
            <a:ext cx="845492" cy="1438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1" i="0" u="none" strike="noStrike" cap="none" normalizeH="0" baseline="0">
              <a:ln>
                <a:noFill/>
              </a:ln>
              <a:solidFill>
                <a:schemeClr val="tx1"/>
              </a:solidFill>
              <a:effectLst/>
              <a:latin typeface="Arial" charset="0"/>
            </a:endParaRPr>
          </a:p>
        </p:txBody>
      </p:sp>
      <p:sp>
        <p:nvSpPr>
          <p:cNvPr id="4" name="Rettangolo 3">
            <a:extLst>
              <a:ext uri="{FF2B5EF4-FFF2-40B4-BE49-F238E27FC236}">
                <a16:creationId xmlns:a16="http://schemas.microsoft.com/office/drawing/2014/main" id="{10FF7876-6183-4351-B8C0-C7F8E31620E5}"/>
              </a:ext>
            </a:extLst>
          </p:cNvPr>
          <p:cNvSpPr/>
          <p:nvPr/>
        </p:nvSpPr>
        <p:spPr bwMode="auto">
          <a:xfrm>
            <a:off x="2369357" y="476222"/>
            <a:ext cx="265221" cy="4565607"/>
          </a:xfrm>
          <a:prstGeom prst="rect">
            <a:avLst/>
          </a:prstGeom>
          <a:noFill/>
          <a:ln w="2857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1" i="0" u="none" strike="noStrike" cap="none" normalizeH="0" baseline="0">
              <a:ln>
                <a:noFill/>
              </a:ln>
              <a:solidFill>
                <a:schemeClr val="tx1"/>
              </a:solidFill>
              <a:effectLst/>
              <a:latin typeface="Arial" charset="0"/>
            </a:endParaRPr>
          </a:p>
        </p:txBody>
      </p:sp>
      <p:sp>
        <p:nvSpPr>
          <p:cNvPr id="17" name="Rettangolo 16">
            <a:extLst>
              <a:ext uri="{FF2B5EF4-FFF2-40B4-BE49-F238E27FC236}">
                <a16:creationId xmlns:a16="http://schemas.microsoft.com/office/drawing/2014/main" id="{2A870D42-247E-41EC-93E4-B852E78E8C67}"/>
              </a:ext>
            </a:extLst>
          </p:cNvPr>
          <p:cNvSpPr/>
          <p:nvPr/>
        </p:nvSpPr>
        <p:spPr bwMode="auto">
          <a:xfrm>
            <a:off x="3683248" y="476222"/>
            <a:ext cx="265221" cy="4565607"/>
          </a:xfrm>
          <a:prstGeom prst="rect">
            <a:avLst/>
          </a:prstGeom>
          <a:noFill/>
          <a:ln w="2857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965206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 presetClass="exit" presetSubtype="0" fill="hold" nodeType="withEffect">
                                  <p:stCondLst>
                                    <p:cond delay="0"/>
                                  </p:stCondLst>
                                  <p:childTnLst>
                                    <p:set>
                                      <p:cBhvr>
                                        <p:cTn id="12" dur="1" fill="hold">
                                          <p:stCondLst>
                                            <p:cond delay="0"/>
                                          </p:stCondLst>
                                        </p:cTn>
                                        <p:tgtEl>
                                          <p:spTgt spid="9"/>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17"/>
                                        </p:tgtEl>
                                      </p:cBhvr>
                                    </p:animEffect>
                                    <p:set>
                                      <p:cBhvr>
                                        <p:cTn id="15" dur="1" fill="hold">
                                          <p:stCondLst>
                                            <p:cond delay="499"/>
                                          </p:stCondLst>
                                        </p:cTn>
                                        <p:tgtEl>
                                          <p:spTgt spid="17"/>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1" presetClass="exit"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7" grpId="0" animBg="1"/>
      <p:bldP spid="26" grpId="0" animBg="1"/>
      <p:bldP spid="4" grpId="0" animBg="1"/>
      <p:bldP spid="1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DA08CDEE-A64B-4C25-8B31-6302E8947B99}"/>
              </a:ext>
            </a:extLst>
          </p:cNvPr>
          <p:cNvPicPr>
            <a:picLocks noChangeAspect="1"/>
          </p:cNvPicPr>
          <p:nvPr/>
        </p:nvPicPr>
        <p:blipFill>
          <a:blip r:embed="rId2"/>
          <a:stretch>
            <a:fillRect/>
          </a:stretch>
        </p:blipFill>
        <p:spPr>
          <a:xfrm>
            <a:off x="232348" y="960552"/>
            <a:ext cx="4547649" cy="3808194"/>
          </a:xfrm>
          <a:prstGeom prst="rect">
            <a:avLst/>
          </a:prstGeom>
        </p:spPr>
      </p:pic>
    </p:spTree>
    <p:extLst>
      <p:ext uri="{BB962C8B-B14F-4D97-AF65-F5344CB8AC3E}">
        <p14:creationId xmlns:p14="http://schemas.microsoft.com/office/powerpoint/2010/main" val="1919415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D97D4AC0-A30D-4FA1-8386-EC52D39C7DA8}"/>
              </a:ext>
            </a:extLst>
          </p:cNvPr>
          <p:cNvSpPr txBox="1"/>
          <p:nvPr/>
        </p:nvSpPr>
        <p:spPr>
          <a:xfrm>
            <a:off x="6458343" y="152942"/>
            <a:ext cx="2670858" cy="369332"/>
          </a:xfrm>
          <a:prstGeom prst="rect">
            <a:avLst/>
          </a:prstGeom>
          <a:noFill/>
        </p:spPr>
        <p:txBody>
          <a:bodyPr wrap="square" rtlCol="0">
            <a:spAutoFit/>
          </a:bodyPr>
          <a:lstStyle/>
          <a:p>
            <a:r>
              <a:rPr lang="it-IT" b="0" i="1" dirty="0">
                <a:solidFill>
                  <a:schemeClr val="bg1"/>
                </a:solidFill>
              </a:rPr>
              <a:t>Microbiota - </a:t>
            </a:r>
            <a:r>
              <a:rPr lang="it-IT" b="0" i="1" dirty="0" err="1">
                <a:solidFill>
                  <a:schemeClr val="bg1"/>
                </a:solidFill>
              </a:rPr>
              <a:t>PCoA</a:t>
            </a:r>
            <a:endParaRPr lang="it-IT" b="0" i="1" dirty="0">
              <a:solidFill>
                <a:schemeClr val="bg1"/>
              </a:solidFill>
            </a:endParaRPr>
          </a:p>
        </p:txBody>
      </p:sp>
      <p:pic>
        <p:nvPicPr>
          <p:cNvPr id="3" name="Immagine 2" descr="C:\Users\Quagliarello\Desktop\Progetti\ProgettiBCA\Maci\InputFileGiulia\Figure2Sc.png">
            <a:extLst>
              <a:ext uri="{FF2B5EF4-FFF2-40B4-BE49-F238E27FC236}">
                <a16:creationId xmlns:a16="http://schemas.microsoft.com/office/drawing/2014/main" id="{78844CCA-7A33-4DCD-A5D7-4EFF3C744F01}"/>
              </a:ext>
            </a:extLst>
          </p:cNvPr>
          <p:cNvPicPr/>
          <p:nvPr/>
        </p:nvPicPr>
        <p:blipFill rotWithShape="1">
          <a:blip r:embed="rId2">
            <a:extLst>
              <a:ext uri="{28A0092B-C50C-407E-A947-70E740481C1C}">
                <a14:useLocalDpi xmlns:a14="http://schemas.microsoft.com/office/drawing/2010/main" val="0"/>
              </a:ext>
            </a:extLst>
          </a:blip>
          <a:srcRect l="49975" t="-1709"/>
          <a:stretch/>
        </p:blipFill>
        <p:spPr bwMode="auto">
          <a:xfrm>
            <a:off x="86140" y="1628360"/>
            <a:ext cx="4379843" cy="3016527"/>
          </a:xfrm>
          <a:prstGeom prst="rect">
            <a:avLst/>
          </a:prstGeom>
          <a:noFill/>
          <a:ln>
            <a:noFill/>
          </a:ln>
        </p:spPr>
      </p:pic>
      <p:sp>
        <p:nvSpPr>
          <p:cNvPr id="6" name="CasellaDiTesto 5">
            <a:extLst>
              <a:ext uri="{FF2B5EF4-FFF2-40B4-BE49-F238E27FC236}">
                <a16:creationId xmlns:a16="http://schemas.microsoft.com/office/drawing/2014/main" id="{3FAFFC42-12EB-4282-9060-2A2981391C5A}"/>
              </a:ext>
            </a:extLst>
          </p:cNvPr>
          <p:cNvSpPr txBox="1"/>
          <p:nvPr/>
        </p:nvSpPr>
        <p:spPr>
          <a:xfrm>
            <a:off x="536713" y="1166191"/>
            <a:ext cx="3187148" cy="307777"/>
          </a:xfrm>
          <a:prstGeom prst="rect">
            <a:avLst/>
          </a:prstGeom>
          <a:noFill/>
        </p:spPr>
        <p:txBody>
          <a:bodyPr wrap="square" rtlCol="0">
            <a:spAutoFit/>
          </a:bodyPr>
          <a:lstStyle/>
          <a:p>
            <a:pPr algn="ctr"/>
            <a:r>
              <a:rPr lang="it-IT" sz="1400" i="1" dirty="0" err="1"/>
              <a:t>Sediments</a:t>
            </a:r>
            <a:endParaRPr lang="it-IT" sz="1400" i="1" dirty="0"/>
          </a:p>
        </p:txBody>
      </p:sp>
      <p:sp>
        <p:nvSpPr>
          <p:cNvPr id="8" name="CasellaDiTesto 7">
            <a:extLst>
              <a:ext uri="{FF2B5EF4-FFF2-40B4-BE49-F238E27FC236}">
                <a16:creationId xmlns:a16="http://schemas.microsoft.com/office/drawing/2014/main" id="{C324AA07-D95C-4C71-A962-33D5561B3F7A}"/>
              </a:ext>
            </a:extLst>
          </p:cNvPr>
          <p:cNvSpPr txBox="1"/>
          <p:nvPr/>
        </p:nvSpPr>
        <p:spPr>
          <a:xfrm>
            <a:off x="5234609" y="1291582"/>
            <a:ext cx="3187148" cy="738664"/>
          </a:xfrm>
          <a:prstGeom prst="rect">
            <a:avLst/>
          </a:prstGeom>
          <a:noFill/>
        </p:spPr>
        <p:txBody>
          <a:bodyPr wrap="square" rtlCol="0">
            <a:spAutoFit/>
          </a:bodyPr>
          <a:lstStyle/>
          <a:p>
            <a:pPr algn="ctr"/>
            <a:r>
              <a:rPr lang="it-IT" sz="1400" i="1" dirty="0" err="1"/>
              <a:t>Clams</a:t>
            </a:r>
            <a:endParaRPr lang="it-IT" sz="1400" i="1" dirty="0"/>
          </a:p>
          <a:p>
            <a:pPr algn="ctr"/>
            <a:endParaRPr lang="it-IT" sz="1400" i="1" dirty="0"/>
          </a:p>
          <a:p>
            <a:pPr algn="ctr"/>
            <a:r>
              <a:rPr lang="it-IT" sz="1400" i="1" dirty="0"/>
              <a:t>Day 3: No </a:t>
            </a:r>
            <a:r>
              <a:rPr lang="it-IT" sz="1400" i="1" dirty="0" err="1"/>
              <a:t>separation</a:t>
            </a:r>
            <a:r>
              <a:rPr lang="it-IT" sz="1400" i="1" dirty="0"/>
              <a:t> </a:t>
            </a:r>
            <a:r>
              <a:rPr lang="it-IT" sz="1400" i="1" dirty="0" err="1"/>
              <a:t>among</a:t>
            </a:r>
            <a:r>
              <a:rPr lang="it-IT" sz="1400" i="1" dirty="0"/>
              <a:t> </a:t>
            </a:r>
            <a:r>
              <a:rPr lang="it-IT" sz="1400" i="1" dirty="0" err="1"/>
              <a:t>sites</a:t>
            </a:r>
            <a:endParaRPr lang="it-IT" sz="1400" i="1" dirty="0"/>
          </a:p>
        </p:txBody>
      </p:sp>
    </p:spTree>
    <p:extLst>
      <p:ext uri="{BB962C8B-B14F-4D97-AF65-F5344CB8AC3E}">
        <p14:creationId xmlns:p14="http://schemas.microsoft.com/office/powerpoint/2010/main" val="38052189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6E01C14-AF38-4A2C-AE5F-3DEC39C30E9C}"/>
              </a:ext>
            </a:extLst>
          </p:cNvPr>
          <p:cNvSpPr txBox="1"/>
          <p:nvPr/>
        </p:nvSpPr>
        <p:spPr>
          <a:xfrm>
            <a:off x="6458343" y="152942"/>
            <a:ext cx="2670858" cy="369332"/>
          </a:xfrm>
          <a:prstGeom prst="rect">
            <a:avLst/>
          </a:prstGeom>
          <a:noFill/>
        </p:spPr>
        <p:txBody>
          <a:bodyPr wrap="square" rtlCol="0">
            <a:spAutoFit/>
          </a:bodyPr>
          <a:lstStyle/>
          <a:p>
            <a:r>
              <a:rPr lang="it-IT" b="0" i="1" dirty="0">
                <a:solidFill>
                  <a:schemeClr val="bg1"/>
                </a:solidFill>
              </a:rPr>
              <a:t>Microbiota - </a:t>
            </a:r>
            <a:r>
              <a:rPr lang="it-IT" b="0" i="1" dirty="0" err="1">
                <a:solidFill>
                  <a:schemeClr val="bg1"/>
                </a:solidFill>
              </a:rPr>
              <a:t>PCoA</a:t>
            </a:r>
            <a:endParaRPr lang="it-IT" b="0" i="1" dirty="0">
              <a:solidFill>
                <a:schemeClr val="bg1"/>
              </a:solidFill>
            </a:endParaRPr>
          </a:p>
        </p:txBody>
      </p:sp>
      <p:pic>
        <p:nvPicPr>
          <p:cNvPr id="3" name="Immagine 2" descr="C:\Users\Quagliarello\Desktop\Progetti\ProgettiBCA\Maci\InputFileGiulia\Figure2Sc.png">
            <a:extLst>
              <a:ext uri="{FF2B5EF4-FFF2-40B4-BE49-F238E27FC236}">
                <a16:creationId xmlns:a16="http://schemas.microsoft.com/office/drawing/2014/main" id="{9F5DEA1A-5DC0-43EC-9EF9-FC2E4B729F20}"/>
              </a:ext>
            </a:extLst>
          </p:cNvPr>
          <p:cNvPicPr/>
          <p:nvPr/>
        </p:nvPicPr>
        <p:blipFill rotWithShape="1">
          <a:blip r:embed="rId2">
            <a:extLst>
              <a:ext uri="{28A0092B-C50C-407E-A947-70E740481C1C}">
                <a14:useLocalDpi xmlns:a14="http://schemas.microsoft.com/office/drawing/2010/main" val="0"/>
              </a:ext>
            </a:extLst>
          </a:blip>
          <a:srcRect l="49975" t="-1709"/>
          <a:stretch/>
        </p:blipFill>
        <p:spPr bwMode="auto">
          <a:xfrm>
            <a:off x="86140" y="1628360"/>
            <a:ext cx="4253947" cy="3049657"/>
          </a:xfrm>
          <a:prstGeom prst="rect">
            <a:avLst/>
          </a:prstGeom>
          <a:noFill/>
          <a:ln>
            <a:noFill/>
          </a:ln>
        </p:spPr>
      </p:pic>
      <p:sp>
        <p:nvSpPr>
          <p:cNvPr id="4" name="CasellaDiTesto 3">
            <a:extLst>
              <a:ext uri="{FF2B5EF4-FFF2-40B4-BE49-F238E27FC236}">
                <a16:creationId xmlns:a16="http://schemas.microsoft.com/office/drawing/2014/main" id="{3E9D3D48-90CA-46F4-8841-95AEFECFE814}"/>
              </a:ext>
            </a:extLst>
          </p:cNvPr>
          <p:cNvSpPr txBox="1"/>
          <p:nvPr/>
        </p:nvSpPr>
        <p:spPr>
          <a:xfrm>
            <a:off x="536713" y="1166191"/>
            <a:ext cx="3187148" cy="307777"/>
          </a:xfrm>
          <a:prstGeom prst="rect">
            <a:avLst/>
          </a:prstGeom>
          <a:noFill/>
        </p:spPr>
        <p:txBody>
          <a:bodyPr wrap="square" rtlCol="0">
            <a:spAutoFit/>
          </a:bodyPr>
          <a:lstStyle/>
          <a:p>
            <a:pPr algn="ctr"/>
            <a:r>
              <a:rPr lang="it-IT" sz="1400" i="1" dirty="0" err="1"/>
              <a:t>Sediments</a:t>
            </a:r>
            <a:endParaRPr lang="it-IT" sz="1400" i="1" dirty="0"/>
          </a:p>
        </p:txBody>
      </p:sp>
      <p:sp>
        <p:nvSpPr>
          <p:cNvPr id="5" name="CasellaDiTesto 4">
            <a:extLst>
              <a:ext uri="{FF2B5EF4-FFF2-40B4-BE49-F238E27FC236}">
                <a16:creationId xmlns:a16="http://schemas.microsoft.com/office/drawing/2014/main" id="{221BCE3D-75BA-400B-B10B-44C671860DB4}"/>
              </a:ext>
            </a:extLst>
          </p:cNvPr>
          <p:cNvSpPr txBox="1"/>
          <p:nvPr/>
        </p:nvSpPr>
        <p:spPr>
          <a:xfrm>
            <a:off x="5234609" y="1291582"/>
            <a:ext cx="3187148" cy="738664"/>
          </a:xfrm>
          <a:prstGeom prst="rect">
            <a:avLst/>
          </a:prstGeom>
          <a:noFill/>
        </p:spPr>
        <p:txBody>
          <a:bodyPr wrap="square" rtlCol="0">
            <a:spAutoFit/>
          </a:bodyPr>
          <a:lstStyle/>
          <a:p>
            <a:pPr algn="ctr"/>
            <a:r>
              <a:rPr lang="it-IT" sz="1400" i="1" dirty="0" err="1"/>
              <a:t>Clams</a:t>
            </a:r>
            <a:endParaRPr lang="it-IT" sz="1400" i="1" dirty="0"/>
          </a:p>
          <a:p>
            <a:pPr algn="ctr"/>
            <a:endParaRPr lang="it-IT" sz="1400" i="1" dirty="0"/>
          </a:p>
          <a:p>
            <a:pPr algn="ctr"/>
            <a:r>
              <a:rPr lang="it-IT" sz="1400" i="1" dirty="0"/>
              <a:t>Day 14: </a:t>
            </a:r>
            <a:r>
              <a:rPr lang="it-IT" sz="1400" i="1" dirty="0" err="1"/>
              <a:t>Similar</a:t>
            </a:r>
            <a:r>
              <a:rPr lang="it-IT" sz="1400" i="1" dirty="0"/>
              <a:t> to PCA</a:t>
            </a:r>
          </a:p>
        </p:txBody>
      </p:sp>
      <p:pic>
        <p:nvPicPr>
          <p:cNvPr id="6" name="Immagine 5" descr="C:\Users\Quagliarello\Desktop\Progetti\ProgettiBCA\Maci\InputFileGiulia\Fig S2B_nuova.png">
            <a:extLst>
              <a:ext uri="{FF2B5EF4-FFF2-40B4-BE49-F238E27FC236}">
                <a16:creationId xmlns:a16="http://schemas.microsoft.com/office/drawing/2014/main" id="{9CEBAC46-B7CB-46AF-9B40-E8B806166950}"/>
              </a:ext>
            </a:extLst>
          </p:cNvPr>
          <p:cNvPicPr/>
          <p:nvPr/>
        </p:nvPicPr>
        <p:blipFill rotWithShape="1">
          <a:blip r:embed="rId3" cstate="print">
            <a:extLst>
              <a:ext uri="{28A0092B-C50C-407E-A947-70E740481C1C}">
                <a14:useLocalDpi xmlns:a14="http://schemas.microsoft.com/office/drawing/2010/main" val="0"/>
              </a:ext>
            </a:extLst>
          </a:blip>
          <a:srcRect l="50000" t="5150"/>
          <a:stretch/>
        </p:blipFill>
        <p:spPr bwMode="auto">
          <a:xfrm>
            <a:off x="4949688" y="2187723"/>
            <a:ext cx="3637721" cy="2690191"/>
          </a:xfrm>
          <a:prstGeom prst="rect">
            <a:avLst/>
          </a:prstGeom>
          <a:noFill/>
          <a:ln>
            <a:noFill/>
          </a:ln>
        </p:spPr>
      </p:pic>
    </p:spTree>
    <p:extLst>
      <p:ext uri="{BB962C8B-B14F-4D97-AF65-F5344CB8AC3E}">
        <p14:creationId xmlns:p14="http://schemas.microsoft.com/office/powerpoint/2010/main" val="143467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A62C51D7-8010-42A8-B544-BCDCF7DCC064}"/>
              </a:ext>
            </a:extLst>
          </p:cNvPr>
          <p:cNvSpPr/>
          <p:nvPr/>
        </p:nvSpPr>
        <p:spPr>
          <a:xfrm>
            <a:off x="0" y="1168390"/>
            <a:ext cx="8931965" cy="2031325"/>
          </a:xfrm>
          <a:prstGeom prst="rect">
            <a:avLst/>
          </a:prstGeom>
        </p:spPr>
        <p:txBody>
          <a:bodyPr wrap="square">
            <a:spAutoFit/>
          </a:bodyPr>
          <a:lstStyle/>
          <a:p>
            <a:pPr algn="just"/>
            <a:r>
              <a:rPr lang="en-US" b="0" dirty="0">
                <a:solidFill>
                  <a:srgbClr val="000000"/>
                </a:solidFill>
                <a:latin typeface="WarnockPro-Regular"/>
              </a:rPr>
              <a:t>Slight increase in richness of DG microbiota from T0 to day 14 (</a:t>
            </a:r>
            <a:r>
              <a:rPr lang="en-US" b="0" i="1" dirty="0">
                <a:solidFill>
                  <a:srgbClr val="000000"/>
                </a:solidFill>
                <a:latin typeface="WarnockPro-It"/>
              </a:rPr>
              <a:t>p</a:t>
            </a:r>
            <a:r>
              <a:rPr lang="en-US" b="0" dirty="0">
                <a:solidFill>
                  <a:srgbClr val="000000"/>
                </a:solidFill>
                <a:latin typeface="WarnockPro-Regular"/>
              </a:rPr>
              <a:t>-value </a:t>
            </a:r>
            <a:r>
              <a:rPr lang="en-US" b="0" dirty="0">
                <a:solidFill>
                  <a:srgbClr val="000000"/>
                </a:solidFill>
                <a:latin typeface="STIX-Regular"/>
              </a:rPr>
              <a:t>= </a:t>
            </a:r>
            <a:r>
              <a:rPr lang="en-US" b="0" dirty="0">
                <a:solidFill>
                  <a:srgbClr val="000000"/>
                </a:solidFill>
                <a:latin typeface="WarnockPro-Regular"/>
              </a:rPr>
              <a:t>0.06)</a:t>
            </a:r>
          </a:p>
          <a:p>
            <a:pPr algn="just"/>
            <a:endParaRPr lang="it-IT" dirty="0"/>
          </a:p>
          <a:p>
            <a:pPr algn="just"/>
            <a:endParaRPr lang="it-IT" dirty="0"/>
          </a:p>
          <a:p>
            <a:pPr algn="just"/>
            <a:endParaRPr lang="it-IT" dirty="0"/>
          </a:p>
          <a:p>
            <a:pPr algn="just"/>
            <a:r>
              <a:rPr lang="en-US" b="0" dirty="0">
                <a:solidFill>
                  <a:srgbClr val="000000"/>
                </a:solidFill>
                <a:latin typeface="WarnockPro-Regular"/>
              </a:rPr>
              <a:t>No significant differences between sites </a:t>
            </a:r>
          </a:p>
          <a:p>
            <a:pPr algn="just"/>
            <a:endParaRPr lang="en-US" b="0" dirty="0">
              <a:solidFill>
                <a:srgbClr val="000000"/>
              </a:solidFill>
              <a:latin typeface="WarnockPro-Regular"/>
            </a:endParaRPr>
          </a:p>
          <a:p>
            <a:pPr algn="just"/>
            <a:endParaRPr lang="en-US" b="0" dirty="0">
              <a:solidFill>
                <a:srgbClr val="000000"/>
              </a:solidFill>
              <a:latin typeface="WarnockPro-Regular"/>
            </a:endParaRPr>
          </a:p>
        </p:txBody>
      </p:sp>
      <p:sp>
        <p:nvSpPr>
          <p:cNvPr id="3" name="CasellaDiTesto 2">
            <a:extLst>
              <a:ext uri="{FF2B5EF4-FFF2-40B4-BE49-F238E27FC236}">
                <a16:creationId xmlns:a16="http://schemas.microsoft.com/office/drawing/2014/main" id="{2D21F8F2-03A8-4626-A9BB-870F6C456A34}"/>
              </a:ext>
            </a:extLst>
          </p:cNvPr>
          <p:cNvSpPr txBox="1"/>
          <p:nvPr/>
        </p:nvSpPr>
        <p:spPr>
          <a:xfrm>
            <a:off x="3882887" y="152942"/>
            <a:ext cx="5246314" cy="369332"/>
          </a:xfrm>
          <a:prstGeom prst="rect">
            <a:avLst/>
          </a:prstGeom>
          <a:noFill/>
        </p:spPr>
        <p:txBody>
          <a:bodyPr wrap="square" rtlCol="0">
            <a:spAutoFit/>
          </a:bodyPr>
          <a:lstStyle/>
          <a:p>
            <a:r>
              <a:rPr lang="it-IT" b="0" i="1" dirty="0">
                <a:solidFill>
                  <a:schemeClr val="bg1"/>
                </a:solidFill>
              </a:rPr>
              <a:t>Microbiota - </a:t>
            </a:r>
            <a:r>
              <a:rPr lang="it-IT" b="0" i="1" dirty="0" err="1">
                <a:solidFill>
                  <a:schemeClr val="bg1"/>
                </a:solidFill>
              </a:rPr>
              <a:t>alpha</a:t>
            </a:r>
            <a:r>
              <a:rPr lang="it-IT" b="0" i="1" dirty="0">
                <a:solidFill>
                  <a:schemeClr val="bg1"/>
                </a:solidFill>
              </a:rPr>
              <a:t> </a:t>
            </a:r>
            <a:r>
              <a:rPr lang="it-IT" b="0" i="1" dirty="0" err="1">
                <a:solidFill>
                  <a:schemeClr val="bg1"/>
                </a:solidFill>
              </a:rPr>
              <a:t>diversity</a:t>
            </a:r>
            <a:r>
              <a:rPr lang="it-IT" b="0" i="1" dirty="0">
                <a:solidFill>
                  <a:schemeClr val="bg1"/>
                </a:solidFill>
              </a:rPr>
              <a:t> </a:t>
            </a:r>
            <a:r>
              <a:rPr lang="it-IT" b="0" i="1" dirty="0" err="1">
                <a:solidFill>
                  <a:schemeClr val="bg1"/>
                </a:solidFill>
              </a:rPr>
              <a:t>metrics</a:t>
            </a:r>
            <a:endParaRPr lang="it-IT" b="0" i="1" dirty="0">
              <a:solidFill>
                <a:schemeClr val="bg1"/>
              </a:solidFill>
            </a:endParaRPr>
          </a:p>
        </p:txBody>
      </p:sp>
    </p:spTree>
    <p:extLst>
      <p:ext uri="{BB962C8B-B14F-4D97-AF65-F5344CB8AC3E}">
        <p14:creationId xmlns:p14="http://schemas.microsoft.com/office/powerpoint/2010/main" val="40877090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3AFF28BB-EAB9-40D4-9D7F-6511FD9E572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4072"/>
          <a:stretch/>
        </p:blipFill>
        <p:spPr>
          <a:xfrm>
            <a:off x="0" y="-3144"/>
            <a:ext cx="3822492" cy="5166524"/>
          </a:xfrm>
          <a:prstGeom prst="rect">
            <a:avLst/>
          </a:prstGeom>
        </p:spPr>
      </p:pic>
      <p:sp>
        <p:nvSpPr>
          <p:cNvPr id="6" name="CasellaDiTesto 5">
            <a:extLst>
              <a:ext uri="{FF2B5EF4-FFF2-40B4-BE49-F238E27FC236}">
                <a16:creationId xmlns:a16="http://schemas.microsoft.com/office/drawing/2014/main" id="{1ACDC824-A051-4B92-8296-36C5A61767D1}"/>
              </a:ext>
            </a:extLst>
          </p:cNvPr>
          <p:cNvSpPr txBox="1"/>
          <p:nvPr/>
        </p:nvSpPr>
        <p:spPr>
          <a:xfrm>
            <a:off x="3656539" y="1194721"/>
            <a:ext cx="5274365" cy="923330"/>
          </a:xfrm>
          <a:prstGeom prst="rect">
            <a:avLst/>
          </a:prstGeom>
          <a:noFill/>
        </p:spPr>
        <p:txBody>
          <a:bodyPr wrap="square" rtlCol="0">
            <a:spAutoFit/>
          </a:bodyPr>
          <a:lstStyle/>
          <a:p>
            <a:pPr algn="ctr"/>
            <a:endParaRPr lang="it-IT" dirty="0"/>
          </a:p>
          <a:p>
            <a:pPr algn="ctr"/>
            <a:r>
              <a:rPr lang="it-IT" dirty="0">
                <a:solidFill>
                  <a:srgbClr val="C00000"/>
                </a:solidFill>
              </a:rPr>
              <a:t>Site IV and V </a:t>
            </a:r>
          </a:p>
          <a:p>
            <a:pPr algn="ctr"/>
            <a:r>
              <a:rPr lang="it-IT" dirty="0"/>
              <a:t>mTORC1 </a:t>
            </a:r>
            <a:r>
              <a:rPr lang="it-IT" dirty="0" err="1"/>
              <a:t>signalling</a:t>
            </a:r>
            <a:r>
              <a:rPr lang="it-IT" dirty="0"/>
              <a:t> pathway</a:t>
            </a:r>
          </a:p>
        </p:txBody>
      </p:sp>
      <p:pic>
        <p:nvPicPr>
          <p:cNvPr id="8" name="Picture 2" descr="Factory Building Modern Industrial Logo Design Vector">
            <a:extLst>
              <a:ext uri="{FF2B5EF4-FFF2-40B4-BE49-F238E27FC236}">
                <a16:creationId xmlns:a16="http://schemas.microsoft.com/office/drawing/2014/main" id="{DB7FD515-987A-48FD-A621-F683CB25047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4734" t="23039" r="39065" b="37254"/>
          <a:stretch/>
        </p:blipFill>
        <p:spPr bwMode="auto">
          <a:xfrm flipH="1">
            <a:off x="8038081" y="1435202"/>
            <a:ext cx="747856" cy="708350"/>
          </a:xfrm>
          <a:prstGeom prst="rect">
            <a:avLst/>
          </a:prstGeom>
          <a:noFill/>
          <a:extLst>
            <a:ext uri="{909E8E84-426E-40DD-AFC4-6F175D3DCCD1}">
              <a14:hiddenFill xmlns:a14="http://schemas.microsoft.com/office/drawing/2010/main">
                <a:solidFill>
                  <a:srgbClr val="FFFFFF"/>
                </a:solidFill>
              </a14:hiddenFill>
            </a:ext>
          </a:extLst>
        </p:spPr>
      </p:pic>
      <p:sp>
        <p:nvSpPr>
          <p:cNvPr id="4" name="Freccia in giù 3">
            <a:extLst>
              <a:ext uri="{FF2B5EF4-FFF2-40B4-BE49-F238E27FC236}">
                <a16:creationId xmlns:a16="http://schemas.microsoft.com/office/drawing/2014/main" id="{48235C69-BE52-4EF1-88BC-720BA82CE85F}"/>
              </a:ext>
            </a:extLst>
          </p:cNvPr>
          <p:cNvSpPr/>
          <p:nvPr/>
        </p:nvSpPr>
        <p:spPr bwMode="auto">
          <a:xfrm>
            <a:off x="6059366" y="2267904"/>
            <a:ext cx="634664" cy="291232"/>
          </a:xfrm>
          <a:prstGeom prst="downArrow">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1" i="0" u="none" strike="noStrike" cap="none" normalizeH="0" baseline="0">
              <a:ln>
                <a:noFill/>
              </a:ln>
              <a:solidFill>
                <a:schemeClr val="tx1"/>
              </a:solidFill>
              <a:effectLst/>
              <a:latin typeface="Arial" charset="0"/>
            </a:endParaRPr>
          </a:p>
        </p:txBody>
      </p:sp>
      <p:sp>
        <p:nvSpPr>
          <p:cNvPr id="11" name="Rettangolo 10">
            <a:extLst>
              <a:ext uri="{FF2B5EF4-FFF2-40B4-BE49-F238E27FC236}">
                <a16:creationId xmlns:a16="http://schemas.microsoft.com/office/drawing/2014/main" id="{B138108B-1397-4B40-873C-1CEEE8767DAE}"/>
              </a:ext>
            </a:extLst>
          </p:cNvPr>
          <p:cNvSpPr/>
          <p:nvPr/>
        </p:nvSpPr>
        <p:spPr bwMode="auto">
          <a:xfrm>
            <a:off x="1096359" y="4917849"/>
            <a:ext cx="2726133" cy="163817"/>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1" i="0" u="none" strike="noStrike" cap="none" normalizeH="0" baseline="0">
              <a:ln>
                <a:noFill/>
              </a:ln>
              <a:solidFill>
                <a:schemeClr val="tx1"/>
              </a:solidFill>
              <a:effectLst/>
              <a:latin typeface="Arial" charset="0"/>
            </a:endParaRPr>
          </a:p>
        </p:txBody>
      </p:sp>
      <p:sp>
        <p:nvSpPr>
          <p:cNvPr id="18" name="Rettangolo 17">
            <a:extLst>
              <a:ext uri="{FF2B5EF4-FFF2-40B4-BE49-F238E27FC236}">
                <a16:creationId xmlns:a16="http://schemas.microsoft.com/office/drawing/2014/main" id="{25E8C831-83B2-4065-9B69-E091BBF8DBC8}"/>
              </a:ext>
            </a:extLst>
          </p:cNvPr>
          <p:cNvSpPr/>
          <p:nvPr/>
        </p:nvSpPr>
        <p:spPr>
          <a:xfrm>
            <a:off x="4228669" y="2790499"/>
            <a:ext cx="4296057" cy="369332"/>
          </a:xfrm>
          <a:prstGeom prst="rect">
            <a:avLst/>
          </a:prstGeom>
          <a:solidFill>
            <a:srgbClr val="C00000"/>
          </a:solidFill>
        </p:spPr>
        <p:txBody>
          <a:bodyPr wrap="square">
            <a:spAutoFit/>
          </a:bodyPr>
          <a:lstStyle/>
          <a:p>
            <a:pPr algn="ctr"/>
            <a:r>
              <a:rPr lang="en-US" i="1" dirty="0">
                <a:solidFill>
                  <a:schemeClr val="bg1"/>
                </a:solidFill>
              </a:rPr>
              <a:t>Pivotal role in stress responses</a:t>
            </a:r>
            <a:endParaRPr lang="it-IT" i="1" dirty="0">
              <a:solidFill>
                <a:schemeClr val="bg1"/>
              </a:solidFill>
            </a:endParaRPr>
          </a:p>
        </p:txBody>
      </p:sp>
      <p:sp>
        <p:nvSpPr>
          <p:cNvPr id="9" name="CasellaDiTesto 8">
            <a:extLst>
              <a:ext uri="{FF2B5EF4-FFF2-40B4-BE49-F238E27FC236}">
                <a16:creationId xmlns:a16="http://schemas.microsoft.com/office/drawing/2014/main" id="{822C7ADA-957B-4268-B1B9-6106EC30E7B8}"/>
              </a:ext>
            </a:extLst>
          </p:cNvPr>
          <p:cNvSpPr txBox="1"/>
          <p:nvPr/>
        </p:nvSpPr>
        <p:spPr>
          <a:xfrm>
            <a:off x="6112299" y="152942"/>
            <a:ext cx="2979238" cy="369332"/>
          </a:xfrm>
          <a:prstGeom prst="rect">
            <a:avLst/>
          </a:prstGeom>
          <a:noFill/>
        </p:spPr>
        <p:txBody>
          <a:bodyPr wrap="square" rtlCol="0">
            <a:spAutoFit/>
          </a:bodyPr>
          <a:lstStyle/>
          <a:p>
            <a:r>
              <a:rPr lang="it-IT" i="1" dirty="0">
                <a:solidFill>
                  <a:schemeClr val="bg1"/>
                </a:solidFill>
              </a:rPr>
              <a:t>Results –</a:t>
            </a:r>
            <a:r>
              <a:rPr lang="it-IT" i="1" dirty="0" err="1">
                <a:solidFill>
                  <a:schemeClr val="bg1"/>
                </a:solidFill>
              </a:rPr>
              <a:t>transcriptomics</a:t>
            </a:r>
            <a:endParaRPr lang="it-IT" i="1" dirty="0">
              <a:solidFill>
                <a:schemeClr val="bg1"/>
              </a:solidFill>
            </a:endParaRPr>
          </a:p>
        </p:txBody>
      </p:sp>
      <p:pic>
        <p:nvPicPr>
          <p:cNvPr id="10" name="Picture 2" descr="Factory Building Modern Industrial Logo Design Vector">
            <a:extLst>
              <a:ext uri="{FF2B5EF4-FFF2-40B4-BE49-F238E27FC236}">
                <a16:creationId xmlns:a16="http://schemas.microsoft.com/office/drawing/2014/main" id="{3C2EB21C-65EA-4740-9081-B433E696E2F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4734" t="23039" r="39065" b="37254"/>
          <a:stretch/>
        </p:blipFill>
        <p:spPr bwMode="auto">
          <a:xfrm flipH="1">
            <a:off x="3439740" y="-5382"/>
            <a:ext cx="254989" cy="24152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File:Italian traffic signs - simbolo centro (figura II 100).svg - Wikipedia">
            <a:extLst>
              <a:ext uri="{FF2B5EF4-FFF2-40B4-BE49-F238E27FC236}">
                <a16:creationId xmlns:a16="http://schemas.microsoft.com/office/drawing/2014/main" id="{279ADD37-A39D-4D2B-AF5E-E0FF555C9BE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97534" y="73963"/>
            <a:ext cx="187995" cy="183105"/>
          </a:xfrm>
          <a:prstGeom prst="rect">
            <a:avLst/>
          </a:prstGeom>
          <a:noFill/>
          <a:extLst>
            <a:ext uri="{909E8E84-426E-40DD-AFC4-6F175D3DCCD1}">
              <a14:hiddenFill xmlns:a14="http://schemas.microsoft.com/office/drawing/2010/main">
                <a:solidFill>
                  <a:srgbClr val="FFFFFF"/>
                </a:solidFill>
              </a14:hiddenFill>
            </a:ext>
          </a:extLst>
        </p:spPr>
      </p:pic>
      <p:sp>
        <p:nvSpPr>
          <p:cNvPr id="13" name="Rettangolo 12">
            <a:extLst>
              <a:ext uri="{FF2B5EF4-FFF2-40B4-BE49-F238E27FC236}">
                <a16:creationId xmlns:a16="http://schemas.microsoft.com/office/drawing/2014/main" id="{FFD73CAA-C580-4767-BBC4-945C809BC528}"/>
              </a:ext>
            </a:extLst>
          </p:cNvPr>
          <p:cNvSpPr/>
          <p:nvPr/>
        </p:nvSpPr>
        <p:spPr bwMode="auto">
          <a:xfrm>
            <a:off x="1409489" y="265680"/>
            <a:ext cx="845492" cy="1438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2527300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E6380301-7013-4E47-8B34-51AE512432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377" y="1077176"/>
            <a:ext cx="4841098" cy="2520789"/>
          </a:xfrm>
          <a:prstGeom prst="rect">
            <a:avLst/>
          </a:prstGeom>
        </p:spPr>
      </p:pic>
      <p:sp>
        <p:nvSpPr>
          <p:cNvPr id="4" name="Rettangolo 3">
            <a:extLst>
              <a:ext uri="{FF2B5EF4-FFF2-40B4-BE49-F238E27FC236}">
                <a16:creationId xmlns:a16="http://schemas.microsoft.com/office/drawing/2014/main" id="{A919885F-98F6-46CF-8AE0-43F782816D05}"/>
              </a:ext>
            </a:extLst>
          </p:cNvPr>
          <p:cNvSpPr/>
          <p:nvPr/>
        </p:nvSpPr>
        <p:spPr>
          <a:xfrm>
            <a:off x="5128591" y="948432"/>
            <a:ext cx="3876261" cy="2308324"/>
          </a:xfrm>
          <a:prstGeom prst="rect">
            <a:avLst/>
          </a:prstGeom>
        </p:spPr>
        <p:txBody>
          <a:bodyPr wrap="square">
            <a:spAutoFit/>
          </a:bodyPr>
          <a:lstStyle/>
          <a:p>
            <a:r>
              <a:rPr lang="it-IT" sz="1600" dirty="0" err="1">
                <a:latin typeface="WarnockPro-Regular"/>
              </a:rPr>
              <a:t>Sediments</a:t>
            </a:r>
            <a:r>
              <a:rPr lang="it-IT" sz="1600" dirty="0">
                <a:latin typeface="WarnockPro-Regular"/>
              </a:rPr>
              <a:t>: </a:t>
            </a:r>
            <a:r>
              <a:rPr lang="it-IT" sz="1600" b="0" dirty="0" err="1">
                <a:latin typeface="WarnockPro-Regular"/>
              </a:rPr>
              <a:t>Arcobacter</a:t>
            </a:r>
            <a:r>
              <a:rPr lang="it-IT" sz="1600" b="0" dirty="0">
                <a:latin typeface="WarnockPro-Regular"/>
              </a:rPr>
              <a:t> </a:t>
            </a:r>
            <a:r>
              <a:rPr lang="it-IT" sz="1600" b="0" dirty="0" err="1">
                <a:latin typeface="WarnockPro-Regular"/>
              </a:rPr>
              <a:t>higher</a:t>
            </a:r>
            <a:r>
              <a:rPr lang="it-IT" sz="1600" b="0" dirty="0">
                <a:latin typeface="WarnockPro-Regular"/>
              </a:rPr>
              <a:t> in CTL site</a:t>
            </a:r>
          </a:p>
          <a:p>
            <a:endParaRPr lang="it-IT" sz="1600" dirty="0">
              <a:latin typeface="WarnockPro-Regular"/>
            </a:endParaRPr>
          </a:p>
          <a:p>
            <a:r>
              <a:rPr lang="it-IT" sz="1600" dirty="0">
                <a:latin typeface="WarnockPro-Regular"/>
              </a:rPr>
              <a:t>Day 3: </a:t>
            </a:r>
            <a:r>
              <a:rPr lang="it-IT" sz="1600" dirty="0" err="1">
                <a:latin typeface="WarnockPro-Regular"/>
              </a:rPr>
              <a:t>Tenacibaculum</a:t>
            </a:r>
            <a:r>
              <a:rPr lang="it-IT" sz="1600" dirty="0">
                <a:latin typeface="WarnockPro-Regular"/>
              </a:rPr>
              <a:t> in </a:t>
            </a:r>
            <a:r>
              <a:rPr lang="it-IT" sz="1600" dirty="0" err="1">
                <a:latin typeface="WarnockPro-Regular"/>
              </a:rPr>
              <a:t>clams</a:t>
            </a:r>
            <a:r>
              <a:rPr lang="it-IT" sz="1600" dirty="0">
                <a:latin typeface="WarnockPro-Regular"/>
              </a:rPr>
              <a:t> DG site II</a:t>
            </a:r>
            <a:endParaRPr lang="it-IT" sz="1600" b="0" dirty="0">
              <a:latin typeface="WarnockPro-Regular"/>
            </a:endParaRPr>
          </a:p>
          <a:p>
            <a:endParaRPr lang="it-IT" sz="1600" b="0" dirty="0">
              <a:latin typeface="WarnockPro-Regular"/>
            </a:endParaRPr>
          </a:p>
          <a:p>
            <a:r>
              <a:rPr lang="en-US" sz="1600" dirty="0">
                <a:latin typeface="WarnockPro-Regular"/>
              </a:rPr>
              <a:t>Day 14: Arcobacter</a:t>
            </a:r>
            <a:r>
              <a:rPr lang="en-US" sz="1600" b="0" dirty="0">
                <a:latin typeface="WarnockPro-Regular"/>
              </a:rPr>
              <a:t> in sites </a:t>
            </a:r>
            <a:r>
              <a:rPr lang="it-IT" sz="1600" b="0" dirty="0">
                <a:latin typeface="WarnockPro-Regular"/>
              </a:rPr>
              <a:t>III, IV and V</a:t>
            </a:r>
          </a:p>
          <a:p>
            <a:endParaRPr lang="it-IT" sz="1600" b="0" dirty="0">
              <a:latin typeface="WarnockPro-Regular"/>
            </a:endParaRPr>
          </a:p>
          <a:p>
            <a:r>
              <a:rPr lang="it-IT" sz="1600" i="1" dirty="0" err="1">
                <a:latin typeface="WarnockPro-Regular"/>
              </a:rPr>
              <a:t>Tenacibaculum</a:t>
            </a:r>
            <a:r>
              <a:rPr lang="it-IT" sz="1600" b="0" i="1" dirty="0">
                <a:latin typeface="WarnockPro-Regular"/>
              </a:rPr>
              <a:t> </a:t>
            </a:r>
            <a:r>
              <a:rPr lang="it-IT" sz="1600" b="0" dirty="0">
                <a:latin typeface="WarnockPro-Regular"/>
              </a:rPr>
              <a:t>in site I and V</a:t>
            </a:r>
            <a:endParaRPr lang="en-US" sz="1600" b="0" dirty="0">
              <a:latin typeface="WarnockPro-It"/>
            </a:endParaRPr>
          </a:p>
          <a:p>
            <a:endParaRPr lang="en-US" sz="1600" b="0" dirty="0">
              <a:latin typeface="WarnockPro-Regular"/>
            </a:endParaRPr>
          </a:p>
          <a:p>
            <a:endParaRPr lang="en-US" sz="1600" b="0" dirty="0">
              <a:latin typeface="WarnockPro-Regular"/>
            </a:endParaRPr>
          </a:p>
        </p:txBody>
      </p:sp>
      <p:pic>
        <p:nvPicPr>
          <p:cNvPr id="5" name="Immagine 4">
            <a:extLst>
              <a:ext uri="{FF2B5EF4-FFF2-40B4-BE49-F238E27FC236}">
                <a16:creationId xmlns:a16="http://schemas.microsoft.com/office/drawing/2014/main" id="{11A6A6F7-4FBA-44B1-83E4-6760DEF2B7E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424" t="18674" r="57134" b="59758"/>
          <a:stretch/>
        </p:blipFill>
        <p:spPr>
          <a:xfrm>
            <a:off x="5490131" y="3399183"/>
            <a:ext cx="3639070" cy="1628988"/>
          </a:xfrm>
          <a:prstGeom prst="rect">
            <a:avLst/>
          </a:prstGeom>
        </p:spPr>
      </p:pic>
      <p:sp>
        <p:nvSpPr>
          <p:cNvPr id="6" name="CasellaDiTesto 5">
            <a:extLst>
              <a:ext uri="{FF2B5EF4-FFF2-40B4-BE49-F238E27FC236}">
                <a16:creationId xmlns:a16="http://schemas.microsoft.com/office/drawing/2014/main" id="{CD05D892-5865-4B4F-90E6-DC96DB6FA240}"/>
              </a:ext>
            </a:extLst>
          </p:cNvPr>
          <p:cNvSpPr txBox="1"/>
          <p:nvPr/>
        </p:nvSpPr>
        <p:spPr>
          <a:xfrm>
            <a:off x="5066475" y="115329"/>
            <a:ext cx="5246314" cy="369332"/>
          </a:xfrm>
          <a:prstGeom prst="rect">
            <a:avLst/>
          </a:prstGeom>
          <a:noFill/>
        </p:spPr>
        <p:txBody>
          <a:bodyPr wrap="square" rtlCol="0">
            <a:spAutoFit/>
          </a:bodyPr>
          <a:lstStyle/>
          <a:p>
            <a:r>
              <a:rPr lang="it-IT" b="0" i="1" dirty="0">
                <a:solidFill>
                  <a:schemeClr val="bg1"/>
                </a:solidFill>
              </a:rPr>
              <a:t>Microbiota – </a:t>
            </a:r>
            <a:r>
              <a:rPr lang="it-IT" b="0" i="1" dirty="0" err="1">
                <a:solidFill>
                  <a:schemeClr val="bg1"/>
                </a:solidFill>
              </a:rPr>
              <a:t>pairwise</a:t>
            </a:r>
            <a:r>
              <a:rPr lang="it-IT" b="0" i="1" dirty="0">
                <a:solidFill>
                  <a:schemeClr val="bg1"/>
                </a:solidFill>
              </a:rPr>
              <a:t> </a:t>
            </a:r>
            <a:r>
              <a:rPr lang="it-IT" b="0" i="1" dirty="0" err="1">
                <a:solidFill>
                  <a:schemeClr val="bg1"/>
                </a:solidFill>
              </a:rPr>
              <a:t>comparisons</a:t>
            </a:r>
            <a:endParaRPr lang="it-IT" b="0" i="1" dirty="0">
              <a:solidFill>
                <a:schemeClr val="bg1"/>
              </a:solidFill>
            </a:endParaRPr>
          </a:p>
        </p:txBody>
      </p:sp>
    </p:spTree>
    <p:extLst>
      <p:ext uri="{BB962C8B-B14F-4D97-AF65-F5344CB8AC3E}">
        <p14:creationId xmlns:p14="http://schemas.microsoft.com/office/powerpoint/2010/main" val="3391709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8F43FDA7-B6C6-4E33-9477-3D4E829FE50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r="45264"/>
          <a:stretch/>
        </p:blipFill>
        <p:spPr>
          <a:xfrm>
            <a:off x="311426" y="1166119"/>
            <a:ext cx="6498064" cy="3732310"/>
          </a:xfrm>
          <a:prstGeom prst="rect">
            <a:avLst/>
          </a:prstGeom>
        </p:spPr>
      </p:pic>
      <p:sp>
        <p:nvSpPr>
          <p:cNvPr id="4" name="CasellaDiTesto 3">
            <a:extLst>
              <a:ext uri="{FF2B5EF4-FFF2-40B4-BE49-F238E27FC236}">
                <a16:creationId xmlns:a16="http://schemas.microsoft.com/office/drawing/2014/main" id="{940997A2-EE1F-455E-982D-40CC660710D4}"/>
              </a:ext>
            </a:extLst>
          </p:cNvPr>
          <p:cNvSpPr txBox="1"/>
          <p:nvPr/>
        </p:nvSpPr>
        <p:spPr>
          <a:xfrm>
            <a:off x="5567745" y="245071"/>
            <a:ext cx="3760287" cy="369332"/>
          </a:xfrm>
          <a:prstGeom prst="rect">
            <a:avLst/>
          </a:prstGeom>
          <a:noFill/>
        </p:spPr>
        <p:txBody>
          <a:bodyPr wrap="square" rtlCol="0">
            <a:spAutoFit/>
          </a:bodyPr>
          <a:lstStyle/>
          <a:p>
            <a:pPr algn="ctr"/>
            <a:r>
              <a:rPr lang="it-IT" i="1" dirty="0">
                <a:solidFill>
                  <a:schemeClr val="bg1"/>
                </a:solidFill>
              </a:rPr>
              <a:t>Results – </a:t>
            </a:r>
            <a:r>
              <a:rPr lang="it-IT" i="1" dirty="0" err="1">
                <a:solidFill>
                  <a:schemeClr val="bg1"/>
                </a:solidFill>
              </a:rPr>
              <a:t>transcriptomics</a:t>
            </a:r>
            <a:r>
              <a:rPr lang="it-IT" i="1" dirty="0">
                <a:solidFill>
                  <a:schemeClr val="bg1"/>
                </a:solidFill>
              </a:rPr>
              <a:t> </a:t>
            </a:r>
          </a:p>
        </p:txBody>
      </p:sp>
      <p:pic>
        <p:nvPicPr>
          <p:cNvPr id="10" name="Picture 4" descr="File:Italian traffic signs - simbolo centro (figura II 100).svg - Wikipedia">
            <a:extLst>
              <a:ext uri="{FF2B5EF4-FFF2-40B4-BE49-F238E27FC236}">
                <a16:creationId xmlns:a16="http://schemas.microsoft.com/office/drawing/2014/main" id="{0D78A96C-552F-4356-A204-4B3CAC37FBD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8274" y="2852993"/>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Factory Building Modern Industrial Logo Design Vector">
            <a:extLst>
              <a:ext uri="{FF2B5EF4-FFF2-40B4-BE49-F238E27FC236}">
                <a16:creationId xmlns:a16="http://schemas.microsoft.com/office/drawing/2014/main" id="{D89CADED-E046-4B6A-837C-9433D3C88C7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4734" t="23039" r="39065" b="37254"/>
          <a:stretch/>
        </p:blipFill>
        <p:spPr bwMode="auto">
          <a:xfrm flipH="1">
            <a:off x="4721013" y="2006917"/>
            <a:ext cx="650240" cy="61589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File:Italian traffic signs - simbolo porto (figura II 119 ...">
            <a:extLst>
              <a:ext uri="{FF2B5EF4-FFF2-40B4-BE49-F238E27FC236}">
                <a16:creationId xmlns:a16="http://schemas.microsoft.com/office/drawing/2014/main" id="{E60E5FBB-F765-4251-8396-E523A08428E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10374" y="2241973"/>
            <a:ext cx="313165" cy="313165"/>
          </a:xfrm>
          <a:prstGeom prst="rect">
            <a:avLst/>
          </a:prstGeom>
          <a:noFill/>
          <a:extLst>
            <a:ext uri="{909E8E84-426E-40DD-AFC4-6F175D3DCCD1}">
              <a14:hiddenFill xmlns:a14="http://schemas.microsoft.com/office/drawing/2010/main">
                <a:solidFill>
                  <a:srgbClr val="FFFFFF"/>
                </a:solidFill>
              </a14:hiddenFill>
            </a:ext>
          </a:extLst>
        </p:spPr>
      </p:pic>
      <p:sp>
        <p:nvSpPr>
          <p:cNvPr id="16" name="CasellaDiTesto 15">
            <a:extLst>
              <a:ext uri="{FF2B5EF4-FFF2-40B4-BE49-F238E27FC236}">
                <a16:creationId xmlns:a16="http://schemas.microsoft.com/office/drawing/2014/main" id="{C16D1208-430E-46B9-9CBC-628E82A7B317}"/>
              </a:ext>
            </a:extLst>
          </p:cNvPr>
          <p:cNvSpPr txBox="1"/>
          <p:nvPr/>
        </p:nvSpPr>
        <p:spPr>
          <a:xfrm>
            <a:off x="2361128" y="3394995"/>
            <a:ext cx="796828" cy="369332"/>
          </a:xfrm>
          <a:prstGeom prst="rect">
            <a:avLst/>
          </a:prstGeom>
          <a:noFill/>
        </p:spPr>
        <p:txBody>
          <a:bodyPr wrap="square" rtlCol="0">
            <a:spAutoFit/>
          </a:bodyPr>
          <a:lstStyle/>
          <a:p>
            <a:r>
              <a:rPr lang="it-IT" dirty="0">
                <a:solidFill>
                  <a:srgbClr val="00B0F0"/>
                </a:solidFill>
              </a:rPr>
              <a:t>CTL</a:t>
            </a:r>
          </a:p>
        </p:txBody>
      </p:sp>
      <p:sp>
        <p:nvSpPr>
          <p:cNvPr id="17" name="CasellaDiTesto 16">
            <a:extLst>
              <a:ext uri="{FF2B5EF4-FFF2-40B4-BE49-F238E27FC236}">
                <a16:creationId xmlns:a16="http://schemas.microsoft.com/office/drawing/2014/main" id="{F5155AB4-99A2-4B55-82B5-41619CCBFB84}"/>
              </a:ext>
            </a:extLst>
          </p:cNvPr>
          <p:cNvSpPr txBox="1"/>
          <p:nvPr/>
        </p:nvSpPr>
        <p:spPr>
          <a:xfrm>
            <a:off x="1019184" y="4056141"/>
            <a:ext cx="724280" cy="369332"/>
          </a:xfrm>
          <a:prstGeom prst="rect">
            <a:avLst/>
          </a:prstGeom>
          <a:noFill/>
        </p:spPr>
        <p:txBody>
          <a:bodyPr wrap="square" rtlCol="0">
            <a:spAutoFit/>
          </a:bodyPr>
          <a:lstStyle/>
          <a:p>
            <a:r>
              <a:rPr lang="it-IT" dirty="0"/>
              <a:t>T0</a:t>
            </a:r>
          </a:p>
        </p:txBody>
      </p:sp>
    </p:spTree>
    <p:extLst>
      <p:ext uri="{BB962C8B-B14F-4D97-AF65-F5344CB8AC3E}">
        <p14:creationId xmlns:p14="http://schemas.microsoft.com/office/powerpoint/2010/main" val="27405200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magine 11">
            <a:extLst>
              <a:ext uri="{FF2B5EF4-FFF2-40B4-BE49-F238E27FC236}">
                <a16:creationId xmlns:a16="http://schemas.microsoft.com/office/drawing/2014/main" id="{6790089E-DBE4-4D88-AC7D-042856FBCCA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4877" t="-1086" b="-1"/>
          <a:stretch/>
        </p:blipFill>
        <p:spPr>
          <a:xfrm>
            <a:off x="105031" y="1109704"/>
            <a:ext cx="5488751" cy="3874227"/>
          </a:xfrm>
          <a:prstGeom prst="rect">
            <a:avLst/>
          </a:prstGeom>
        </p:spPr>
      </p:pic>
      <p:pic>
        <p:nvPicPr>
          <p:cNvPr id="13" name="Immagine 12">
            <a:extLst>
              <a:ext uri="{FF2B5EF4-FFF2-40B4-BE49-F238E27FC236}">
                <a16:creationId xmlns:a16="http://schemas.microsoft.com/office/drawing/2014/main" id="{0E098CCE-2C4A-4500-8715-47EDE4AA690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6676" t="4785" r="45362" b="45684"/>
          <a:stretch/>
        </p:blipFill>
        <p:spPr>
          <a:xfrm>
            <a:off x="6070429" y="1371600"/>
            <a:ext cx="945105" cy="1848679"/>
          </a:xfrm>
          <a:prstGeom prst="rect">
            <a:avLst/>
          </a:prstGeom>
        </p:spPr>
      </p:pic>
      <p:sp>
        <p:nvSpPr>
          <p:cNvPr id="19" name="CasellaDiTesto 18">
            <a:extLst>
              <a:ext uri="{FF2B5EF4-FFF2-40B4-BE49-F238E27FC236}">
                <a16:creationId xmlns:a16="http://schemas.microsoft.com/office/drawing/2014/main" id="{5069CC02-6E9A-402C-A9F1-B6B714524AF8}"/>
              </a:ext>
            </a:extLst>
          </p:cNvPr>
          <p:cNvSpPr txBox="1"/>
          <p:nvPr/>
        </p:nvSpPr>
        <p:spPr>
          <a:xfrm>
            <a:off x="6014503" y="213793"/>
            <a:ext cx="3178396" cy="369332"/>
          </a:xfrm>
          <a:prstGeom prst="rect">
            <a:avLst/>
          </a:prstGeom>
          <a:noFill/>
        </p:spPr>
        <p:txBody>
          <a:bodyPr wrap="square" rtlCol="0">
            <a:spAutoFit/>
          </a:bodyPr>
          <a:lstStyle/>
          <a:p>
            <a:r>
              <a:rPr lang="it-IT" i="1" dirty="0">
                <a:solidFill>
                  <a:schemeClr val="bg1"/>
                </a:solidFill>
              </a:rPr>
              <a:t>Results –</a:t>
            </a:r>
            <a:r>
              <a:rPr lang="it-IT" i="1" dirty="0" err="1">
                <a:solidFill>
                  <a:schemeClr val="bg1"/>
                </a:solidFill>
              </a:rPr>
              <a:t>transcriptomics</a:t>
            </a:r>
            <a:endParaRPr lang="it-IT" i="1" dirty="0">
              <a:solidFill>
                <a:schemeClr val="bg1"/>
              </a:solidFill>
            </a:endParaRPr>
          </a:p>
        </p:txBody>
      </p:sp>
      <p:pic>
        <p:nvPicPr>
          <p:cNvPr id="23" name="Picture 2" descr="Factory Building Modern Industrial Logo Design Vector">
            <a:extLst>
              <a:ext uri="{FF2B5EF4-FFF2-40B4-BE49-F238E27FC236}">
                <a16:creationId xmlns:a16="http://schemas.microsoft.com/office/drawing/2014/main" id="{ACC02951-E1D8-4935-B7C9-A878595DFE9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4734" t="23039" r="39065" b="37254"/>
          <a:stretch/>
        </p:blipFill>
        <p:spPr bwMode="auto">
          <a:xfrm flipH="1">
            <a:off x="4334382" y="3089220"/>
            <a:ext cx="474685" cy="449610"/>
          </a:xfrm>
          <a:prstGeom prst="rect">
            <a:avLst/>
          </a:prstGeom>
          <a:noFill/>
          <a:extLst>
            <a:ext uri="{909E8E84-426E-40DD-AFC4-6F175D3DCCD1}">
              <a14:hiddenFill xmlns:a14="http://schemas.microsoft.com/office/drawing/2010/main">
                <a:solidFill>
                  <a:srgbClr val="FFFFFF"/>
                </a:solidFill>
              </a14:hiddenFill>
            </a:ext>
          </a:extLst>
        </p:spPr>
      </p:pic>
      <p:sp>
        <p:nvSpPr>
          <p:cNvPr id="16" name="CasellaDiTesto 15">
            <a:extLst>
              <a:ext uri="{FF2B5EF4-FFF2-40B4-BE49-F238E27FC236}">
                <a16:creationId xmlns:a16="http://schemas.microsoft.com/office/drawing/2014/main" id="{F8985C4E-E4EF-401C-AAEE-2C375D717DC6}"/>
              </a:ext>
            </a:extLst>
          </p:cNvPr>
          <p:cNvSpPr txBox="1"/>
          <p:nvPr/>
        </p:nvSpPr>
        <p:spPr>
          <a:xfrm>
            <a:off x="653733" y="3354164"/>
            <a:ext cx="724280" cy="369332"/>
          </a:xfrm>
          <a:prstGeom prst="rect">
            <a:avLst/>
          </a:prstGeom>
          <a:noFill/>
        </p:spPr>
        <p:txBody>
          <a:bodyPr wrap="square" rtlCol="0">
            <a:spAutoFit/>
          </a:bodyPr>
          <a:lstStyle/>
          <a:p>
            <a:r>
              <a:rPr lang="it-IT" dirty="0"/>
              <a:t>T0</a:t>
            </a:r>
          </a:p>
        </p:txBody>
      </p:sp>
      <p:pic>
        <p:nvPicPr>
          <p:cNvPr id="17" name="Picture 4" descr="File:Italian traffic signs - simbolo centro (figura II 100).svg - Wikipedia">
            <a:extLst>
              <a:ext uri="{FF2B5EF4-FFF2-40B4-BE49-F238E27FC236}">
                <a16:creationId xmlns:a16="http://schemas.microsoft.com/office/drawing/2014/main" id="{76D6483E-CA7C-448E-92C9-2C3B6836B07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12552" y="2743200"/>
            <a:ext cx="335498" cy="335498"/>
          </a:xfrm>
          <a:prstGeom prst="rect">
            <a:avLst/>
          </a:prstGeom>
          <a:noFill/>
          <a:extLst>
            <a:ext uri="{909E8E84-426E-40DD-AFC4-6F175D3DCCD1}">
              <a14:hiddenFill xmlns:a14="http://schemas.microsoft.com/office/drawing/2010/main">
                <a:solidFill>
                  <a:srgbClr val="FFFFFF"/>
                </a:solidFill>
              </a14:hiddenFill>
            </a:ext>
          </a:extLst>
        </p:spPr>
      </p:pic>
      <p:sp>
        <p:nvSpPr>
          <p:cNvPr id="27" name="CasellaDiTesto 26">
            <a:extLst>
              <a:ext uri="{FF2B5EF4-FFF2-40B4-BE49-F238E27FC236}">
                <a16:creationId xmlns:a16="http://schemas.microsoft.com/office/drawing/2014/main" id="{AA8DFC29-0E0E-4F08-B3D2-57D17E480398}"/>
              </a:ext>
            </a:extLst>
          </p:cNvPr>
          <p:cNvSpPr txBox="1"/>
          <p:nvPr/>
        </p:nvSpPr>
        <p:spPr>
          <a:xfrm>
            <a:off x="2742536" y="1561306"/>
            <a:ext cx="796828" cy="369332"/>
          </a:xfrm>
          <a:prstGeom prst="rect">
            <a:avLst/>
          </a:prstGeom>
          <a:noFill/>
        </p:spPr>
        <p:txBody>
          <a:bodyPr wrap="square" rtlCol="0">
            <a:spAutoFit/>
          </a:bodyPr>
          <a:lstStyle/>
          <a:p>
            <a:r>
              <a:rPr lang="it-IT" dirty="0">
                <a:solidFill>
                  <a:srgbClr val="00B0F0"/>
                </a:solidFill>
              </a:rPr>
              <a:t>CTL</a:t>
            </a:r>
          </a:p>
        </p:txBody>
      </p:sp>
      <p:pic>
        <p:nvPicPr>
          <p:cNvPr id="9" name="Picture 2" descr="File:Italian traffic signs - simbolo porto (figura II 119 ...">
            <a:extLst>
              <a:ext uri="{FF2B5EF4-FFF2-40B4-BE49-F238E27FC236}">
                <a16:creationId xmlns:a16="http://schemas.microsoft.com/office/drawing/2014/main" id="{9E5665AC-BD2A-4E90-B584-4D52B24C6B2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20560" y="3207163"/>
            <a:ext cx="420027" cy="420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68828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8361CE9D-F9A3-49EA-BAE8-38C361EB71E2}"/>
              </a:ext>
            </a:extLst>
          </p:cNvPr>
          <p:cNvSpPr txBox="1"/>
          <p:nvPr/>
        </p:nvSpPr>
        <p:spPr>
          <a:xfrm>
            <a:off x="7709251" y="173606"/>
            <a:ext cx="1121529" cy="369332"/>
          </a:xfrm>
          <a:prstGeom prst="rect">
            <a:avLst/>
          </a:prstGeom>
          <a:noFill/>
        </p:spPr>
        <p:txBody>
          <a:bodyPr wrap="square" rtlCol="0">
            <a:spAutoFit/>
          </a:bodyPr>
          <a:lstStyle/>
          <a:p>
            <a:r>
              <a:rPr lang="it-IT" i="1" dirty="0" err="1">
                <a:solidFill>
                  <a:schemeClr val="bg1"/>
                </a:solidFill>
                <a:latin typeface="Aharoni" panose="02010803020104030203" pitchFamily="2" charset="-79"/>
                <a:cs typeface="Aharoni" panose="02010803020104030203" pitchFamily="2" charset="-79"/>
              </a:rPr>
              <a:t>Perchè</a:t>
            </a:r>
            <a:r>
              <a:rPr lang="it-IT" i="1" dirty="0">
                <a:solidFill>
                  <a:schemeClr val="bg1"/>
                </a:solidFill>
                <a:latin typeface="Aharoni" panose="02010803020104030203" pitchFamily="2" charset="-79"/>
                <a:cs typeface="Aharoni" panose="02010803020104030203" pitchFamily="2" charset="-79"/>
              </a:rPr>
              <a:t>?</a:t>
            </a:r>
          </a:p>
        </p:txBody>
      </p:sp>
      <p:sp>
        <p:nvSpPr>
          <p:cNvPr id="3" name="Rettangolo 2">
            <a:extLst>
              <a:ext uri="{FF2B5EF4-FFF2-40B4-BE49-F238E27FC236}">
                <a16:creationId xmlns:a16="http://schemas.microsoft.com/office/drawing/2014/main" id="{81016BCC-3E87-474C-B00D-6C5266423556}"/>
              </a:ext>
            </a:extLst>
          </p:cNvPr>
          <p:cNvSpPr/>
          <p:nvPr/>
        </p:nvSpPr>
        <p:spPr>
          <a:xfrm>
            <a:off x="-129702" y="1941186"/>
            <a:ext cx="5815651" cy="2228944"/>
          </a:xfrm>
          <a:prstGeom prst="rect">
            <a:avLst/>
          </a:prstGeom>
        </p:spPr>
        <p:txBody>
          <a:bodyPr wrap="square">
            <a:spAutoFit/>
          </a:bodyPr>
          <a:lstStyle/>
          <a:p>
            <a:pPr algn="ctr">
              <a:lnSpc>
                <a:spcPct val="200000"/>
              </a:lnSpc>
            </a:pPr>
            <a:r>
              <a:rPr lang="it-IT" i="1" dirty="0">
                <a:latin typeface="WarnockPro-Regular"/>
              </a:rPr>
              <a:t>Il dragaggio e il riutilizzo dei sedimenti dragati rappresentano un'attività molto intensa nelle lagune fortemente antropizzate</a:t>
            </a:r>
          </a:p>
          <a:p>
            <a:pPr algn="ctr">
              <a:lnSpc>
                <a:spcPct val="200000"/>
              </a:lnSpc>
            </a:pPr>
            <a:r>
              <a:rPr lang="en-US" b="0" i="1" dirty="0">
                <a:latin typeface="WarnockPro-Regular"/>
              </a:rPr>
              <a:t>                    </a:t>
            </a:r>
            <a:endParaRPr lang="en-US" dirty="0"/>
          </a:p>
        </p:txBody>
      </p:sp>
      <p:pic>
        <p:nvPicPr>
          <p:cNvPr id="1026" name="Picture 2" descr="RIPRISTINO GEOMORFOLOGICO AMBIENTI LAGUNARI – La Dragaggi">
            <a:extLst>
              <a:ext uri="{FF2B5EF4-FFF2-40B4-BE49-F238E27FC236}">
                <a16:creationId xmlns:a16="http://schemas.microsoft.com/office/drawing/2014/main" id="{B64A2DAF-8674-4899-8B2F-A37A89389D2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59331" y="877603"/>
            <a:ext cx="3111098" cy="20659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Fanghi e sedimenti dragati: i progetti per il riutilizzo">
            <a:extLst>
              <a:ext uri="{FF2B5EF4-FFF2-40B4-BE49-F238E27FC236}">
                <a16:creationId xmlns:a16="http://schemas.microsoft.com/office/drawing/2014/main" id="{3C863C2A-EB15-437F-BD22-14B7BF7341D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59331" y="3055658"/>
            <a:ext cx="3111098" cy="2079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43835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0E9B8701-F12F-4333-A57E-825A00BDDC4D}"/>
              </a:ext>
            </a:extLst>
          </p:cNvPr>
          <p:cNvSpPr txBox="1"/>
          <p:nvPr/>
        </p:nvSpPr>
        <p:spPr>
          <a:xfrm>
            <a:off x="8013215" y="-94469"/>
            <a:ext cx="1130785" cy="646331"/>
          </a:xfrm>
          <a:prstGeom prst="rect">
            <a:avLst/>
          </a:prstGeom>
          <a:noFill/>
        </p:spPr>
        <p:txBody>
          <a:bodyPr wrap="square" rtlCol="0">
            <a:spAutoFit/>
          </a:bodyPr>
          <a:lstStyle/>
          <a:p>
            <a:r>
              <a:rPr lang="it-IT" i="1" dirty="0">
                <a:solidFill>
                  <a:schemeClr val="bg1"/>
                </a:solidFill>
              </a:rPr>
              <a:t>                          </a:t>
            </a:r>
            <a:r>
              <a:rPr lang="it-IT" i="1" dirty="0">
                <a:solidFill>
                  <a:schemeClr val="bg1"/>
                </a:solidFill>
                <a:latin typeface="Aharoni" panose="02010803020104030203" pitchFamily="2" charset="-79"/>
                <a:cs typeface="Aharoni" panose="02010803020104030203" pitchFamily="2" charset="-79"/>
              </a:rPr>
              <a:t>Dove?</a:t>
            </a:r>
          </a:p>
        </p:txBody>
      </p:sp>
      <p:sp>
        <p:nvSpPr>
          <p:cNvPr id="2" name="Rettangolo 1">
            <a:extLst>
              <a:ext uri="{FF2B5EF4-FFF2-40B4-BE49-F238E27FC236}">
                <a16:creationId xmlns:a16="http://schemas.microsoft.com/office/drawing/2014/main" id="{7E88D7F4-1E3B-4CB2-B6D1-6FBDD6FCF389}"/>
              </a:ext>
            </a:extLst>
          </p:cNvPr>
          <p:cNvSpPr/>
          <p:nvPr/>
        </p:nvSpPr>
        <p:spPr>
          <a:xfrm>
            <a:off x="28746" y="917113"/>
            <a:ext cx="4318321" cy="1477328"/>
          </a:xfrm>
          <a:prstGeom prst="rect">
            <a:avLst/>
          </a:prstGeom>
        </p:spPr>
        <p:txBody>
          <a:bodyPr wrap="square">
            <a:spAutoFit/>
          </a:bodyPr>
          <a:lstStyle/>
          <a:p>
            <a:pPr algn="ctr"/>
            <a:r>
              <a:rPr lang="en-US" b="0" i="1" dirty="0">
                <a:latin typeface="WarnockPro-Regular"/>
              </a:rPr>
              <a:t>Laguna di Venezia: </a:t>
            </a:r>
            <a:r>
              <a:rPr lang="en-US" b="0" i="1" dirty="0" err="1">
                <a:latin typeface="WarnockPro-Regular"/>
              </a:rPr>
              <a:t>dragaggio</a:t>
            </a:r>
            <a:r>
              <a:rPr lang="en-US" b="0" i="1" dirty="0">
                <a:latin typeface="WarnockPro-Regular"/>
              </a:rPr>
              <a:t> di circa </a:t>
            </a:r>
            <a:r>
              <a:rPr lang="en-US" i="1" dirty="0">
                <a:latin typeface="WarnockPro-Regular"/>
              </a:rPr>
              <a:t>1 </a:t>
            </a:r>
            <a:r>
              <a:rPr lang="en-US" i="1" dirty="0" err="1">
                <a:latin typeface="WarnockPro-Regular"/>
              </a:rPr>
              <a:t>milione</a:t>
            </a:r>
            <a:r>
              <a:rPr lang="en-US" i="1" dirty="0">
                <a:latin typeface="WarnockPro-Regular"/>
              </a:rPr>
              <a:t> di </a:t>
            </a:r>
            <a:r>
              <a:rPr lang="en-CA" i="1" dirty="0"/>
              <a:t>m</a:t>
            </a:r>
            <a:r>
              <a:rPr lang="en-CA" i="1" baseline="30000" dirty="0"/>
              <a:t>3</a:t>
            </a:r>
            <a:r>
              <a:rPr lang="it-IT" i="1" dirty="0">
                <a:latin typeface="WarnockPro-Regular"/>
              </a:rPr>
              <a:t>/anno di sedimenti per permettere la navigazione</a:t>
            </a:r>
            <a:endParaRPr lang="it-IT" b="0" i="1" dirty="0">
              <a:latin typeface="WarnockPro-Regular"/>
            </a:endParaRPr>
          </a:p>
          <a:p>
            <a:endParaRPr lang="it-IT" b="0" i="1" dirty="0">
              <a:latin typeface="WarnockPro-Regular"/>
            </a:endParaRPr>
          </a:p>
          <a:p>
            <a:endParaRPr lang="it-IT" b="0" i="1" dirty="0">
              <a:latin typeface="WarnockPro-Regular"/>
            </a:endParaRPr>
          </a:p>
        </p:txBody>
      </p:sp>
      <p:pic>
        <p:nvPicPr>
          <p:cNvPr id="6" name="Immagine 5">
            <a:extLst>
              <a:ext uri="{FF2B5EF4-FFF2-40B4-BE49-F238E27FC236}">
                <a16:creationId xmlns:a16="http://schemas.microsoft.com/office/drawing/2014/main" id="{7AA320A8-8FC5-462A-9981-550B6A4C0A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27986" y="910459"/>
            <a:ext cx="2988393" cy="2725369"/>
          </a:xfrm>
          <a:prstGeom prst="rect">
            <a:avLst/>
          </a:prstGeom>
        </p:spPr>
      </p:pic>
      <p:grpSp>
        <p:nvGrpSpPr>
          <p:cNvPr id="7" name="Gruppo 6">
            <a:extLst>
              <a:ext uri="{FF2B5EF4-FFF2-40B4-BE49-F238E27FC236}">
                <a16:creationId xmlns:a16="http://schemas.microsoft.com/office/drawing/2014/main" id="{0667D4D7-ED02-462A-A185-1A550F0CD193}"/>
              </a:ext>
            </a:extLst>
          </p:cNvPr>
          <p:cNvGrpSpPr/>
          <p:nvPr/>
        </p:nvGrpSpPr>
        <p:grpSpPr>
          <a:xfrm>
            <a:off x="5188575" y="232885"/>
            <a:ext cx="1206781" cy="1537134"/>
            <a:chOff x="166220" y="2145886"/>
            <a:chExt cx="1484599" cy="1886900"/>
          </a:xfrm>
        </p:grpSpPr>
        <p:pic>
          <p:nvPicPr>
            <p:cNvPr id="8" name="Immagine 7">
              <a:extLst>
                <a:ext uri="{FF2B5EF4-FFF2-40B4-BE49-F238E27FC236}">
                  <a16:creationId xmlns:a16="http://schemas.microsoft.com/office/drawing/2014/main" id="{4F9457A6-646D-4837-9F2A-701902F6BFB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3949" r="13355" b="15200"/>
            <a:stretch/>
          </p:blipFill>
          <p:spPr>
            <a:xfrm>
              <a:off x="166220" y="2246244"/>
              <a:ext cx="1484599" cy="1786542"/>
            </a:xfrm>
            <a:prstGeom prst="rect">
              <a:avLst/>
            </a:prstGeom>
            <a:ln>
              <a:noFill/>
            </a:ln>
            <a:effectLst>
              <a:outerShdw blurRad="292100" dist="139700" dir="2700000" algn="tl" rotWithShape="0">
                <a:srgbClr val="333333">
                  <a:alpha val="65000"/>
                </a:srgbClr>
              </a:outerShdw>
            </a:effectLst>
          </p:spPr>
        </p:pic>
        <p:pic>
          <p:nvPicPr>
            <p:cNvPr id="9" name="Elemento grafico 8" descr="Pennarello">
              <a:extLst>
                <a:ext uri="{FF2B5EF4-FFF2-40B4-BE49-F238E27FC236}">
                  <a16:creationId xmlns:a16="http://schemas.microsoft.com/office/drawing/2014/main" id="{CFD15729-5134-4447-A82D-09831D6CDAF5}"/>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7997" y="2145886"/>
              <a:ext cx="675909" cy="662596"/>
            </a:xfrm>
            <a:prstGeom prst="rect">
              <a:avLst/>
            </a:prstGeom>
            <a:effectLst>
              <a:outerShdw blurRad="292100" dist="139700" dir="2700000" algn="tl" rotWithShape="0">
                <a:srgbClr val="333333">
                  <a:alpha val="65000"/>
                </a:srgbClr>
              </a:outerShdw>
            </a:effectLst>
          </p:spPr>
        </p:pic>
      </p:grpSp>
      <p:grpSp>
        <p:nvGrpSpPr>
          <p:cNvPr id="5" name="Gruppo 4">
            <a:extLst>
              <a:ext uri="{FF2B5EF4-FFF2-40B4-BE49-F238E27FC236}">
                <a16:creationId xmlns:a16="http://schemas.microsoft.com/office/drawing/2014/main" id="{0428D314-79A1-4F2C-AAD9-A07AA98BF89E}"/>
              </a:ext>
            </a:extLst>
          </p:cNvPr>
          <p:cNvGrpSpPr/>
          <p:nvPr/>
        </p:nvGrpSpPr>
        <p:grpSpPr>
          <a:xfrm>
            <a:off x="74584" y="1861456"/>
            <a:ext cx="7801229" cy="3204589"/>
            <a:chOff x="74584" y="1861456"/>
            <a:chExt cx="7801229" cy="3204589"/>
          </a:xfrm>
        </p:grpSpPr>
        <p:pic>
          <p:nvPicPr>
            <p:cNvPr id="2050" name="Picture 2" descr="Restyling Laguna Dal Mose al porto ecco tutte le opere - Il Sole 24 ORE">
              <a:extLst>
                <a:ext uri="{FF2B5EF4-FFF2-40B4-BE49-F238E27FC236}">
                  <a16:creationId xmlns:a16="http://schemas.microsoft.com/office/drawing/2014/main" id="{30D2019D-3BBC-48DD-9DAC-85B921AFE5F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584" y="3080657"/>
              <a:ext cx="3795499" cy="1985388"/>
            </a:xfrm>
            <a:prstGeom prst="rect">
              <a:avLst/>
            </a:prstGeom>
            <a:noFill/>
            <a:extLst>
              <a:ext uri="{909E8E84-426E-40DD-AFC4-6F175D3DCCD1}">
                <a14:hiddenFill xmlns:a14="http://schemas.microsoft.com/office/drawing/2010/main">
                  <a:solidFill>
                    <a:srgbClr val="FFFFFF"/>
                  </a:solidFill>
                </a14:hiddenFill>
              </a:ext>
            </a:extLst>
          </p:spPr>
        </p:pic>
        <p:sp>
          <p:nvSpPr>
            <p:cNvPr id="4" name="Ovale 3">
              <a:extLst>
                <a:ext uri="{FF2B5EF4-FFF2-40B4-BE49-F238E27FC236}">
                  <a16:creationId xmlns:a16="http://schemas.microsoft.com/office/drawing/2014/main" id="{6E3510CF-07D5-4F2B-8157-DF8935732097}"/>
                </a:ext>
              </a:extLst>
            </p:cNvPr>
            <p:cNvSpPr/>
            <p:nvPr/>
          </p:nvSpPr>
          <p:spPr bwMode="auto">
            <a:xfrm>
              <a:off x="7598228" y="1861456"/>
              <a:ext cx="277585" cy="244929"/>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1" i="0" u="none" strike="noStrike" cap="none" normalizeH="0" baseline="0">
                <a:ln>
                  <a:noFill/>
                </a:ln>
                <a:solidFill>
                  <a:schemeClr val="tx1"/>
                </a:solidFill>
                <a:effectLst/>
                <a:latin typeface="Arial" charset="0"/>
              </a:endParaRPr>
            </a:p>
          </p:txBody>
        </p:sp>
        <p:sp>
          <p:nvSpPr>
            <p:cNvPr id="11" name="Ovale 10">
              <a:extLst>
                <a:ext uri="{FF2B5EF4-FFF2-40B4-BE49-F238E27FC236}">
                  <a16:creationId xmlns:a16="http://schemas.microsoft.com/office/drawing/2014/main" id="{DF75D854-C7D5-48FB-BC08-C8AB551EB7CC}"/>
                </a:ext>
              </a:extLst>
            </p:cNvPr>
            <p:cNvSpPr/>
            <p:nvPr/>
          </p:nvSpPr>
          <p:spPr bwMode="auto">
            <a:xfrm>
              <a:off x="7165631" y="2508771"/>
              <a:ext cx="277585" cy="244929"/>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1" i="0" u="none" strike="noStrike" cap="none" normalizeH="0" baseline="0">
                <a:ln>
                  <a:noFill/>
                </a:ln>
                <a:solidFill>
                  <a:schemeClr val="tx1"/>
                </a:solidFill>
                <a:effectLst/>
                <a:latin typeface="Arial" charset="0"/>
              </a:endParaRPr>
            </a:p>
          </p:txBody>
        </p:sp>
        <p:sp>
          <p:nvSpPr>
            <p:cNvPr id="12" name="Ovale 11">
              <a:extLst>
                <a:ext uri="{FF2B5EF4-FFF2-40B4-BE49-F238E27FC236}">
                  <a16:creationId xmlns:a16="http://schemas.microsoft.com/office/drawing/2014/main" id="{F9D8E9EB-FB73-474E-A6BA-C54ACD6BFB55}"/>
                </a:ext>
              </a:extLst>
            </p:cNvPr>
            <p:cNvSpPr/>
            <p:nvPr/>
          </p:nvSpPr>
          <p:spPr bwMode="auto">
            <a:xfrm>
              <a:off x="7016106" y="3156471"/>
              <a:ext cx="277585" cy="244929"/>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1" i="0" u="none" strike="noStrike" cap="none" normalizeH="0" baseline="0">
                <a:ln>
                  <a:noFill/>
                </a:ln>
                <a:solidFill>
                  <a:schemeClr val="tx1"/>
                </a:solidFill>
                <a:effectLst/>
                <a:latin typeface="Arial" charset="0"/>
              </a:endParaRPr>
            </a:p>
          </p:txBody>
        </p:sp>
      </p:grpSp>
      <p:pic>
        <p:nvPicPr>
          <p:cNvPr id="2054" name="Picture 6" descr="Venezia, le grandi navi via da piazza San Marco. Il decreto c'è ma ci vorrà  tempo - la Repubblica">
            <a:extLst>
              <a:ext uri="{FF2B5EF4-FFF2-40B4-BE49-F238E27FC236}">
                <a16:creationId xmlns:a16="http://schemas.microsoft.com/office/drawing/2014/main" id="{1BBF478E-D2FF-43D1-9A32-F50FEB8F1C3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87249" y="2487212"/>
            <a:ext cx="4556352" cy="257883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Grandi navi, Zaia: «Msc Crociere conferma due navi a Venezia». Ma  potrebbero essere le ultime- Corriere.it">
            <a:extLst>
              <a:ext uri="{FF2B5EF4-FFF2-40B4-BE49-F238E27FC236}">
                <a16:creationId xmlns:a16="http://schemas.microsoft.com/office/drawing/2014/main" id="{9ADD3D85-53A5-4228-9227-3D9BB1EC107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746" y="2074645"/>
            <a:ext cx="4247994" cy="3030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8557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6"/>
                                        </p:tgtEl>
                                        <p:attrNameLst>
                                          <p:attrName>style.visibility</p:attrName>
                                        </p:attrNameLst>
                                      </p:cBhvr>
                                      <p:to>
                                        <p:strVal val="visible"/>
                                      </p:to>
                                    </p:set>
                                    <p:animEffect transition="in" filter="fade">
                                      <p:cBhvr>
                                        <p:cTn id="12" dur="500"/>
                                        <p:tgtEl>
                                          <p:spTgt spid="2056"/>
                                        </p:tgtEl>
                                      </p:cBhvr>
                                    </p:animEffect>
                                  </p:childTnLst>
                                </p:cTn>
                              </p:par>
                              <p:par>
                                <p:cTn id="13" presetID="10" presetClass="exit" presetSubtype="0" fill="hold" nodeType="withEffect">
                                  <p:stCondLst>
                                    <p:cond delay="0"/>
                                  </p:stCondLst>
                                  <p:childTnLst>
                                    <p:animEffect transition="out" filter="fad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2054"/>
                                        </p:tgtEl>
                                        <p:attrNameLst>
                                          <p:attrName>style.visibility</p:attrName>
                                        </p:attrNameLst>
                                      </p:cBhvr>
                                      <p:to>
                                        <p:strVal val="visible"/>
                                      </p:to>
                                    </p:set>
                                    <p:animEffect transition="in" filter="fade">
                                      <p:cBhvr>
                                        <p:cTn id="18" dur="500"/>
                                        <p:tgtEl>
                                          <p:spTgt spid="2054"/>
                                        </p:tgtEl>
                                      </p:cBhvr>
                                    </p:animEffect>
                                  </p:childTnLst>
                                </p:cTn>
                              </p:par>
                              <p:par>
                                <p:cTn id="19" presetID="10" presetClass="exit" presetSubtype="0" fill="hold" nodeType="withEffect">
                                  <p:stCondLst>
                                    <p:cond delay="0"/>
                                  </p:stCondLst>
                                  <p:childTnLst>
                                    <p:animEffect transition="out" filter="fade">
                                      <p:cBhvr>
                                        <p:cTn id="20" dur="500"/>
                                        <p:tgtEl>
                                          <p:spTgt spid="5"/>
                                        </p:tgtEl>
                                      </p:cBhvr>
                                    </p:animEffect>
                                    <p:set>
                                      <p:cBhvr>
                                        <p:cTn id="21" dur="1" fill="hold">
                                          <p:stCondLst>
                                            <p:cond delay="499"/>
                                          </p:stCondLst>
                                        </p:cTn>
                                        <p:tgtEl>
                                          <p:spTgt spid="5"/>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6"/>
                                        </p:tgtEl>
                                      </p:cBhvr>
                                    </p:animEffect>
                                    <p:set>
                                      <p:cBhvr>
                                        <p:cTn id="24"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C4EDAC50-35FD-4C68-BE06-7B56DBD74E12}"/>
              </a:ext>
            </a:extLst>
          </p:cNvPr>
          <p:cNvSpPr txBox="1"/>
          <p:nvPr/>
        </p:nvSpPr>
        <p:spPr>
          <a:xfrm>
            <a:off x="7960659" y="190532"/>
            <a:ext cx="1564747" cy="369332"/>
          </a:xfrm>
          <a:prstGeom prst="rect">
            <a:avLst/>
          </a:prstGeom>
          <a:noFill/>
        </p:spPr>
        <p:txBody>
          <a:bodyPr wrap="square" rtlCol="0">
            <a:spAutoFit/>
          </a:bodyPr>
          <a:lstStyle/>
          <a:p>
            <a:r>
              <a:rPr lang="it-IT" i="1" dirty="0">
                <a:solidFill>
                  <a:schemeClr val="bg1"/>
                </a:solidFill>
                <a:latin typeface="Aharoni" panose="02010803020104030203" pitchFamily="2" charset="-79"/>
                <a:cs typeface="Aharoni" panose="02010803020104030203" pitchFamily="2" charset="-79"/>
              </a:rPr>
              <a:t>Specie</a:t>
            </a:r>
          </a:p>
        </p:txBody>
      </p:sp>
      <p:sp>
        <p:nvSpPr>
          <p:cNvPr id="3" name="Rettangolo 2">
            <a:extLst>
              <a:ext uri="{FF2B5EF4-FFF2-40B4-BE49-F238E27FC236}">
                <a16:creationId xmlns:a16="http://schemas.microsoft.com/office/drawing/2014/main" id="{CF93BB85-095B-43A7-8868-C62FE2E331B6}"/>
              </a:ext>
            </a:extLst>
          </p:cNvPr>
          <p:cNvSpPr/>
          <p:nvPr/>
        </p:nvSpPr>
        <p:spPr>
          <a:xfrm>
            <a:off x="156475" y="1074845"/>
            <a:ext cx="5236753" cy="923330"/>
          </a:xfrm>
          <a:prstGeom prst="rect">
            <a:avLst/>
          </a:prstGeom>
        </p:spPr>
        <p:txBody>
          <a:bodyPr wrap="square">
            <a:spAutoFit/>
          </a:bodyPr>
          <a:lstStyle/>
          <a:p>
            <a:r>
              <a:rPr lang="it-IT" i="1" dirty="0">
                <a:latin typeface="WarnockPro-Regular"/>
              </a:rPr>
              <a:t>La vongola filippina </a:t>
            </a:r>
            <a:r>
              <a:rPr lang="it-IT" i="1" dirty="0" err="1">
                <a:latin typeface="WarnockPro-Regular"/>
              </a:rPr>
              <a:t>Ruditapes</a:t>
            </a:r>
            <a:r>
              <a:rPr lang="it-IT" i="1" dirty="0">
                <a:latin typeface="WarnockPro-Regular"/>
              </a:rPr>
              <a:t> </a:t>
            </a:r>
            <a:r>
              <a:rPr lang="it-IT" i="1" dirty="0" err="1">
                <a:latin typeface="WarnockPro-Regular"/>
              </a:rPr>
              <a:t>philippinarum</a:t>
            </a:r>
            <a:r>
              <a:rPr lang="it-IT" i="1" dirty="0">
                <a:latin typeface="WarnockPro-Regular"/>
              </a:rPr>
              <a:t> </a:t>
            </a:r>
          </a:p>
          <a:p>
            <a:pPr algn="ctr"/>
            <a:endParaRPr lang="it-IT" i="1" dirty="0">
              <a:latin typeface="WarnockPro-Regular"/>
            </a:endParaRPr>
          </a:p>
          <a:p>
            <a:pPr algn="just"/>
            <a:r>
              <a:rPr lang="it-IT" b="0" i="1" dirty="0">
                <a:latin typeface="WarnockPro-Regular"/>
              </a:rPr>
              <a:t>            </a:t>
            </a:r>
          </a:p>
        </p:txBody>
      </p:sp>
      <p:pic>
        <p:nvPicPr>
          <p:cNvPr id="5" name="Immagine 4">
            <a:extLst>
              <a:ext uri="{FF2B5EF4-FFF2-40B4-BE49-F238E27FC236}">
                <a16:creationId xmlns:a16="http://schemas.microsoft.com/office/drawing/2014/main" id="{4E1DD2E7-A89E-484D-A65E-2BC35F899CA4}"/>
              </a:ext>
            </a:extLst>
          </p:cNvPr>
          <p:cNvPicPr>
            <a:picLocks noChangeAspect="1"/>
          </p:cNvPicPr>
          <p:nvPr/>
        </p:nvPicPr>
        <p:blipFill>
          <a:blip r:embed="rId3"/>
          <a:stretch>
            <a:fillRect/>
          </a:stretch>
        </p:blipFill>
        <p:spPr>
          <a:xfrm>
            <a:off x="5487167" y="1186739"/>
            <a:ext cx="3493869" cy="2338836"/>
          </a:xfrm>
          <a:prstGeom prst="rect">
            <a:avLst/>
          </a:prstGeom>
        </p:spPr>
      </p:pic>
      <p:sp>
        <p:nvSpPr>
          <p:cNvPr id="4" name="Rettangolo 3">
            <a:extLst>
              <a:ext uri="{FF2B5EF4-FFF2-40B4-BE49-F238E27FC236}">
                <a16:creationId xmlns:a16="http://schemas.microsoft.com/office/drawing/2014/main" id="{46859604-EC61-46F8-AF87-45DF74678AF4}"/>
              </a:ext>
            </a:extLst>
          </p:cNvPr>
          <p:cNvSpPr/>
          <p:nvPr/>
        </p:nvSpPr>
        <p:spPr>
          <a:xfrm>
            <a:off x="1035720" y="2415633"/>
            <a:ext cx="4404477" cy="923330"/>
          </a:xfrm>
          <a:prstGeom prst="rect">
            <a:avLst/>
          </a:prstGeom>
        </p:spPr>
        <p:txBody>
          <a:bodyPr wrap="square">
            <a:spAutoFit/>
          </a:bodyPr>
          <a:lstStyle/>
          <a:p>
            <a:r>
              <a:rPr lang="it-IT" i="1" dirty="0" err="1">
                <a:latin typeface="WarnockPro-Regular"/>
              </a:rPr>
              <a:t>ll</a:t>
            </a:r>
            <a:r>
              <a:rPr lang="it-IT" i="1" dirty="0">
                <a:latin typeface="WarnockPro-Regular"/>
              </a:rPr>
              <a:t> cambiamento climatico e altri stress di origine antropica minacciano le popolazioni selvatiche e allevate</a:t>
            </a:r>
            <a:endParaRPr lang="en-US" b="0" i="1" dirty="0">
              <a:latin typeface="WarnockPro-Regular"/>
            </a:endParaRPr>
          </a:p>
        </p:txBody>
      </p:sp>
      <p:pic>
        <p:nvPicPr>
          <p:cNvPr id="6" name="Picture 2" descr="Manila Clams — Sea Forager">
            <a:extLst>
              <a:ext uri="{FF2B5EF4-FFF2-40B4-BE49-F238E27FC236}">
                <a16:creationId xmlns:a16="http://schemas.microsoft.com/office/drawing/2014/main" id="{1681FCEC-5036-476D-8ADC-964297AFBC04}"/>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rot="5400000">
            <a:off x="340659" y="3205712"/>
            <a:ext cx="1603877" cy="213850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uppo 7">
            <a:extLst>
              <a:ext uri="{FF2B5EF4-FFF2-40B4-BE49-F238E27FC236}">
                <a16:creationId xmlns:a16="http://schemas.microsoft.com/office/drawing/2014/main" id="{0B5927B0-6711-4BA3-A91C-3E372F418C12}"/>
              </a:ext>
            </a:extLst>
          </p:cNvPr>
          <p:cNvGrpSpPr/>
          <p:nvPr/>
        </p:nvGrpSpPr>
        <p:grpSpPr>
          <a:xfrm>
            <a:off x="3537362" y="3829709"/>
            <a:ext cx="5205670" cy="914455"/>
            <a:chOff x="3542414" y="4075530"/>
            <a:chExt cx="5205670" cy="914455"/>
          </a:xfrm>
        </p:grpSpPr>
        <p:sp>
          <p:nvSpPr>
            <p:cNvPr id="7" name="Rettangolo 6">
              <a:extLst>
                <a:ext uri="{FF2B5EF4-FFF2-40B4-BE49-F238E27FC236}">
                  <a16:creationId xmlns:a16="http://schemas.microsoft.com/office/drawing/2014/main" id="{6EF3845E-752E-4A0D-B55C-C8B2AC2D8906}"/>
                </a:ext>
              </a:extLst>
            </p:cNvPr>
            <p:cNvSpPr/>
            <p:nvPr/>
          </p:nvSpPr>
          <p:spPr>
            <a:xfrm>
              <a:off x="3542414" y="4209593"/>
              <a:ext cx="4088580" cy="646331"/>
            </a:xfrm>
            <a:prstGeom prst="rect">
              <a:avLst/>
            </a:prstGeom>
          </p:spPr>
          <p:txBody>
            <a:bodyPr wrap="square">
              <a:spAutoFit/>
            </a:bodyPr>
            <a:lstStyle/>
            <a:p>
              <a:r>
                <a:rPr lang="en-US" i="1" dirty="0" err="1">
                  <a:latin typeface="WarnockPro-Regular"/>
                </a:rPr>
                <a:t>Produzione</a:t>
              </a:r>
              <a:r>
                <a:rPr lang="en-US" i="1" dirty="0">
                  <a:latin typeface="WarnockPro-Regular"/>
                </a:rPr>
                <a:t> </a:t>
              </a:r>
              <a:r>
                <a:rPr lang="en-US" i="1" dirty="0" err="1">
                  <a:latin typeface="WarnockPro-Regular"/>
                </a:rPr>
                <a:t>diminuita</a:t>
              </a:r>
              <a:r>
                <a:rPr lang="en-US" i="1" dirty="0">
                  <a:latin typeface="WarnockPro-Regular"/>
                </a:rPr>
                <a:t> da 40,000 T </a:t>
              </a:r>
              <a:r>
                <a:rPr lang="en-US" i="1" dirty="0" err="1">
                  <a:latin typeface="WarnockPro-Regular"/>
                </a:rPr>
                <a:t>nel</a:t>
              </a:r>
              <a:r>
                <a:rPr lang="en-US" i="1" dirty="0">
                  <a:latin typeface="WarnockPro-Regular"/>
                </a:rPr>
                <a:t> 2000 a 3,000 T </a:t>
              </a:r>
              <a:r>
                <a:rPr lang="en-US" i="1" dirty="0" err="1">
                  <a:latin typeface="WarnockPro-Regular"/>
                </a:rPr>
                <a:t>nel</a:t>
              </a:r>
              <a:r>
                <a:rPr lang="en-US" i="1" dirty="0">
                  <a:latin typeface="WarnockPro-Regular"/>
                </a:rPr>
                <a:t> 2019</a:t>
              </a:r>
              <a:endParaRPr lang="it-IT" i="1" dirty="0">
                <a:latin typeface="WarnockPro-Regular"/>
              </a:endParaRPr>
            </a:p>
          </p:txBody>
        </p:sp>
        <p:pic>
          <p:nvPicPr>
            <p:cNvPr id="1026" name="Picture 2" descr="Declining Bar Chart Arrow Stock Illustrations – 344 Declining Bar Chart  Arrow Stock Illustrations, Vectors &amp; Clipart - Dreamstime">
              <a:extLst>
                <a:ext uri="{FF2B5EF4-FFF2-40B4-BE49-F238E27FC236}">
                  <a16:creationId xmlns:a16="http://schemas.microsoft.com/office/drawing/2014/main" id="{4D1E6A9E-9673-4092-B3F3-991E493E667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78114" y="4075530"/>
              <a:ext cx="1369970" cy="914455"/>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Rettangolo 8">
            <a:extLst>
              <a:ext uri="{FF2B5EF4-FFF2-40B4-BE49-F238E27FC236}">
                <a16:creationId xmlns:a16="http://schemas.microsoft.com/office/drawing/2014/main" id="{74132B55-1B39-4E65-A0FE-5D2348EA4545}"/>
              </a:ext>
            </a:extLst>
          </p:cNvPr>
          <p:cNvSpPr/>
          <p:nvPr/>
        </p:nvSpPr>
        <p:spPr>
          <a:xfrm>
            <a:off x="121905" y="1664311"/>
            <a:ext cx="4572000" cy="646331"/>
          </a:xfrm>
          <a:prstGeom prst="rect">
            <a:avLst/>
          </a:prstGeom>
        </p:spPr>
        <p:txBody>
          <a:bodyPr>
            <a:spAutoFit/>
          </a:bodyPr>
          <a:lstStyle/>
          <a:p>
            <a:r>
              <a:rPr lang="it-IT" b="0" i="1" dirty="0">
                <a:latin typeface="WarnockPro-Regular"/>
              </a:rPr>
              <a:t>Specie filtratrice di elevato interesse commerciale per la regione</a:t>
            </a:r>
            <a:endParaRPr lang="it-IT" dirty="0"/>
          </a:p>
        </p:txBody>
      </p:sp>
    </p:spTree>
    <p:extLst>
      <p:ext uri="{BB962C8B-B14F-4D97-AF65-F5344CB8AC3E}">
        <p14:creationId xmlns:p14="http://schemas.microsoft.com/office/powerpoint/2010/main" val="681545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24CE2A33-9F48-4EF9-8CB3-0F978B6D587C}"/>
              </a:ext>
            </a:extLst>
          </p:cNvPr>
          <p:cNvSpPr txBox="1"/>
          <p:nvPr/>
        </p:nvSpPr>
        <p:spPr>
          <a:xfrm>
            <a:off x="5672310" y="198529"/>
            <a:ext cx="3739011" cy="369332"/>
          </a:xfrm>
          <a:prstGeom prst="rect">
            <a:avLst/>
          </a:prstGeom>
          <a:noFill/>
        </p:spPr>
        <p:txBody>
          <a:bodyPr wrap="square" rtlCol="0">
            <a:spAutoFit/>
          </a:bodyPr>
          <a:lstStyle/>
          <a:p>
            <a:r>
              <a:rPr lang="it-IT" i="1" dirty="0" err="1">
                <a:solidFill>
                  <a:schemeClr val="bg1"/>
                </a:solidFill>
                <a:latin typeface="Aharoni" panose="02010803020104030203" pitchFamily="2" charset="-79"/>
                <a:cs typeface="Aharoni" panose="02010803020104030203" pitchFamily="2" charset="-79"/>
              </a:rPr>
              <a:t>Experimental</a:t>
            </a:r>
            <a:r>
              <a:rPr lang="it-IT" i="1" dirty="0">
                <a:solidFill>
                  <a:schemeClr val="bg1"/>
                </a:solidFill>
                <a:latin typeface="Aharoni" panose="02010803020104030203" pitchFamily="2" charset="-79"/>
                <a:cs typeface="Aharoni" panose="02010803020104030203" pitchFamily="2" charset="-79"/>
              </a:rPr>
              <a:t> plan - sampling</a:t>
            </a:r>
          </a:p>
        </p:txBody>
      </p:sp>
      <p:pic>
        <p:nvPicPr>
          <p:cNvPr id="4" name="Immagine 3">
            <a:extLst>
              <a:ext uri="{FF2B5EF4-FFF2-40B4-BE49-F238E27FC236}">
                <a16:creationId xmlns:a16="http://schemas.microsoft.com/office/drawing/2014/main" id="{54479BD0-3E78-407C-9BAF-F58382DE754B}"/>
              </a:ext>
            </a:extLst>
          </p:cNvPr>
          <p:cNvPicPr>
            <a:picLocks noChangeAspect="1"/>
          </p:cNvPicPr>
          <p:nvPr/>
        </p:nvPicPr>
        <p:blipFill rotWithShape="1">
          <a:blip r:embed="rId3">
            <a:extLst>
              <a:ext uri="{28A0092B-C50C-407E-A947-70E740481C1C}">
                <a14:useLocalDpi xmlns:a14="http://schemas.microsoft.com/office/drawing/2010/main" val="0"/>
              </a:ext>
            </a:extLst>
          </a:blip>
          <a:srcRect l="9737" t="4436" r="31699" b="45924"/>
          <a:stretch/>
        </p:blipFill>
        <p:spPr>
          <a:xfrm>
            <a:off x="0" y="974361"/>
            <a:ext cx="6041036" cy="3447738"/>
          </a:xfrm>
          <a:prstGeom prst="rect">
            <a:avLst/>
          </a:prstGeom>
        </p:spPr>
      </p:pic>
      <p:sp>
        <p:nvSpPr>
          <p:cNvPr id="3" name="Rettangolo 2">
            <a:extLst>
              <a:ext uri="{FF2B5EF4-FFF2-40B4-BE49-F238E27FC236}">
                <a16:creationId xmlns:a16="http://schemas.microsoft.com/office/drawing/2014/main" id="{F0CA8A4D-BD42-4A32-9ACC-003EE2210EF9}"/>
              </a:ext>
            </a:extLst>
          </p:cNvPr>
          <p:cNvSpPr/>
          <p:nvPr/>
        </p:nvSpPr>
        <p:spPr>
          <a:xfrm>
            <a:off x="6004724" y="974361"/>
            <a:ext cx="3139276" cy="2246769"/>
          </a:xfrm>
          <a:prstGeom prst="rect">
            <a:avLst/>
          </a:prstGeom>
        </p:spPr>
        <p:txBody>
          <a:bodyPr wrap="square">
            <a:spAutoFit/>
          </a:bodyPr>
          <a:lstStyle/>
          <a:p>
            <a:pPr algn="ctr"/>
            <a:r>
              <a:rPr lang="it-IT" sz="1400" dirty="0">
                <a:latin typeface="WarnockPro-Regular"/>
              </a:rPr>
              <a:t>Campionamento dei sedimenti mediante carotatrice</a:t>
            </a:r>
          </a:p>
          <a:p>
            <a:pPr algn="ctr"/>
            <a:r>
              <a:rPr lang="it-IT" sz="1400" dirty="0">
                <a:latin typeface="WarnockPro-Regular"/>
              </a:rPr>
              <a:t>(diametro del tubo : 8,55 cm; lunghezza: 1 m)</a:t>
            </a:r>
            <a:endParaRPr lang="en-US" sz="1400" b="0" dirty="0">
              <a:latin typeface="WarnockPro-Regular"/>
            </a:endParaRPr>
          </a:p>
          <a:p>
            <a:pPr algn="ctr"/>
            <a:endParaRPr lang="en-US" sz="1400" b="0" dirty="0">
              <a:latin typeface="WarnockPro-Regular"/>
            </a:endParaRPr>
          </a:p>
          <a:p>
            <a:pPr algn="ctr"/>
            <a:endParaRPr lang="en-US" sz="1400" b="0" dirty="0">
              <a:latin typeface="WarnockPro-Regular"/>
            </a:endParaRPr>
          </a:p>
          <a:p>
            <a:pPr algn="ctr"/>
            <a:endParaRPr lang="en-US" sz="1400" b="0" dirty="0">
              <a:latin typeface="WarnockPro-Regular"/>
            </a:endParaRPr>
          </a:p>
          <a:p>
            <a:pPr algn="ctr"/>
            <a:r>
              <a:rPr lang="it-IT" sz="1400" dirty="0">
                <a:latin typeface="WarnockPro-Regular"/>
              </a:rPr>
              <a:t>Campioni di sedimento estrusi dalle provette, accuratamente miscelati e utilizzati per un'esposizione controllata</a:t>
            </a:r>
          </a:p>
        </p:txBody>
      </p:sp>
      <p:pic>
        <p:nvPicPr>
          <p:cNvPr id="1026" name="Picture 2" descr="Factory Building Modern Industrial Logo Design Vector">
            <a:extLst>
              <a:ext uri="{FF2B5EF4-FFF2-40B4-BE49-F238E27FC236}">
                <a16:creationId xmlns:a16="http://schemas.microsoft.com/office/drawing/2014/main" id="{F1ED1C46-4A88-41BF-BA3B-FB3AE199E3F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4734" t="23039" r="39065" b="37254"/>
          <a:stretch/>
        </p:blipFill>
        <p:spPr bwMode="auto">
          <a:xfrm flipH="1">
            <a:off x="120127" y="2430192"/>
            <a:ext cx="394061" cy="3732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le:Italian traffic signs - simbolo centro (figura II 100).svg - Wikipedia">
            <a:extLst>
              <a:ext uri="{FF2B5EF4-FFF2-40B4-BE49-F238E27FC236}">
                <a16:creationId xmlns:a16="http://schemas.microsoft.com/office/drawing/2014/main" id="{65382BCF-291C-486C-B186-A7FEE9F586D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43546" y="3000294"/>
            <a:ext cx="357633" cy="357633"/>
          </a:xfrm>
          <a:prstGeom prst="rect">
            <a:avLst/>
          </a:prstGeom>
          <a:noFill/>
          <a:extLst>
            <a:ext uri="{909E8E84-426E-40DD-AFC4-6F175D3DCCD1}">
              <a14:hiddenFill xmlns:a14="http://schemas.microsoft.com/office/drawing/2010/main">
                <a:solidFill>
                  <a:srgbClr val="FFFFFF"/>
                </a:solidFill>
              </a14:hiddenFill>
            </a:ext>
          </a:extLst>
        </p:spPr>
      </p:pic>
      <p:sp>
        <p:nvSpPr>
          <p:cNvPr id="5" name="Freccia in giù 4">
            <a:extLst>
              <a:ext uri="{FF2B5EF4-FFF2-40B4-BE49-F238E27FC236}">
                <a16:creationId xmlns:a16="http://schemas.microsoft.com/office/drawing/2014/main" id="{7EE9109F-777E-4E1E-97EC-3D8185377C79}"/>
              </a:ext>
            </a:extLst>
          </p:cNvPr>
          <p:cNvSpPr/>
          <p:nvPr/>
        </p:nvSpPr>
        <p:spPr bwMode="auto">
          <a:xfrm>
            <a:off x="7396924" y="1994295"/>
            <a:ext cx="391187" cy="278720"/>
          </a:xfrm>
          <a:prstGeom prst="downArrow">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1" i="0" u="none" strike="noStrike" cap="none" normalizeH="0" baseline="0">
              <a:ln>
                <a:noFill/>
              </a:ln>
              <a:solidFill>
                <a:schemeClr val="tx1"/>
              </a:solidFill>
              <a:effectLst/>
              <a:latin typeface="Arial" charset="0"/>
            </a:endParaRPr>
          </a:p>
        </p:txBody>
      </p:sp>
      <p:pic>
        <p:nvPicPr>
          <p:cNvPr id="8" name="Picture 2" descr="File:Italian traffic signs - simbolo porto (figura II 119 ...">
            <a:extLst>
              <a:ext uri="{FF2B5EF4-FFF2-40B4-BE49-F238E27FC236}">
                <a16:creationId xmlns:a16="http://schemas.microsoft.com/office/drawing/2014/main" id="{3E619673-FD31-4391-B7DA-524794F6A8D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87358" y="2513378"/>
            <a:ext cx="235005" cy="235005"/>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a:extLst>
              <a:ext uri="{FF2B5EF4-FFF2-40B4-BE49-F238E27FC236}">
                <a16:creationId xmlns:a16="http://schemas.microsoft.com/office/drawing/2014/main" id="{0FF299EE-40C1-4188-A644-927EC88C3959}"/>
              </a:ext>
            </a:extLst>
          </p:cNvPr>
          <p:cNvSpPr txBox="1"/>
          <p:nvPr/>
        </p:nvSpPr>
        <p:spPr>
          <a:xfrm>
            <a:off x="5199984" y="1144223"/>
            <a:ext cx="841052" cy="338554"/>
          </a:xfrm>
          <a:prstGeom prst="rect">
            <a:avLst/>
          </a:prstGeom>
          <a:noFill/>
        </p:spPr>
        <p:txBody>
          <a:bodyPr wrap="square" rtlCol="0">
            <a:spAutoFit/>
          </a:bodyPr>
          <a:lstStyle/>
          <a:p>
            <a:r>
              <a:rPr lang="it-IT" sz="1600" dirty="0">
                <a:solidFill>
                  <a:schemeClr val="bg1"/>
                </a:solidFill>
              </a:rPr>
              <a:t>CTL</a:t>
            </a:r>
          </a:p>
        </p:txBody>
      </p:sp>
      <p:sp>
        <p:nvSpPr>
          <p:cNvPr id="7" name="CasellaDiTesto 6">
            <a:extLst>
              <a:ext uri="{FF2B5EF4-FFF2-40B4-BE49-F238E27FC236}">
                <a16:creationId xmlns:a16="http://schemas.microsoft.com/office/drawing/2014/main" id="{698D0972-9676-4A2E-9FA1-38A59C59FD22}"/>
              </a:ext>
            </a:extLst>
          </p:cNvPr>
          <p:cNvSpPr txBox="1"/>
          <p:nvPr/>
        </p:nvSpPr>
        <p:spPr>
          <a:xfrm>
            <a:off x="321568" y="2026794"/>
            <a:ext cx="1843956" cy="246221"/>
          </a:xfrm>
          <a:prstGeom prst="rect">
            <a:avLst/>
          </a:prstGeom>
          <a:noFill/>
        </p:spPr>
        <p:txBody>
          <a:bodyPr wrap="square" rtlCol="0">
            <a:spAutoFit/>
          </a:bodyPr>
          <a:lstStyle/>
          <a:p>
            <a:r>
              <a:rPr lang="it-IT" sz="1000" i="1" dirty="0">
                <a:solidFill>
                  <a:schemeClr val="bg1"/>
                </a:solidFill>
              </a:rPr>
              <a:t>Vittorio Emanuele III canal </a:t>
            </a:r>
          </a:p>
        </p:txBody>
      </p:sp>
    </p:spTree>
    <p:extLst>
      <p:ext uri="{BB962C8B-B14F-4D97-AF65-F5344CB8AC3E}">
        <p14:creationId xmlns:p14="http://schemas.microsoft.com/office/powerpoint/2010/main" val="17009367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D57D1981-D000-4992-A890-EA66956A606F}"/>
              </a:ext>
            </a:extLst>
          </p:cNvPr>
          <p:cNvPicPr>
            <a:picLocks noChangeAspect="1"/>
          </p:cNvPicPr>
          <p:nvPr/>
        </p:nvPicPr>
        <p:blipFill rotWithShape="1">
          <a:blip r:embed="rId3">
            <a:extLst>
              <a:ext uri="{28A0092B-C50C-407E-A947-70E740481C1C}">
                <a14:useLocalDpi xmlns:a14="http://schemas.microsoft.com/office/drawing/2010/main" val="0"/>
              </a:ext>
            </a:extLst>
          </a:blip>
          <a:srcRect t="56749" r="36477" b="27795"/>
          <a:stretch/>
        </p:blipFill>
        <p:spPr>
          <a:xfrm>
            <a:off x="0" y="942754"/>
            <a:ext cx="7054713" cy="1155755"/>
          </a:xfrm>
          <a:prstGeom prst="rect">
            <a:avLst/>
          </a:prstGeom>
        </p:spPr>
      </p:pic>
      <p:sp>
        <p:nvSpPr>
          <p:cNvPr id="3" name="Rettangolo 2">
            <a:extLst>
              <a:ext uri="{FF2B5EF4-FFF2-40B4-BE49-F238E27FC236}">
                <a16:creationId xmlns:a16="http://schemas.microsoft.com/office/drawing/2014/main" id="{E792C2C1-3D3E-4DC5-B599-EE96C15731EA}"/>
              </a:ext>
            </a:extLst>
          </p:cNvPr>
          <p:cNvSpPr/>
          <p:nvPr/>
        </p:nvSpPr>
        <p:spPr>
          <a:xfrm>
            <a:off x="206115" y="2199149"/>
            <a:ext cx="8731770" cy="646331"/>
          </a:xfrm>
          <a:prstGeom prst="rect">
            <a:avLst/>
          </a:prstGeom>
        </p:spPr>
        <p:txBody>
          <a:bodyPr wrap="square">
            <a:spAutoFit/>
          </a:bodyPr>
          <a:lstStyle/>
          <a:p>
            <a:endParaRPr lang="en-US" b="0" dirty="0"/>
          </a:p>
          <a:p>
            <a:endParaRPr lang="it-IT" dirty="0"/>
          </a:p>
        </p:txBody>
      </p:sp>
      <p:sp>
        <p:nvSpPr>
          <p:cNvPr id="4" name="CasellaDiTesto 3">
            <a:extLst>
              <a:ext uri="{FF2B5EF4-FFF2-40B4-BE49-F238E27FC236}">
                <a16:creationId xmlns:a16="http://schemas.microsoft.com/office/drawing/2014/main" id="{290703D6-0A62-4C0A-BA8C-4D0B95CEC6C3}"/>
              </a:ext>
            </a:extLst>
          </p:cNvPr>
          <p:cNvSpPr txBox="1"/>
          <p:nvPr/>
        </p:nvSpPr>
        <p:spPr>
          <a:xfrm>
            <a:off x="4278988" y="165208"/>
            <a:ext cx="5043464" cy="369332"/>
          </a:xfrm>
          <a:prstGeom prst="rect">
            <a:avLst/>
          </a:prstGeom>
          <a:noFill/>
        </p:spPr>
        <p:txBody>
          <a:bodyPr wrap="square" rtlCol="0">
            <a:spAutoFit/>
          </a:bodyPr>
          <a:lstStyle/>
          <a:p>
            <a:r>
              <a:rPr lang="it-IT" i="1" dirty="0">
                <a:solidFill>
                  <a:schemeClr val="bg1"/>
                </a:solidFill>
                <a:latin typeface="Aharoni" panose="02010803020104030203" pitchFamily="2" charset="-79"/>
                <a:cs typeface="Aharoni" panose="02010803020104030203" pitchFamily="2" charset="-79"/>
              </a:rPr>
              <a:t>Piano sperimentale – esposizioni ed analisi</a:t>
            </a:r>
          </a:p>
        </p:txBody>
      </p:sp>
      <p:pic>
        <p:nvPicPr>
          <p:cNvPr id="8" name="Picture 2" descr="Factory Building Modern Industrial Logo Design Vector">
            <a:extLst>
              <a:ext uri="{FF2B5EF4-FFF2-40B4-BE49-F238E27FC236}">
                <a16:creationId xmlns:a16="http://schemas.microsoft.com/office/drawing/2014/main" id="{AB648BF4-3545-4595-B360-401738145DA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4734" t="23039" r="39065" b="37254"/>
          <a:stretch/>
        </p:blipFill>
        <p:spPr bwMode="auto">
          <a:xfrm flipH="1">
            <a:off x="6163669" y="890095"/>
            <a:ext cx="374218" cy="3544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Factory Building Modern Industrial Logo Design Vector">
            <a:extLst>
              <a:ext uri="{FF2B5EF4-FFF2-40B4-BE49-F238E27FC236}">
                <a16:creationId xmlns:a16="http://schemas.microsoft.com/office/drawing/2014/main" id="{FDA7AB98-8B81-48C2-9665-7FAEBA7A1B5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4734" t="23039" r="39065" b="37254"/>
          <a:stretch/>
        </p:blipFill>
        <p:spPr bwMode="auto">
          <a:xfrm flipH="1">
            <a:off x="4854352" y="890096"/>
            <a:ext cx="374218" cy="3544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File:Italian traffic signs - simbolo centro (figura II 100).svg - Wikipedia">
            <a:extLst>
              <a:ext uri="{FF2B5EF4-FFF2-40B4-BE49-F238E27FC236}">
                <a16:creationId xmlns:a16="http://schemas.microsoft.com/office/drawing/2014/main" id="{CA027885-1822-41EF-BFFB-1544DA8A8BE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2116" y="995412"/>
            <a:ext cx="249134" cy="24913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File:Italian traffic signs - simbolo porto (figura II 119 ...">
            <a:extLst>
              <a:ext uri="{FF2B5EF4-FFF2-40B4-BE49-F238E27FC236}">
                <a16:creationId xmlns:a16="http://schemas.microsoft.com/office/drawing/2014/main" id="{4D6E77A2-16D1-4E59-A1C0-7AFF70B16D1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58699" y="935751"/>
            <a:ext cx="263139" cy="263139"/>
          </a:xfrm>
          <a:prstGeom prst="rect">
            <a:avLst/>
          </a:prstGeom>
          <a:noFill/>
          <a:extLst>
            <a:ext uri="{909E8E84-426E-40DD-AFC4-6F175D3DCCD1}">
              <a14:hiddenFill xmlns:a14="http://schemas.microsoft.com/office/drawing/2010/main">
                <a:solidFill>
                  <a:srgbClr val="FFFFFF"/>
                </a:solidFill>
              </a14:hiddenFill>
            </a:ext>
          </a:extLst>
        </p:spPr>
      </p:pic>
      <p:pic>
        <p:nvPicPr>
          <p:cNvPr id="14" name="Immagine 13">
            <a:extLst>
              <a:ext uri="{FF2B5EF4-FFF2-40B4-BE49-F238E27FC236}">
                <a16:creationId xmlns:a16="http://schemas.microsoft.com/office/drawing/2014/main" id="{90A56960-540E-431F-A825-73C24C41740C}"/>
              </a:ext>
            </a:extLst>
          </p:cNvPr>
          <p:cNvPicPr>
            <a:picLocks noChangeAspect="1"/>
          </p:cNvPicPr>
          <p:nvPr/>
        </p:nvPicPr>
        <p:blipFill rotWithShape="1">
          <a:blip r:embed="rId3">
            <a:extLst>
              <a:ext uri="{28A0092B-C50C-407E-A947-70E740481C1C}">
                <a14:useLocalDpi xmlns:a14="http://schemas.microsoft.com/office/drawing/2010/main" val="0"/>
              </a:ext>
            </a:extLst>
          </a:blip>
          <a:srcRect l="63659" t="56749" r="24101" b="27795"/>
          <a:stretch/>
        </p:blipFill>
        <p:spPr>
          <a:xfrm>
            <a:off x="7622196" y="949757"/>
            <a:ext cx="1359376" cy="1155755"/>
          </a:xfrm>
          <a:prstGeom prst="rect">
            <a:avLst/>
          </a:prstGeom>
        </p:spPr>
      </p:pic>
      <p:sp>
        <p:nvSpPr>
          <p:cNvPr id="19" name="Rettangolo 18">
            <a:extLst>
              <a:ext uri="{FF2B5EF4-FFF2-40B4-BE49-F238E27FC236}">
                <a16:creationId xmlns:a16="http://schemas.microsoft.com/office/drawing/2014/main" id="{08B927E6-B682-4625-8951-68C4DB6A7ECA}"/>
              </a:ext>
            </a:extLst>
          </p:cNvPr>
          <p:cNvSpPr/>
          <p:nvPr/>
        </p:nvSpPr>
        <p:spPr>
          <a:xfrm>
            <a:off x="5401275" y="2111297"/>
            <a:ext cx="3632896" cy="461665"/>
          </a:xfrm>
          <a:prstGeom prst="rect">
            <a:avLst/>
          </a:prstGeom>
          <a:ln w="9525">
            <a:solidFill>
              <a:schemeClr val="tx1"/>
            </a:solidFill>
          </a:ln>
        </p:spPr>
        <p:txBody>
          <a:bodyPr wrap="square">
            <a:spAutoFit/>
          </a:bodyPr>
          <a:lstStyle/>
          <a:p>
            <a:pPr algn="just"/>
            <a:r>
              <a:rPr lang="en-US" sz="800" dirty="0"/>
              <a:t>Tanks: </a:t>
            </a:r>
            <a:r>
              <a:rPr lang="en-US" sz="800" b="0" dirty="0"/>
              <a:t>5 cm sediment layer. 50 clams (35.1 ± 3.3 mm length)/tanks 40 L</a:t>
            </a:r>
          </a:p>
          <a:p>
            <a:pPr algn="just"/>
            <a:r>
              <a:rPr lang="en-US" sz="800" b="0" dirty="0"/>
              <a:t>Seawater renewed every 48h</a:t>
            </a:r>
          </a:p>
          <a:p>
            <a:pPr algn="just"/>
            <a:r>
              <a:rPr lang="en-US" sz="800" b="0" dirty="0"/>
              <a:t>Animals daily fed with microalgae (</a:t>
            </a:r>
            <a:r>
              <a:rPr lang="en-US" sz="800" b="0" i="1" dirty="0" err="1"/>
              <a:t>Isochrysis</a:t>
            </a:r>
            <a:r>
              <a:rPr lang="en-US" sz="800" b="0" i="1" dirty="0"/>
              <a:t> </a:t>
            </a:r>
            <a:r>
              <a:rPr lang="en-US" sz="800" b="0" i="1" dirty="0" err="1"/>
              <a:t>galbana</a:t>
            </a:r>
            <a:r>
              <a:rPr lang="en-US" sz="800" b="0" dirty="0"/>
              <a:t>)</a:t>
            </a:r>
          </a:p>
        </p:txBody>
      </p:sp>
      <p:sp>
        <p:nvSpPr>
          <p:cNvPr id="20" name="CasellaDiTesto 19">
            <a:extLst>
              <a:ext uri="{FF2B5EF4-FFF2-40B4-BE49-F238E27FC236}">
                <a16:creationId xmlns:a16="http://schemas.microsoft.com/office/drawing/2014/main" id="{DC52F764-1D59-47CF-AD0F-CEC07507572C}"/>
              </a:ext>
            </a:extLst>
          </p:cNvPr>
          <p:cNvSpPr txBox="1"/>
          <p:nvPr/>
        </p:nvSpPr>
        <p:spPr>
          <a:xfrm>
            <a:off x="170453" y="2617745"/>
            <a:ext cx="8604756" cy="1015663"/>
          </a:xfrm>
          <a:prstGeom prst="rect">
            <a:avLst/>
          </a:prstGeom>
          <a:noFill/>
        </p:spPr>
        <p:txBody>
          <a:bodyPr wrap="square" rtlCol="0">
            <a:spAutoFit/>
          </a:bodyPr>
          <a:lstStyle/>
          <a:p>
            <a:r>
              <a:rPr lang="it-IT" sz="1200" dirty="0">
                <a:solidFill>
                  <a:srgbClr val="C00000"/>
                </a:solidFill>
              </a:rPr>
              <a:t>T0: prima dell’esposizione</a:t>
            </a:r>
          </a:p>
          <a:p>
            <a:pPr marL="171450" indent="-171450">
              <a:buFont typeface="Arial" panose="020B0604020202020204" pitchFamily="34" charset="0"/>
              <a:buChar char="•"/>
            </a:pPr>
            <a:r>
              <a:rPr lang="it-IT" sz="1200" dirty="0" err="1"/>
              <a:t>Bioaccumulo</a:t>
            </a:r>
            <a:r>
              <a:rPr lang="it-IT" sz="1200" dirty="0"/>
              <a:t> animali e caratterizzazione sedimento </a:t>
            </a:r>
            <a:r>
              <a:rPr lang="it-IT" sz="1200" b="0" dirty="0"/>
              <a:t>(</a:t>
            </a:r>
            <a:r>
              <a:rPr lang="en-GB" sz="1200" b="0" dirty="0"/>
              <a:t>metals, PAHs, PCBs, PCDD/Fs, TBT, HCB, hydrocarbons)</a:t>
            </a:r>
          </a:p>
          <a:p>
            <a:pPr marL="171450" indent="-171450">
              <a:buFont typeface="Arial" panose="020B0604020202020204" pitchFamily="34" charset="0"/>
              <a:buChar char="•"/>
            </a:pPr>
            <a:r>
              <a:rPr lang="en-GB" sz="1200" dirty="0" err="1"/>
              <a:t>Caratterizzazione</a:t>
            </a:r>
            <a:r>
              <a:rPr lang="en-GB" sz="1200" dirty="0"/>
              <a:t> del microbiota del </a:t>
            </a:r>
            <a:r>
              <a:rPr lang="en-GB" sz="1200" dirty="0" err="1"/>
              <a:t>sedimento</a:t>
            </a:r>
            <a:r>
              <a:rPr lang="en-GB" sz="1200" dirty="0"/>
              <a:t> </a:t>
            </a:r>
            <a:r>
              <a:rPr lang="en-GB" sz="1200" b="0" dirty="0"/>
              <a:t>(16S Amplicon </a:t>
            </a:r>
            <a:r>
              <a:rPr lang="en-GB" sz="1200" b="0" dirty="0" err="1"/>
              <a:t>Seq</a:t>
            </a:r>
            <a:r>
              <a:rPr lang="en-GB" sz="1200" b="0" dirty="0"/>
              <a:t> )</a:t>
            </a:r>
            <a:endParaRPr lang="en-GB" sz="1200" dirty="0"/>
          </a:p>
          <a:p>
            <a:pPr marL="171450" indent="-171450">
              <a:buFont typeface="Arial" panose="020B0604020202020204" pitchFamily="34" charset="0"/>
              <a:buChar char="•"/>
            </a:pPr>
            <a:r>
              <a:rPr lang="en-GB" sz="1200" dirty="0" err="1"/>
              <a:t>Trascrittomica</a:t>
            </a:r>
            <a:r>
              <a:rPr lang="en-GB" sz="1200" dirty="0"/>
              <a:t> (RNA-</a:t>
            </a:r>
            <a:r>
              <a:rPr lang="en-GB" sz="1200" dirty="0" err="1"/>
              <a:t>seq</a:t>
            </a:r>
            <a:r>
              <a:rPr lang="en-GB" sz="1200" dirty="0"/>
              <a:t>) e </a:t>
            </a:r>
            <a:r>
              <a:rPr lang="en-GB" sz="1200" dirty="0" err="1"/>
              <a:t>caratterizzazione</a:t>
            </a:r>
            <a:r>
              <a:rPr lang="en-GB" sz="1200" dirty="0"/>
              <a:t> microbiota </a:t>
            </a:r>
            <a:r>
              <a:rPr lang="en-GB" sz="1200" dirty="0" err="1"/>
              <a:t>ghiandola</a:t>
            </a:r>
            <a:r>
              <a:rPr lang="en-GB" sz="1200" dirty="0"/>
              <a:t> </a:t>
            </a:r>
            <a:r>
              <a:rPr lang="en-GB" sz="1200" dirty="0" err="1"/>
              <a:t>digestiva</a:t>
            </a:r>
            <a:r>
              <a:rPr lang="en-GB" sz="1200" dirty="0"/>
              <a:t>   </a:t>
            </a:r>
            <a:r>
              <a:rPr lang="en-GB" sz="1200" b="0" dirty="0"/>
              <a:t>(10 individuals) </a:t>
            </a:r>
          </a:p>
          <a:p>
            <a:endParaRPr lang="it-IT" sz="1200" b="0" dirty="0"/>
          </a:p>
        </p:txBody>
      </p:sp>
      <p:sp>
        <p:nvSpPr>
          <p:cNvPr id="21" name="CasellaDiTesto 20">
            <a:extLst>
              <a:ext uri="{FF2B5EF4-FFF2-40B4-BE49-F238E27FC236}">
                <a16:creationId xmlns:a16="http://schemas.microsoft.com/office/drawing/2014/main" id="{2A907E82-35A9-4C2A-9056-0989418E3906}"/>
              </a:ext>
            </a:extLst>
          </p:cNvPr>
          <p:cNvSpPr txBox="1"/>
          <p:nvPr/>
        </p:nvSpPr>
        <p:spPr>
          <a:xfrm>
            <a:off x="170453" y="3524420"/>
            <a:ext cx="8604756" cy="646331"/>
          </a:xfrm>
          <a:prstGeom prst="rect">
            <a:avLst/>
          </a:prstGeom>
          <a:noFill/>
        </p:spPr>
        <p:txBody>
          <a:bodyPr wrap="square" rtlCol="0">
            <a:spAutoFit/>
          </a:bodyPr>
          <a:lstStyle/>
          <a:p>
            <a:r>
              <a:rPr lang="it-IT" sz="1200" dirty="0">
                <a:solidFill>
                  <a:srgbClr val="C00000"/>
                </a:solidFill>
              </a:rPr>
              <a:t>T1: day 3 </a:t>
            </a:r>
          </a:p>
          <a:p>
            <a:pPr marL="171450" indent="-171450">
              <a:buFont typeface="Arial" panose="020B0604020202020204" pitchFamily="34" charset="0"/>
              <a:buChar char="•"/>
            </a:pPr>
            <a:r>
              <a:rPr lang="en-GB" sz="1200" dirty="0" err="1"/>
              <a:t>Trascrittomica</a:t>
            </a:r>
            <a:r>
              <a:rPr lang="en-GB" sz="1200" dirty="0"/>
              <a:t> (RNA-</a:t>
            </a:r>
            <a:r>
              <a:rPr lang="en-GB" sz="1200" dirty="0" err="1"/>
              <a:t>seq</a:t>
            </a:r>
            <a:r>
              <a:rPr lang="en-GB" sz="1200" dirty="0"/>
              <a:t>) e </a:t>
            </a:r>
            <a:r>
              <a:rPr lang="en-GB" sz="1200" dirty="0" err="1"/>
              <a:t>caratterizzazione</a:t>
            </a:r>
            <a:r>
              <a:rPr lang="en-GB" sz="1200" dirty="0"/>
              <a:t> microbiota </a:t>
            </a:r>
            <a:r>
              <a:rPr lang="en-GB" sz="1200" dirty="0" err="1"/>
              <a:t>ghiandola</a:t>
            </a:r>
            <a:r>
              <a:rPr lang="en-GB" sz="1200" dirty="0"/>
              <a:t> </a:t>
            </a:r>
            <a:r>
              <a:rPr lang="en-GB" sz="1200" dirty="0" err="1"/>
              <a:t>digestiva</a:t>
            </a:r>
            <a:r>
              <a:rPr lang="en-GB" sz="1200" dirty="0"/>
              <a:t>   </a:t>
            </a:r>
            <a:endParaRPr lang="en-GB" sz="1200" b="0" dirty="0"/>
          </a:p>
          <a:p>
            <a:endParaRPr lang="it-IT" sz="1200" b="0" dirty="0"/>
          </a:p>
        </p:txBody>
      </p:sp>
      <p:sp>
        <p:nvSpPr>
          <p:cNvPr id="22" name="CasellaDiTesto 21">
            <a:extLst>
              <a:ext uri="{FF2B5EF4-FFF2-40B4-BE49-F238E27FC236}">
                <a16:creationId xmlns:a16="http://schemas.microsoft.com/office/drawing/2014/main" id="{BC0E6E09-A12D-4046-AC9A-F8CA19665B5B}"/>
              </a:ext>
            </a:extLst>
          </p:cNvPr>
          <p:cNvSpPr txBox="1"/>
          <p:nvPr/>
        </p:nvSpPr>
        <p:spPr>
          <a:xfrm>
            <a:off x="170453" y="4148088"/>
            <a:ext cx="7495144" cy="646331"/>
          </a:xfrm>
          <a:prstGeom prst="rect">
            <a:avLst/>
          </a:prstGeom>
          <a:noFill/>
        </p:spPr>
        <p:txBody>
          <a:bodyPr wrap="square" rtlCol="0">
            <a:spAutoFit/>
          </a:bodyPr>
          <a:lstStyle/>
          <a:p>
            <a:r>
              <a:rPr lang="it-IT" sz="1200" dirty="0">
                <a:solidFill>
                  <a:srgbClr val="C00000"/>
                </a:solidFill>
              </a:rPr>
              <a:t>T2: day 14 </a:t>
            </a:r>
          </a:p>
          <a:p>
            <a:pPr marL="171450" indent="-171450">
              <a:buFont typeface="Arial" panose="020B0604020202020204" pitchFamily="34" charset="0"/>
              <a:buChar char="•"/>
            </a:pPr>
            <a:r>
              <a:rPr lang="en-GB" sz="1200" dirty="0" err="1"/>
              <a:t>Bioaccumulo</a:t>
            </a:r>
            <a:r>
              <a:rPr lang="en-GB" sz="1200" dirty="0"/>
              <a:t> </a:t>
            </a:r>
            <a:r>
              <a:rPr lang="en-GB" sz="1200" dirty="0" err="1"/>
              <a:t>animali</a:t>
            </a:r>
            <a:r>
              <a:rPr lang="en-GB" sz="1200" b="0" dirty="0"/>
              <a:t> </a:t>
            </a:r>
            <a:r>
              <a:rPr lang="it-IT" sz="1200" b="0" dirty="0"/>
              <a:t>(</a:t>
            </a:r>
            <a:r>
              <a:rPr lang="en-GB" sz="1200" b="0" dirty="0"/>
              <a:t>metals, PAHs, PCBs, PCDD/Fs, TBT, HCB, hydrocarbons)</a:t>
            </a:r>
          </a:p>
          <a:p>
            <a:pPr marL="171450" indent="-171450">
              <a:buFont typeface="Arial" panose="020B0604020202020204" pitchFamily="34" charset="0"/>
              <a:buChar char="•"/>
            </a:pPr>
            <a:r>
              <a:rPr lang="en-GB" sz="1200" dirty="0" err="1"/>
              <a:t>Trascrittomica</a:t>
            </a:r>
            <a:r>
              <a:rPr lang="en-GB" sz="1200" dirty="0"/>
              <a:t> (RNA-</a:t>
            </a:r>
            <a:r>
              <a:rPr lang="en-GB" sz="1200" dirty="0" err="1"/>
              <a:t>seq</a:t>
            </a:r>
            <a:r>
              <a:rPr lang="en-GB" sz="1200" dirty="0"/>
              <a:t>) e </a:t>
            </a:r>
            <a:r>
              <a:rPr lang="en-GB" sz="1200" dirty="0" err="1"/>
              <a:t>caratterizzazione</a:t>
            </a:r>
            <a:r>
              <a:rPr lang="en-GB" sz="1200" dirty="0"/>
              <a:t> microbiota </a:t>
            </a:r>
            <a:r>
              <a:rPr lang="en-GB" sz="1200" dirty="0" err="1"/>
              <a:t>ghiandola</a:t>
            </a:r>
            <a:r>
              <a:rPr lang="en-GB" sz="1200" dirty="0"/>
              <a:t> </a:t>
            </a:r>
            <a:r>
              <a:rPr lang="en-GB" sz="1200" dirty="0" err="1"/>
              <a:t>digestiva</a:t>
            </a:r>
            <a:r>
              <a:rPr lang="en-GB" sz="1200" dirty="0"/>
              <a:t>   </a:t>
            </a:r>
            <a:endParaRPr lang="en-GB" sz="1200" b="0" dirty="0"/>
          </a:p>
        </p:txBody>
      </p:sp>
    </p:spTree>
    <p:extLst>
      <p:ext uri="{BB962C8B-B14F-4D97-AF65-F5344CB8AC3E}">
        <p14:creationId xmlns:p14="http://schemas.microsoft.com/office/powerpoint/2010/main" val="4007037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9A7B096D-42AD-49F1-80A8-C2AEE6B156A0}"/>
              </a:ext>
            </a:extLst>
          </p:cNvPr>
          <p:cNvSpPr txBox="1"/>
          <p:nvPr/>
        </p:nvSpPr>
        <p:spPr>
          <a:xfrm>
            <a:off x="3336514" y="193193"/>
            <a:ext cx="5755024" cy="369332"/>
          </a:xfrm>
          <a:prstGeom prst="rect">
            <a:avLst/>
          </a:prstGeom>
          <a:noFill/>
        </p:spPr>
        <p:txBody>
          <a:bodyPr wrap="square" rtlCol="0">
            <a:spAutoFit/>
          </a:bodyPr>
          <a:lstStyle/>
          <a:p>
            <a:r>
              <a:rPr lang="it-IT" i="1" dirty="0">
                <a:solidFill>
                  <a:schemeClr val="bg1"/>
                </a:solidFill>
              </a:rPr>
              <a:t>Risultati – caratterizzazione chimica dei sedimenti</a:t>
            </a:r>
          </a:p>
        </p:txBody>
      </p:sp>
      <p:sp>
        <p:nvSpPr>
          <p:cNvPr id="4" name="Rettangolo 3">
            <a:extLst>
              <a:ext uri="{FF2B5EF4-FFF2-40B4-BE49-F238E27FC236}">
                <a16:creationId xmlns:a16="http://schemas.microsoft.com/office/drawing/2014/main" id="{EE813768-DBDE-4906-B1FA-78950BCDEBA1}"/>
              </a:ext>
            </a:extLst>
          </p:cNvPr>
          <p:cNvSpPr/>
          <p:nvPr/>
        </p:nvSpPr>
        <p:spPr>
          <a:xfrm>
            <a:off x="4437089" y="1109579"/>
            <a:ext cx="4654448" cy="2246769"/>
          </a:xfrm>
          <a:prstGeom prst="rect">
            <a:avLst/>
          </a:prstGeom>
        </p:spPr>
        <p:txBody>
          <a:bodyPr wrap="square">
            <a:spAutoFit/>
          </a:bodyPr>
          <a:lstStyle/>
          <a:p>
            <a:pPr marL="285750" indent="-285750" algn="just">
              <a:buFont typeface="Arial" panose="020B0604020202020204" pitchFamily="34" charset="0"/>
              <a:buChar char="•"/>
            </a:pPr>
            <a:r>
              <a:rPr lang="en-US" sz="1400" dirty="0"/>
              <a:t>PCDD/Fs, PCBs, </a:t>
            </a:r>
            <a:r>
              <a:rPr lang="en-US" sz="1400" dirty="0" err="1"/>
              <a:t>metalli</a:t>
            </a:r>
            <a:r>
              <a:rPr lang="en-US" sz="1400" dirty="0"/>
              <a:t> (Cd, Hg, Pb, Zn, Cu) </a:t>
            </a:r>
            <a:r>
              <a:rPr lang="en-US" sz="1400" b="0" dirty="0" err="1"/>
              <a:t>aumentano</a:t>
            </a:r>
            <a:r>
              <a:rPr lang="en-US" sz="1400" b="0" dirty="0"/>
              <a:t> dal </a:t>
            </a:r>
            <a:r>
              <a:rPr lang="en-US" sz="1400" b="0" dirty="0" err="1"/>
              <a:t>sito</a:t>
            </a:r>
            <a:r>
              <a:rPr lang="en-US" sz="1400" b="0" dirty="0"/>
              <a:t>  I al </a:t>
            </a:r>
            <a:r>
              <a:rPr lang="en-US" sz="1400" b="0" dirty="0" err="1"/>
              <a:t>sito</a:t>
            </a:r>
            <a:r>
              <a:rPr lang="en-US" sz="1400" b="0" dirty="0"/>
              <a:t> V </a:t>
            </a:r>
            <a:r>
              <a:rPr lang="en-US" sz="1400" b="0" dirty="0" err="1"/>
              <a:t>confermando</a:t>
            </a:r>
            <a:r>
              <a:rPr lang="en-US" sz="1400" b="0" dirty="0"/>
              <a:t> la </a:t>
            </a:r>
            <a:r>
              <a:rPr lang="en-US" sz="1400" b="0" dirty="0" err="1"/>
              <a:t>loro</a:t>
            </a:r>
            <a:r>
              <a:rPr lang="en-US" sz="1400" b="0" dirty="0"/>
              <a:t> </a:t>
            </a:r>
            <a:r>
              <a:rPr lang="en-US" sz="1400" b="0" dirty="0" err="1"/>
              <a:t>origine</a:t>
            </a:r>
            <a:r>
              <a:rPr lang="en-US" sz="1400" b="0" dirty="0"/>
              <a:t> </a:t>
            </a:r>
            <a:r>
              <a:rPr lang="en-US" sz="1400" b="0" dirty="0" err="1"/>
              <a:t>industriale</a:t>
            </a:r>
            <a:endParaRPr lang="en-US" sz="1400" b="0" dirty="0"/>
          </a:p>
          <a:p>
            <a:pPr algn="just"/>
            <a:endParaRPr lang="en-US" sz="1400" i="1" dirty="0"/>
          </a:p>
          <a:p>
            <a:pPr marL="171450" indent="-171450" algn="just">
              <a:buFont typeface="Arial" panose="020B0604020202020204" pitchFamily="34" charset="0"/>
              <a:buChar char="•"/>
            </a:pPr>
            <a:r>
              <a:rPr lang="en-US" sz="1400" dirty="0"/>
              <a:t>PCDD/Fs and PCBs: </a:t>
            </a:r>
            <a:r>
              <a:rPr lang="en-US" sz="1400" b="0" dirty="0"/>
              <a:t>72 -120 volte </a:t>
            </a:r>
            <a:r>
              <a:rPr lang="en-US" sz="1400" b="0" dirty="0" err="1"/>
              <a:t>più</a:t>
            </a:r>
            <a:r>
              <a:rPr lang="en-US" sz="1400" b="0" dirty="0"/>
              <a:t> </a:t>
            </a:r>
            <a:r>
              <a:rPr lang="en-US" sz="1400" b="0" dirty="0" err="1"/>
              <a:t>alte</a:t>
            </a:r>
            <a:r>
              <a:rPr lang="en-US" sz="1400" b="0" dirty="0"/>
              <a:t> </a:t>
            </a:r>
            <a:r>
              <a:rPr lang="en-US" sz="1400" b="0" dirty="0" err="1"/>
              <a:t>nel</a:t>
            </a:r>
            <a:r>
              <a:rPr lang="en-US" sz="1400" b="0" dirty="0"/>
              <a:t> </a:t>
            </a:r>
            <a:r>
              <a:rPr lang="en-US" sz="1400" b="0" dirty="0" err="1"/>
              <a:t>sito</a:t>
            </a:r>
            <a:r>
              <a:rPr lang="en-US" sz="1400" b="0" dirty="0"/>
              <a:t> IV e V rispetto al CTL (VI)</a:t>
            </a:r>
          </a:p>
          <a:p>
            <a:pPr algn="just"/>
            <a:endParaRPr lang="en-US" sz="1400" b="0" dirty="0"/>
          </a:p>
          <a:p>
            <a:pPr marL="171450" indent="-171450" algn="just">
              <a:buFont typeface="Arial" panose="020B0604020202020204" pitchFamily="34" charset="0"/>
              <a:buChar char="•"/>
            </a:pPr>
            <a:r>
              <a:rPr lang="en-US" sz="1400" dirty="0"/>
              <a:t>PAHs (</a:t>
            </a:r>
            <a:r>
              <a:rPr lang="en-US" sz="1400" dirty="0" err="1"/>
              <a:t>tutti</a:t>
            </a:r>
            <a:r>
              <a:rPr lang="en-US" sz="1400" dirty="0"/>
              <a:t> </a:t>
            </a:r>
            <a:r>
              <a:rPr lang="en-US" sz="1400" dirty="0" err="1"/>
              <a:t>i</a:t>
            </a:r>
            <a:r>
              <a:rPr lang="en-US" sz="1400" dirty="0"/>
              <a:t> </a:t>
            </a:r>
            <a:r>
              <a:rPr lang="en-US" sz="1400" dirty="0" err="1"/>
              <a:t>siti</a:t>
            </a:r>
            <a:r>
              <a:rPr lang="en-US" sz="1400" dirty="0"/>
              <a:t>):  </a:t>
            </a:r>
            <a:r>
              <a:rPr lang="en-US" sz="1400" b="0" dirty="0"/>
              <a:t>da</a:t>
            </a:r>
            <a:r>
              <a:rPr lang="en-US" sz="1400" dirty="0"/>
              <a:t> </a:t>
            </a:r>
            <a:r>
              <a:rPr lang="en-US" sz="1400" b="0" dirty="0"/>
              <a:t>63 a 148 volte </a:t>
            </a:r>
            <a:r>
              <a:rPr lang="en-US" sz="1400" b="0" dirty="0" err="1"/>
              <a:t>più</a:t>
            </a:r>
            <a:r>
              <a:rPr lang="en-US" sz="1400" b="0" dirty="0"/>
              <a:t> </a:t>
            </a:r>
            <a:r>
              <a:rPr lang="en-US" sz="1400" b="0" dirty="0" err="1"/>
              <a:t>alta</a:t>
            </a:r>
            <a:r>
              <a:rPr lang="en-US" sz="1400" b="0" dirty="0"/>
              <a:t> del CTL (VI)</a:t>
            </a:r>
          </a:p>
          <a:p>
            <a:pPr algn="just"/>
            <a:endParaRPr lang="en-US" sz="1400" i="1" dirty="0"/>
          </a:p>
        </p:txBody>
      </p:sp>
      <p:pic>
        <p:nvPicPr>
          <p:cNvPr id="5" name="Immagine 4">
            <a:extLst>
              <a:ext uri="{FF2B5EF4-FFF2-40B4-BE49-F238E27FC236}">
                <a16:creationId xmlns:a16="http://schemas.microsoft.com/office/drawing/2014/main" id="{B1F7CD15-1BFC-4971-BEB1-7FDF8178519E}"/>
              </a:ext>
            </a:extLst>
          </p:cNvPr>
          <p:cNvPicPr>
            <a:picLocks noChangeAspect="1"/>
          </p:cNvPicPr>
          <p:nvPr/>
        </p:nvPicPr>
        <p:blipFill rotWithShape="1">
          <a:blip r:embed="rId3"/>
          <a:srcRect t="6657" r="17015"/>
          <a:stretch/>
        </p:blipFill>
        <p:spPr>
          <a:xfrm>
            <a:off x="0" y="1038107"/>
            <a:ext cx="4362568" cy="4105393"/>
          </a:xfrm>
          <a:prstGeom prst="rect">
            <a:avLst/>
          </a:prstGeom>
        </p:spPr>
      </p:pic>
      <p:pic>
        <p:nvPicPr>
          <p:cNvPr id="6" name="Immagine 5">
            <a:extLst>
              <a:ext uri="{FF2B5EF4-FFF2-40B4-BE49-F238E27FC236}">
                <a16:creationId xmlns:a16="http://schemas.microsoft.com/office/drawing/2014/main" id="{38AFB888-7AAE-4FEE-9B29-F505216A4A4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424" t="18674" r="57134" b="59758"/>
          <a:stretch/>
        </p:blipFill>
        <p:spPr>
          <a:xfrm>
            <a:off x="5317536" y="3567293"/>
            <a:ext cx="3050941" cy="1365719"/>
          </a:xfrm>
          <a:prstGeom prst="rect">
            <a:avLst/>
          </a:prstGeom>
        </p:spPr>
      </p:pic>
      <p:pic>
        <p:nvPicPr>
          <p:cNvPr id="7" name="Immagine 6">
            <a:extLst>
              <a:ext uri="{FF2B5EF4-FFF2-40B4-BE49-F238E27FC236}">
                <a16:creationId xmlns:a16="http://schemas.microsoft.com/office/drawing/2014/main" id="{294DAAE6-BBAA-4676-AC6D-E8FEE642B907}"/>
              </a:ext>
            </a:extLst>
          </p:cNvPr>
          <p:cNvPicPr>
            <a:picLocks noChangeAspect="1"/>
          </p:cNvPicPr>
          <p:nvPr/>
        </p:nvPicPr>
        <p:blipFill rotWithShape="1">
          <a:blip r:embed="rId3"/>
          <a:srcRect l="83261" t="38856" r="1387" b="37033"/>
          <a:stretch/>
        </p:blipFill>
        <p:spPr>
          <a:xfrm>
            <a:off x="3444602" y="1144125"/>
            <a:ext cx="735496" cy="966385"/>
          </a:xfrm>
          <a:prstGeom prst="rect">
            <a:avLst/>
          </a:prstGeom>
        </p:spPr>
      </p:pic>
      <p:pic>
        <p:nvPicPr>
          <p:cNvPr id="8" name="Picture 2" descr="Factory Building Modern Industrial Logo Design Vector">
            <a:extLst>
              <a:ext uri="{FF2B5EF4-FFF2-40B4-BE49-F238E27FC236}">
                <a16:creationId xmlns:a16="http://schemas.microsoft.com/office/drawing/2014/main" id="{B50DB6F5-8609-4F36-8607-C15001EB557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4734" t="23039" r="39065" b="37254"/>
          <a:stretch/>
        </p:blipFill>
        <p:spPr bwMode="auto">
          <a:xfrm flipH="1">
            <a:off x="4105752" y="3312291"/>
            <a:ext cx="383800" cy="36352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File:Italian traffic signs - simbolo centro (figura II 100).svg - Wikipedia">
            <a:extLst>
              <a:ext uri="{FF2B5EF4-FFF2-40B4-BE49-F238E27FC236}">
                <a16:creationId xmlns:a16="http://schemas.microsoft.com/office/drawing/2014/main" id="{A028A945-3B97-4046-A8DF-AF1908F543D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55798" y="1109579"/>
            <a:ext cx="230237" cy="230237"/>
          </a:xfrm>
          <a:prstGeom prst="rect">
            <a:avLst/>
          </a:prstGeom>
          <a:noFill/>
          <a:extLst>
            <a:ext uri="{909E8E84-426E-40DD-AFC4-6F175D3DCCD1}">
              <a14:hiddenFill xmlns:a14="http://schemas.microsoft.com/office/drawing/2010/main">
                <a:solidFill>
                  <a:srgbClr val="FFFFFF"/>
                </a:solidFill>
              </a14:hiddenFill>
            </a:ext>
          </a:extLst>
        </p:spPr>
      </p:pic>
      <p:sp>
        <p:nvSpPr>
          <p:cNvPr id="10" name="CasellaDiTesto 9">
            <a:extLst>
              <a:ext uri="{FF2B5EF4-FFF2-40B4-BE49-F238E27FC236}">
                <a16:creationId xmlns:a16="http://schemas.microsoft.com/office/drawing/2014/main" id="{50FA68E5-2E6F-46BA-A23D-B53A49EB3FC9}"/>
              </a:ext>
            </a:extLst>
          </p:cNvPr>
          <p:cNvSpPr txBox="1"/>
          <p:nvPr/>
        </p:nvSpPr>
        <p:spPr>
          <a:xfrm>
            <a:off x="550695" y="4358676"/>
            <a:ext cx="841052" cy="338554"/>
          </a:xfrm>
          <a:prstGeom prst="rect">
            <a:avLst/>
          </a:prstGeom>
          <a:noFill/>
        </p:spPr>
        <p:txBody>
          <a:bodyPr wrap="square" rtlCol="0">
            <a:spAutoFit/>
          </a:bodyPr>
          <a:lstStyle/>
          <a:p>
            <a:r>
              <a:rPr lang="it-IT" sz="1600" dirty="0"/>
              <a:t>CTL</a:t>
            </a:r>
          </a:p>
        </p:txBody>
      </p:sp>
    </p:spTree>
    <p:extLst>
      <p:ext uri="{BB962C8B-B14F-4D97-AF65-F5344CB8AC3E}">
        <p14:creationId xmlns:p14="http://schemas.microsoft.com/office/powerpoint/2010/main" val="2865066810"/>
      </p:ext>
    </p:extLst>
  </p:cSld>
  <p:clrMapOvr>
    <a:masterClrMapping/>
  </p:clrMapOvr>
</p:sld>
</file>

<file path=ppt/theme/theme1.xml><?xml version="1.0" encoding="utf-8"?>
<a:theme xmlns:a="http://schemas.openxmlformats.org/drawingml/2006/main" name="5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Struttura predefinita">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800" b="1" i="0" u="none" strike="noStrike" cap="none" normalizeH="0" baseline="0" smtClean="0">
            <a:ln>
              <a:noFill/>
            </a:ln>
            <a:solidFill>
              <a:schemeClr val="tx1"/>
            </a:solidFill>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6376</TotalTime>
  <Words>2985</Words>
  <Application>Microsoft Office PowerPoint</Application>
  <PresentationFormat>Presentazione su schermo (16:9)</PresentationFormat>
  <Paragraphs>348</Paragraphs>
  <Slides>38</Slides>
  <Notes>18</Notes>
  <HiddenSlides>0</HiddenSlides>
  <MMClips>0</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38</vt:i4>
      </vt:variant>
    </vt:vector>
  </HeadingPairs>
  <TitlesOfParts>
    <vt:vector size="47" baseType="lpstr">
      <vt:lpstr>Aharoni</vt:lpstr>
      <vt:lpstr>Arial</vt:lpstr>
      <vt:lpstr>Calibri</vt:lpstr>
      <vt:lpstr>MV Boli</vt:lpstr>
      <vt:lpstr>STIX-Regular</vt:lpstr>
      <vt:lpstr>Times New Roman</vt:lpstr>
      <vt:lpstr>WarnockPro-It</vt:lpstr>
      <vt:lpstr>WarnockPro-Regular</vt:lpstr>
      <vt:lpstr>5_Struttura predefinita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Università degli Studi di Padova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utentecia1</dc:creator>
  <cp:lastModifiedBy>Milan</cp:lastModifiedBy>
  <cp:revision>549</cp:revision>
  <cp:lastPrinted>2017-10-24T09:43:22Z</cp:lastPrinted>
  <dcterms:created xsi:type="dcterms:W3CDTF">2007-03-01T10:31:45Z</dcterms:created>
  <dcterms:modified xsi:type="dcterms:W3CDTF">2024-06-06T07:08:20Z</dcterms:modified>
</cp:coreProperties>
</file>