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40" r:id="rId1"/>
    <p:sldMasterId id="2147483660" r:id="rId2"/>
    <p:sldMasterId id="2147483852" r:id="rId3"/>
  </p:sldMasterIdLst>
  <p:notesMasterIdLst>
    <p:notesMasterId r:id="rId46"/>
  </p:notesMasterIdLst>
  <p:handoutMasterIdLst>
    <p:handoutMasterId r:id="rId47"/>
  </p:handoutMasterIdLst>
  <p:sldIdLst>
    <p:sldId id="1251" r:id="rId4"/>
    <p:sldId id="1297" r:id="rId5"/>
    <p:sldId id="1252" r:id="rId6"/>
    <p:sldId id="1253" r:id="rId7"/>
    <p:sldId id="1291" r:id="rId8"/>
    <p:sldId id="1254" r:id="rId9"/>
    <p:sldId id="1255" r:id="rId10"/>
    <p:sldId id="1256" r:id="rId11"/>
    <p:sldId id="1257" r:id="rId12"/>
    <p:sldId id="1258" r:id="rId13"/>
    <p:sldId id="1259" r:id="rId14"/>
    <p:sldId id="1292" r:id="rId15"/>
    <p:sldId id="1293" r:id="rId16"/>
    <p:sldId id="1294" r:id="rId17"/>
    <p:sldId id="1295" r:id="rId18"/>
    <p:sldId id="1263" r:id="rId19"/>
    <p:sldId id="1261" r:id="rId20"/>
    <p:sldId id="1262" r:id="rId21"/>
    <p:sldId id="1264" r:id="rId22"/>
    <p:sldId id="1265" r:id="rId23"/>
    <p:sldId id="1266" r:id="rId24"/>
    <p:sldId id="1267" r:id="rId25"/>
    <p:sldId id="1268" r:id="rId26"/>
    <p:sldId id="1269" r:id="rId27"/>
    <p:sldId id="1270" r:id="rId28"/>
    <p:sldId id="1271" r:id="rId29"/>
    <p:sldId id="1272" r:id="rId30"/>
    <p:sldId id="1273" r:id="rId31"/>
    <p:sldId id="1289" r:id="rId32"/>
    <p:sldId id="1290" r:id="rId33"/>
    <p:sldId id="1298" r:id="rId34"/>
    <p:sldId id="1296" r:id="rId35"/>
    <p:sldId id="1279" r:id="rId36"/>
    <p:sldId id="1280" r:id="rId37"/>
    <p:sldId id="1281" r:id="rId38"/>
    <p:sldId id="1282" r:id="rId39"/>
    <p:sldId id="1283" r:id="rId40"/>
    <p:sldId id="1284" r:id="rId41"/>
    <p:sldId id="1285" r:id="rId42"/>
    <p:sldId id="1286" r:id="rId43"/>
    <p:sldId id="1287" r:id="rId44"/>
    <p:sldId id="1288" r:id="rId45"/>
  </p:sldIdLst>
  <p:sldSz cx="9144000" cy="6858000" type="screen4x3"/>
  <p:notesSz cx="6858000" cy="9144000"/>
  <p:defaultTextStyle>
    <a:defPPr>
      <a:defRPr lang="it-IT"/>
    </a:defPPr>
    <a:lvl1pPr algn="l" rtl="0" eaLnBrk="0" fontAlgn="base" hangingPunct="0">
      <a:spcBef>
        <a:spcPct val="0"/>
      </a:spcBef>
      <a:spcAft>
        <a:spcPct val="0"/>
      </a:spcAft>
      <a:defRPr sz="900" b="1" kern="1200">
        <a:solidFill>
          <a:srgbClr val="114557"/>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900" b="1" kern="1200">
        <a:solidFill>
          <a:srgbClr val="114557"/>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900" b="1" kern="1200">
        <a:solidFill>
          <a:srgbClr val="114557"/>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900" b="1" kern="1200">
        <a:solidFill>
          <a:srgbClr val="114557"/>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900" b="1" kern="1200">
        <a:solidFill>
          <a:srgbClr val="114557"/>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900" b="1" kern="1200">
        <a:solidFill>
          <a:srgbClr val="114557"/>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900" b="1" kern="1200">
        <a:solidFill>
          <a:srgbClr val="114557"/>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900" b="1" kern="1200">
        <a:solidFill>
          <a:srgbClr val="114557"/>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900" b="1" kern="1200">
        <a:solidFill>
          <a:srgbClr val="114557"/>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960">
          <p15:clr>
            <a:srgbClr val="A4A3A4"/>
          </p15:clr>
        </p15:guide>
        <p15:guide id="2" pos="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cin Marzia"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99"/>
    <a:srgbClr val="3D89CF"/>
    <a:srgbClr val="2E76B8"/>
    <a:srgbClr val="4E93D2"/>
    <a:srgbClr val="A6C4E2"/>
    <a:srgbClr val="9E5ECE"/>
    <a:srgbClr val="FF0000"/>
    <a:srgbClr val="000066"/>
    <a:srgbClr val="C6D9EC"/>
    <a:srgbClr val="7C7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095" autoAdjust="0"/>
  </p:normalViewPr>
  <p:slideViewPr>
    <p:cSldViewPr>
      <p:cViewPr varScale="1">
        <p:scale>
          <a:sx n="73" d="100"/>
          <a:sy n="73" d="100"/>
        </p:scale>
        <p:origin x="1012" y="56"/>
      </p:cViewPr>
      <p:guideLst>
        <p:guide orient="horz" pos="960"/>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8" d="100"/>
          <a:sy n="78" d="100"/>
        </p:scale>
        <p:origin x="-248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charset="0"/>
                <a:ea typeface="ＭＳ Ｐゴシック" charset="-128"/>
                <a:cs typeface="+mn-cs"/>
              </a:defRPr>
            </a:lvl1pPr>
          </a:lstStyle>
          <a:p>
            <a:pPr>
              <a:defRPr/>
            </a:pPr>
            <a:endParaRPr lang="it-IT"/>
          </a:p>
        </p:txBody>
      </p:sp>
      <p:sp>
        <p:nvSpPr>
          <p:cNvPr id="849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panose="02020603050405020304" pitchFamily="18" charset="0"/>
              </a:defRPr>
            </a:lvl1pPr>
          </a:lstStyle>
          <a:p>
            <a:fld id="{9B4B91D9-6047-4EEB-A134-75B91C4E2CF1}" type="datetime1">
              <a:rPr lang="it-IT" altLang="en-US"/>
              <a:pPr/>
              <a:t>07/06/2024</a:t>
            </a:fld>
            <a:endParaRPr lang="it-IT" altLang="en-US"/>
          </a:p>
        </p:txBody>
      </p:sp>
      <p:sp>
        <p:nvSpPr>
          <p:cNvPr id="849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charset="0"/>
                <a:ea typeface="ＭＳ Ｐゴシック" charset="-128"/>
                <a:cs typeface="+mn-cs"/>
              </a:defRPr>
            </a:lvl1pPr>
          </a:lstStyle>
          <a:p>
            <a:pPr>
              <a:defRPr/>
            </a:pPr>
            <a:endParaRPr lang="it-IT"/>
          </a:p>
        </p:txBody>
      </p:sp>
      <p:sp>
        <p:nvSpPr>
          <p:cNvPr id="849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fld id="{BD55786B-0E8F-473B-87E5-0CFF52F83DDC}" type="slidenum">
              <a:rPr lang="it-IT" altLang="en-US"/>
              <a:pPr/>
              <a:t>‹N›</a:t>
            </a:fld>
            <a:endParaRPr lang="it-IT" altLang="en-US"/>
          </a:p>
        </p:txBody>
      </p:sp>
    </p:spTree>
    <p:extLst>
      <p:ext uri="{BB962C8B-B14F-4D97-AF65-F5344CB8AC3E}">
        <p14:creationId xmlns:p14="http://schemas.microsoft.com/office/powerpoint/2010/main" val="3182101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charset="0"/>
                <a:ea typeface="ＭＳ Ｐゴシック" charset="-128"/>
                <a:cs typeface="+mn-cs"/>
              </a:defRPr>
            </a:lvl1pPr>
          </a:lstStyle>
          <a:p>
            <a:pPr>
              <a:defRPr/>
            </a:pPr>
            <a:endParaRPr lang="it-IT"/>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panose="02020603050405020304" pitchFamily="18" charset="0"/>
              </a:defRPr>
            </a:lvl1pPr>
          </a:lstStyle>
          <a:p>
            <a:fld id="{EEB1E62F-57CC-4DDF-A450-16DD2A4EC8F4}" type="datetime1">
              <a:rPr lang="it-IT" altLang="en-US"/>
              <a:pPr/>
              <a:t>07/06/2024</a:t>
            </a:fld>
            <a:endParaRPr lang="it-IT"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charset="0"/>
                <a:ea typeface="ＭＳ Ｐゴシック" charset="-128"/>
                <a:cs typeface="+mn-cs"/>
              </a:defRPr>
            </a:lvl1pPr>
          </a:lstStyle>
          <a:p>
            <a:pPr>
              <a:defRPr/>
            </a:pPr>
            <a:endParaRPr lang="it-IT"/>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fld id="{3CC2A672-2FFA-4427-B24E-FB355C4E6727}" type="slidenum">
              <a:rPr lang="it-IT" altLang="en-US"/>
              <a:pPr/>
              <a:t>‹N›</a:t>
            </a:fld>
            <a:endParaRPr lang="it-IT" altLang="en-US"/>
          </a:p>
        </p:txBody>
      </p:sp>
    </p:spTree>
    <p:extLst>
      <p:ext uri="{BB962C8B-B14F-4D97-AF65-F5344CB8AC3E}">
        <p14:creationId xmlns:p14="http://schemas.microsoft.com/office/powerpoint/2010/main" val="2068588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114557"/>
                </a:solidFill>
                <a:latin typeface="Verdana" panose="020B0604030504040204" pitchFamily="34" charset="0"/>
                <a:ea typeface="MS PGothic" panose="020B0600070205080204" pitchFamily="34" charset="-128"/>
              </a:defRPr>
            </a:lvl1pPr>
            <a:lvl2pPr marL="742950" indent="-285750">
              <a:defRPr sz="900" b="1">
                <a:solidFill>
                  <a:srgbClr val="114557"/>
                </a:solidFill>
                <a:latin typeface="Verdana" panose="020B0604030504040204" pitchFamily="34" charset="0"/>
                <a:ea typeface="MS PGothic" panose="020B0600070205080204" pitchFamily="34" charset="-128"/>
              </a:defRPr>
            </a:lvl2pPr>
            <a:lvl3pPr marL="1143000" indent="-228600">
              <a:defRPr sz="900" b="1">
                <a:solidFill>
                  <a:srgbClr val="114557"/>
                </a:solidFill>
                <a:latin typeface="Verdana" panose="020B0604030504040204" pitchFamily="34" charset="0"/>
                <a:ea typeface="MS PGothic" panose="020B0600070205080204" pitchFamily="34" charset="-128"/>
              </a:defRPr>
            </a:lvl3pPr>
            <a:lvl4pPr marL="1600200" indent="-228600">
              <a:defRPr sz="900" b="1">
                <a:solidFill>
                  <a:srgbClr val="114557"/>
                </a:solidFill>
                <a:latin typeface="Verdana" panose="020B0604030504040204" pitchFamily="34" charset="0"/>
                <a:ea typeface="MS PGothic" panose="020B0600070205080204" pitchFamily="34" charset="-128"/>
              </a:defRPr>
            </a:lvl4pPr>
            <a:lvl5pPr marL="2057400" indent="-228600">
              <a:defRPr sz="900" b="1">
                <a:solidFill>
                  <a:srgbClr val="114557"/>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9pPr>
          </a:lstStyle>
          <a:p>
            <a:fld id="{7BEEC493-7C48-407F-A344-BBF0E158BBB8}" type="slidenum">
              <a:rPr lang="it-IT" altLang="en-US" sz="1200" b="0">
                <a:solidFill>
                  <a:schemeClr val="tx1"/>
                </a:solidFill>
                <a:latin typeface="Times" panose="02020603050405020304" pitchFamily="18" charset="0"/>
              </a:rPr>
              <a:pPr/>
              <a:t>1</a:t>
            </a:fld>
            <a:endParaRPr lang="it-IT" altLang="en-US" sz="1200" b="0">
              <a:solidFill>
                <a:schemeClr val="tx1"/>
              </a:solidFill>
              <a:latin typeface="Times" panose="02020603050405020304" pitchFamily="18" charset="0"/>
            </a:endParaRPr>
          </a:p>
        </p:txBody>
      </p:sp>
      <p:sp>
        <p:nvSpPr>
          <p:cNvPr id="5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b="1">
                <a:solidFill>
                  <a:srgbClr val="114557"/>
                </a:solidFill>
                <a:latin typeface="Verdana" panose="020B0604030504040204" pitchFamily="34" charset="0"/>
                <a:ea typeface="MS PGothic" panose="020B0600070205080204" pitchFamily="34" charset="-128"/>
              </a:defRPr>
            </a:lvl1pPr>
            <a:lvl2pPr marL="742950" indent="-285750">
              <a:defRPr sz="900" b="1">
                <a:solidFill>
                  <a:srgbClr val="114557"/>
                </a:solidFill>
                <a:latin typeface="Verdana" panose="020B0604030504040204" pitchFamily="34" charset="0"/>
                <a:ea typeface="MS PGothic" panose="020B0600070205080204" pitchFamily="34" charset="-128"/>
              </a:defRPr>
            </a:lvl2pPr>
            <a:lvl3pPr marL="1143000" indent="-228600">
              <a:defRPr sz="900" b="1">
                <a:solidFill>
                  <a:srgbClr val="114557"/>
                </a:solidFill>
                <a:latin typeface="Verdana" panose="020B0604030504040204" pitchFamily="34" charset="0"/>
                <a:ea typeface="MS PGothic" panose="020B0600070205080204" pitchFamily="34" charset="-128"/>
              </a:defRPr>
            </a:lvl3pPr>
            <a:lvl4pPr marL="1600200" indent="-228600">
              <a:defRPr sz="900" b="1">
                <a:solidFill>
                  <a:srgbClr val="114557"/>
                </a:solidFill>
                <a:latin typeface="Verdana" panose="020B0604030504040204" pitchFamily="34" charset="0"/>
                <a:ea typeface="MS PGothic" panose="020B0600070205080204" pitchFamily="34" charset="-128"/>
              </a:defRPr>
            </a:lvl4pPr>
            <a:lvl5pPr marL="2057400" indent="-228600">
              <a:defRPr sz="900" b="1">
                <a:solidFill>
                  <a:srgbClr val="114557"/>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9pPr>
          </a:lstStyle>
          <a:p>
            <a:pPr algn="r"/>
            <a:fld id="{0887DFF9-0299-4E68-8C72-FD254D6E6DCE}" type="slidenum">
              <a:rPr lang="it-IT" altLang="en-US" sz="1200" b="0">
                <a:solidFill>
                  <a:schemeClr val="tx1"/>
                </a:solidFill>
                <a:latin typeface="Times" panose="02020603050405020304" pitchFamily="18" charset="0"/>
              </a:rPr>
              <a:pPr algn="r"/>
              <a:t>1</a:t>
            </a:fld>
            <a:endParaRPr lang="it-IT" altLang="en-US" sz="1200" b="0">
              <a:solidFill>
                <a:schemeClr val="tx1"/>
              </a:solidFill>
              <a:latin typeface="Times" panose="02020603050405020304" pitchFamily="18" charset="0"/>
            </a:endParaRPr>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329420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EA032D8-15C0-4007-9743-BAC1ABF1C59B}" type="slidenum">
              <a:rPr lang="it-IT" smtClean="0"/>
              <a:pPr/>
              <a:t>41</a:t>
            </a:fld>
            <a:endParaRPr lang="it-IT"/>
          </a:p>
        </p:txBody>
      </p:sp>
    </p:spTree>
    <p:extLst>
      <p:ext uri="{BB962C8B-B14F-4D97-AF65-F5344CB8AC3E}">
        <p14:creationId xmlns:p14="http://schemas.microsoft.com/office/powerpoint/2010/main" val="328808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EA032D8-15C0-4007-9743-BAC1ABF1C59B}" type="slidenum">
              <a:rPr lang="it-IT" smtClean="0"/>
              <a:pPr/>
              <a:t>42</a:t>
            </a:fld>
            <a:endParaRPr lang="it-IT"/>
          </a:p>
        </p:txBody>
      </p:sp>
    </p:spTree>
    <p:extLst>
      <p:ext uri="{BB962C8B-B14F-4D97-AF65-F5344CB8AC3E}">
        <p14:creationId xmlns:p14="http://schemas.microsoft.com/office/powerpoint/2010/main" val="270690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3CC2A672-2FFA-4427-B24E-FB355C4E6727}" type="slidenum">
              <a:rPr lang="it-IT" altLang="en-US" smtClean="0"/>
              <a:pPr/>
              <a:t>9</a:t>
            </a:fld>
            <a:endParaRPr lang="it-IT" altLang="en-US"/>
          </a:p>
        </p:txBody>
      </p:sp>
    </p:spTree>
    <p:extLst>
      <p:ext uri="{BB962C8B-B14F-4D97-AF65-F5344CB8AC3E}">
        <p14:creationId xmlns:p14="http://schemas.microsoft.com/office/powerpoint/2010/main" val="276801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3CC2A672-2FFA-4427-B24E-FB355C4E6727}" type="slidenum">
              <a:rPr lang="it-IT" altLang="en-US" smtClean="0"/>
              <a:pPr/>
              <a:t>20</a:t>
            </a:fld>
            <a:endParaRPr lang="it-IT" altLang="en-US"/>
          </a:p>
        </p:txBody>
      </p:sp>
    </p:spTree>
    <p:extLst>
      <p:ext uri="{BB962C8B-B14F-4D97-AF65-F5344CB8AC3E}">
        <p14:creationId xmlns:p14="http://schemas.microsoft.com/office/powerpoint/2010/main" val="109334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114557"/>
                </a:solidFill>
                <a:latin typeface="Verdana" panose="020B0604030504040204" pitchFamily="34" charset="0"/>
                <a:ea typeface="MS PGothic" panose="020B0600070205080204" pitchFamily="34" charset="-128"/>
              </a:defRPr>
            </a:lvl1pPr>
            <a:lvl2pPr marL="742950" indent="-285750">
              <a:defRPr sz="900" b="1">
                <a:solidFill>
                  <a:srgbClr val="114557"/>
                </a:solidFill>
                <a:latin typeface="Verdana" panose="020B0604030504040204" pitchFamily="34" charset="0"/>
                <a:ea typeface="MS PGothic" panose="020B0600070205080204" pitchFamily="34" charset="-128"/>
              </a:defRPr>
            </a:lvl2pPr>
            <a:lvl3pPr marL="1143000" indent="-228600">
              <a:defRPr sz="900" b="1">
                <a:solidFill>
                  <a:srgbClr val="114557"/>
                </a:solidFill>
                <a:latin typeface="Verdana" panose="020B0604030504040204" pitchFamily="34" charset="0"/>
                <a:ea typeface="MS PGothic" panose="020B0600070205080204" pitchFamily="34" charset="-128"/>
              </a:defRPr>
            </a:lvl3pPr>
            <a:lvl4pPr marL="1600200" indent="-228600">
              <a:defRPr sz="900" b="1">
                <a:solidFill>
                  <a:srgbClr val="114557"/>
                </a:solidFill>
                <a:latin typeface="Verdana" panose="020B0604030504040204" pitchFamily="34" charset="0"/>
                <a:ea typeface="MS PGothic" panose="020B0600070205080204" pitchFamily="34" charset="-128"/>
              </a:defRPr>
            </a:lvl4pPr>
            <a:lvl5pPr marL="2057400" indent="-228600">
              <a:defRPr sz="900" b="1">
                <a:solidFill>
                  <a:srgbClr val="114557"/>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9pPr>
          </a:lstStyle>
          <a:p>
            <a:fld id="{7BEEC493-7C48-407F-A344-BBF0E158BBB8}" type="slidenum">
              <a:rPr lang="it-IT" altLang="en-US" sz="1200" b="0">
                <a:solidFill>
                  <a:schemeClr val="tx1"/>
                </a:solidFill>
                <a:latin typeface="Times" panose="02020603050405020304" pitchFamily="18" charset="0"/>
              </a:rPr>
              <a:pPr/>
              <a:t>32</a:t>
            </a:fld>
            <a:endParaRPr lang="it-IT" altLang="en-US" sz="1200" b="0">
              <a:solidFill>
                <a:schemeClr val="tx1"/>
              </a:solidFill>
              <a:latin typeface="Times" panose="02020603050405020304" pitchFamily="18" charset="0"/>
            </a:endParaRPr>
          </a:p>
        </p:txBody>
      </p:sp>
      <p:sp>
        <p:nvSpPr>
          <p:cNvPr id="5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b="1">
                <a:solidFill>
                  <a:srgbClr val="114557"/>
                </a:solidFill>
                <a:latin typeface="Verdana" panose="020B0604030504040204" pitchFamily="34" charset="0"/>
                <a:ea typeface="MS PGothic" panose="020B0600070205080204" pitchFamily="34" charset="-128"/>
              </a:defRPr>
            </a:lvl1pPr>
            <a:lvl2pPr marL="742950" indent="-285750">
              <a:defRPr sz="900" b="1">
                <a:solidFill>
                  <a:srgbClr val="114557"/>
                </a:solidFill>
                <a:latin typeface="Verdana" panose="020B0604030504040204" pitchFamily="34" charset="0"/>
                <a:ea typeface="MS PGothic" panose="020B0600070205080204" pitchFamily="34" charset="-128"/>
              </a:defRPr>
            </a:lvl2pPr>
            <a:lvl3pPr marL="1143000" indent="-228600">
              <a:defRPr sz="900" b="1">
                <a:solidFill>
                  <a:srgbClr val="114557"/>
                </a:solidFill>
                <a:latin typeface="Verdana" panose="020B0604030504040204" pitchFamily="34" charset="0"/>
                <a:ea typeface="MS PGothic" panose="020B0600070205080204" pitchFamily="34" charset="-128"/>
              </a:defRPr>
            </a:lvl3pPr>
            <a:lvl4pPr marL="1600200" indent="-228600">
              <a:defRPr sz="900" b="1">
                <a:solidFill>
                  <a:srgbClr val="114557"/>
                </a:solidFill>
                <a:latin typeface="Verdana" panose="020B0604030504040204" pitchFamily="34" charset="0"/>
                <a:ea typeface="MS PGothic" panose="020B0600070205080204" pitchFamily="34" charset="-128"/>
              </a:defRPr>
            </a:lvl4pPr>
            <a:lvl5pPr marL="2057400" indent="-228600">
              <a:defRPr sz="900" b="1">
                <a:solidFill>
                  <a:srgbClr val="114557"/>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9pPr>
          </a:lstStyle>
          <a:p>
            <a:pPr algn="r"/>
            <a:fld id="{0887DFF9-0299-4E68-8C72-FD254D6E6DCE}" type="slidenum">
              <a:rPr lang="it-IT" altLang="en-US" sz="1200" b="0">
                <a:solidFill>
                  <a:schemeClr val="tx1"/>
                </a:solidFill>
                <a:latin typeface="Times" panose="02020603050405020304" pitchFamily="18" charset="0"/>
              </a:rPr>
              <a:pPr algn="r"/>
              <a:t>32</a:t>
            </a:fld>
            <a:endParaRPr lang="it-IT" altLang="en-US" sz="1200" b="0">
              <a:solidFill>
                <a:schemeClr val="tx1"/>
              </a:solidFill>
              <a:latin typeface="Times" panose="02020603050405020304" pitchFamily="18" charset="0"/>
            </a:endParaRPr>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84095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rgbClr val="114557"/>
                </a:solidFill>
                <a:latin typeface="Verdana" panose="020B0604030504040204" pitchFamily="34" charset="0"/>
                <a:ea typeface="MS PGothic" panose="020B0600070205080204" pitchFamily="34" charset="-128"/>
              </a:defRPr>
            </a:lvl1pPr>
            <a:lvl2pPr marL="804763" indent="-309524">
              <a:defRPr sz="1000" b="1">
                <a:solidFill>
                  <a:srgbClr val="114557"/>
                </a:solidFill>
                <a:latin typeface="Verdana" panose="020B0604030504040204" pitchFamily="34" charset="0"/>
                <a:ea typeface="MS PGothic" panose="020B0600070205080204" pitchFamily="34" charset="-128"/>
              </a:defRPr>
            </a:lvl2pPr>
            <a:lvl3pPr marL="1238098" indent="-247620">
              <a:defRPr sz="1000" b="1">
                <a:solidFill>
                  <a:srgbClr val="114557"/>
                </a:solidFill>
                <a:latin typeface="Verdana" panose="020B0604030504040204" pitchFamily="34" charset="0"/>
                <a:ea typeface="MS PGothic" panose="020B0600070205080204" pitchFamily="34" charset="-128"/>
              </a:defRPr>
            </a:lvl3pPr>
            <a:lvl4pPr marL="1733337" indent="-247620">
              <a:defRPr sz="1000" b="1">
                <a:solidFill>
                  <a:srgbClr val="114557"/>
                </a:solidFill>
                <a:latin typeface="Verdana" panose="020B0604030504040204" pitchFamily="34" charset="0"/>
                <a:ea typeface="MS PGothic" panose="020B0600070205080204" pitchFamily="34" charset="-128"/>
              </a:defRPr>
            </a:lvl4pPr>
            <a:lvl5pPr marL="2228576" indent="-247620">
              <a:defRPr sz="1000" b="1">
                <a:solidFill>
                  <a:srgbClr val="114557"/>
                </a:solidFill>
                <a:latin typeface="Verdana" panose="020B0604030504040204" pitchFamily="34" charset="0"/>
                <a:ea typeface="MS PGothic" panose="020B0600070205080204" pitchFamily="34" charset="-128"/>
              </a:defRPr>
            </a:lvl5pPr>
            <a:lvl6pPr marL="2723815" indent="-247620" eaLnBrk="0" fontAlgn="base" hangingPunct="0">
              <a:spcBef>
                <a:spcPct val="0"/>
              </a:spcBef>
              <a:spcAft>
                <a:spcPct val="0"/>
              </a:spcAft>
              <a:defRPr sz="1000" b="1">
                <a:solidFill>
                  <a:srgbClr val="114557"/>
                </a:solidFill>
                <a:latin typeface="Verdana" panose="020B0604030504040204" pitchFamily="34" charset="0"/>
                <a:ea typeface="MS PGothic" panose="020B0600070205080204" pitchFamily="34" charset="-128"/>
              </a:defRPr>
            </a:lvl6pPr>
            <a:lvl7pPr marL="3219054" indent="-247620" eaLnBrk="0" fontAlgn="base" hangingPunct="0">
              <a:spcBef>
                <a:spcPct val="0"/>
              </a:spcBef>
              <a:spcAft>
                <a:spcPct val="0"/>
              </a:spcAft>
              <a:defRPr sz="1000" b="1">
                <a:solidFill>
                  <a:srgbClr val="114557"/>
                </a:solidFill>
                <a:latin typeface="Verdana" panose="020B0604030504040204" pitchFamily="34" charset="0"/>
                <a:ea typeface="MS PGothic" panose="020B0600070205080204" pitchFamily="34" charset="-128"/>
              </a:defRPr>
            </a:lvl7pPr>
            <a:lvl8pPr marL="3714293" indent="-247620" eaLnBrk="0" fontAlgn="base" hangingPunct="0">
              <a:spcBef>
                <a:spcPct val="0"/>
              </a:spcBef>
              <a:spcAft>
                <a:spcPct val="0"/>
              </a:spcAft>
              <a:defRPr sz="1000" b="1">
                <a:solidFill>
                  <a:srgbClr val="114557"/>
                </a:solidFill>
                <a:latin typeface="Verdana" panose="020B0604030504040204" pitchFamily="34" charset="0"/>
                <a:ea typeface="MS PGothic" panose="020B0600070205080204" pitchFamily="34" charset="-128"/>
              </a:defRPr>
            </a:lvl8pPr>
            <a:lvl9pPr marL="4209532" indent="-247620" eaLnBrk="0" fontAlgn="base" hangingPunct="0">
              <a:spcBef>
                <a:spcPct val="0"/>
              </a:spcBef>
              <a:spcAft>
                <a:spcPct val="0"/>
              </a:spcAft>
              <a:defRPr sz="1000" b="1">
                <a:solidFill>
                  <a:srgbClr val="114557"/>
                </a:solidFill>
                <a:latin typeface="Verdana" panose="020B0604030504040204" pitchFamily="34" charset="0"/>
                <a:ea typeface="MS PGothic" panose="020B0600070205080204" pitchFamily="34" charset="-128"/>
              </a:defRPr>
            </a:lvl9pPr>
          </a:lstStyle>
          <a:p>
            <a:fld id="{7BEEC493-7C48-407F-A344-BBF0E158BBB8}" type="slidenum">
              <a:rPr lang="it-IT" altLang="en-US" sz="1300" b="0">
                <a:solidFill>
                  <a:schemeClr val="tx1"/>
                </a:solidFill>
                <a:latin typeface="Times" panose="02020603050405020304" pitchFamily="18" charset="0"/>
              </a:rPr>
              <a:pPr/>
              <a:t>35</a:t>
            </a:fld>
            <a:endParaRPr lang="it-IT" altLang="en-US" sz="1300" b="0">
              <a:solidFill>
                <a:schemeClr val="tx1"/>
              </a:solidFill>
              <a:latin typeface="Times" panose="02020603050405020304" pitchFamily="18" charset="0"/>
            </a:endParaRPr>
          </a:p>
        </p:txBody>
      </p:sp>
      <p:sp>
        <p:nvSpPr>
          <p:cNvPr id="5122" name="Rectangle 7"/>
          <p:cNvSpPr txBox="1">
            <a:spLocks noGrp="1" noChangeArrowheads="1"/>
          </p:cNvSpPr>
          <p:nvPr/>
        </p:nvSpPr>
        <p:spPr bwMode="auto">
          <a:xfrm>
            <a:off x="4025637" y="9722883"/>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900" b="1">
                <a:solidFill>
                  <a:srgbClr val="114557"/>
                </a:solidFill>
                <a:latin typeface="Verdana" panose="020B0604030504040204" pitchFamily="34" charset="0"/>
                <a:ea typeface="MS PGothic" panose="020B0600070205080204" pitchFamily="34" charset="-128"/>
              </a:defRPr>
            </a:lvl1pPr>
            <a:lvl2pPr marL="742950" indent="-285750">
              <a:defRPr sz="900" b="1">
                <a:solidFill>
                  <a:srgbClr val="114557"/>
                </a:solidFill>
                <a:latin typeface="Verdana" panose="020B0604030504040204" pitchFamily="34" charset="0"/>
                <a:ea typeface="MS PGothic" panose="020B0600070205080204" pitchFamily="34" charset="-128"/>
              </a:defRPr>
            </a:lvl2pPr>
            <a:lvl3pPr marL="1143000" indent="-228600">
              <a:defRPr sz="900" b="1">
                <a:solidFill>
                  <a:srgbClr val="114557"/>
                </a:solidFill>
                <a:latin typeface="Verdana" panose="020B0604030504040204" pitchFamily="34" charset="0"/>
                <a:ea typeface="MS PGothic" panose="020B0600070205080204" pitchFamily="34" charset="-128"/>
              </a:defRPr>
            </a:lvl3pPr>
            <a:lvl4pPr marL="1600200" indent="-228600">
              <a:defRPr sz="900" b="1">
                <a:solidFill>
                  <a:srgbClr val="114557"/>
                </a:solidFill>
                <a:latin typeface="Verdana" panose="020B0604030504040204" pitchFamily="34" charset="0"/>
                <a:ea typeface="MS PGothic" panose="020B0600070205080204" pitchFamily="34" charset="-128"/>
              </a:defRPr>
            </a:lvl4pPr>
            <a:lvl5pPr marL="2057400" indent="-228600">
              <a:defRPr sz="900" b="1">
                <a:solidFill>
                  <a:srgbClr val="114557"/>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9pPr>
          </a:lstStyle>
          <a:p>
            <a:pPr algn="r"/>
            <a:fld id="{0887DFF9-0299-4E68-8C72-FD254D6E6DCE}" type="slidenum">
              <a:rPr lang="it-IT" altLang="en-US" sz="1300" b="0">
                <a:solidFill>
                  <a:schemeClr val="tx1"/>
                </a:solidFill>
                <a:latin typeface="Times" panose="02020603050405020304" pitchFamily="18" charset="0"/>
              </a:rPr>
              <a:pPr algn="r"/>
              <a:t>35</a:t>
            </a:fld>
            <a:endParaRPr lang="it-IT" altLang="en-US" sz="1300" b="0">
              <a:solidFill>
                <a:schemeClr val="tx1"/>
              </a:solidFill>
              <a:latin typeface="Times" panose="02020603050405020304" pitchFamily="18" charset="0"/>
            </a:endParaRPr>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panose="02020603050405020304" pitchFamily="18" charset="0"/>
            </a:endParaRPr>
          </a:p>
        </p:txBody>
      </p:sp>
    </p:spTree>
    <p:extLst>
      <p:ext uri="{BB962C8B-B14F-4D97-AF65-F5344CB8AC3E}">
        <p14:creationId xmlns:p14="http://schemas.microsoft.com/office/powerpoint/2010/main" val="275571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pPr marL="0" marR="0" lvl="0" indent="0" algn="l" defTabSz="914377" rtl="0" eaLnBrk="1" fontAlgn="auto" latinLnBrk="0" hangingPunct="1">
              <a:lnSpc>
                <a:spcPct val="100000"/>
              </a:lnSpc>
              <a:spcBef>
                <a:spcPts val="0"/>
              </a:spcBef>
              <a:spcAft>
                <a:spcPts val="0"/>
              </a:spcAft>
              <a:buClrTx/>
              <a:buSzTx/>
              <a:buFontTx/>
              <a:buNone/>
              <a:tabLst/>
              <a:defRPr/>
            </a:pPr>
            <a:r>
              <a:rPr lang="en-GB" b="1" dirty="0" smtClean="0"/>
              <a:t>Interpretive PT/EQA</a:t>
            </a:r>
            <a:r>
              <a:rPr lang="en-GB" dirty="0" smtClean="0"/>
              <a:t> are schemes where sets of data or other information are supplied and the information is processed to provide an interpretation (or other outcome). In interpretive tests, the “proficiency test item” is a test result (e.g. a descriptive morphology statement), a set of data (e.g. to determine a calibration line) or other set of information (e.g. a case study), concerning an interpretive feature of the participant's competence.</a:t>
            </a:r>
          </a:p>
          <a:p>
            <a:endParaRPr lang="en-GB" dirty="0"/>
          </a:p>
        </p:txBody>
      </p:sp>
      <p:sp>
        <p:nvSpPr>
          <p:cNvPr id="4" name="Segnaposto numero diapositiva 3"/>
          <p:cNvSpPr>
            <a:spLocks noGrp="1"/>
          </p:cNvSpPr>
          <p:nvPr>
            <p:ph type="sldNum" sz="quarter" idx="10"/>
          </p:nvPr>
        </p:nvSpPr>
        <p:spPr/>
        <p:txBody>
          <a:bodyPr/>
          <a:lstStyle/>
          <a:p>
            <a:fld id="{DEA032D8-15C0-4007-9743-BAC1ABF1C59B}" type="slidenum">
              <a:rPr lang="it-IT" smtClean="0"/>
              <a:pPr/>
              <a:t>36</a:t>
            </a:fld>
            <a:endParaRPr lang="it-IT"/>
          </a:p>
        </p:txBody>
      </p:sp>
    </p:spTree>
    <p:extLst>
      <p:ext uri="{BB962C8B-B14F-4D97-AF65-F5344CB8AC3E}">
        <p14:creationId xmlns:p14="http://schemas.microsoft.com/office/powerpoint/2010/main" val="18941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EA032D8-15C0-4007-9743-BAC1ABF1C59B}" type="slidenum">
              <a:rPr lang="it-IT" smtClean="0"/>
              <a:pPr/>
              <a:t>38</a:t>
            </a:fld>
            <a:endParaRPr lang="it-IT"/>
          </a:p>
        </p:txBody>
      </p:sp>
    </p:spTree>
    <p:extLst>
      <p:ext uri="{BB962C8B-B14F-4D97-AF65-F5344CB8AC3E}">
        <p14:creationId xmlns:p14="http://schemas.microsoft.com/office/powerpoint/2010/main" val="324184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EA032D8-15C0-4007-9743-BAC1ABF1C59B}" type="slidenum">
              <a:rPr lang="it-IT" smtClean="0"/>
              <a:pPr/>
              <a:t>39</a:t>
            </a:fld>
            <a:endParaRPr lang="it-IT"/>
          </a:p>
        </p:txBody>
      </p:sp>
    </p:spTree>
    <p:extLst>
      <p:ext uri="{BB962C8B-B14F-4D97-AF65-F5344CB8AC3E}">
        <p14:creationId xmlns:p14="http://schemas.microsoft.com/office/powerpoint/2010/main" val="233249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EA032D8-15C0-4007-9743-BAC1ABF1C59B}" type="slidenum">
              <a:rPr lang="it-IT" smtClean="0"/>
              <a:pPr/>
              <a:t>40</a:t>
            </a:fld>
            <a:endParaRPr lang="it-IT"/>
          </a:p>
        </p:txBody>
      </p:sp>
    </p:spTree>
    <p:extLst>
      <p:ext uri="{BB962C8B-B14F-4D97-AF65-F5344CB8AC3E}">
        <p14:creationId xmlns:p14="http://schemas.microsoft.com/office/powerpoint/2010/main" val="226071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240331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28650" y="1825625"/>
            <a:ext cx="7886700" cy="4351338"/>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72639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a:prstGeom prst="rect">
            <a:avLst/>
          </a:prstGeo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28650" y="365125"/>
            <a:ext cx="5762625" cy="5811838"/>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169150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5"/>
          <p:cNvSpPr>
            <a:spLocks noGrp="1"/>
          </p:cNvSpPr>
          <p:nvPr>
            <p:ph type="sldNum" sz="quarter" idx="4"/>
          </p:nvPr>
        </p:nvSpPr>
        <p:spPr>
          <a:xfrm>
            <a:off x="7092280" y="6309320"/>
            <a:ext cx="1799070" cy="365125"/>
          </a:xfrm>
          <a:prstGeom prst="rect">
            <a:avLst/>
          </a:prstGeom>
          <a:noFill/>
        </p:spPr>
        <p:txBody>
          <a:bodyPr vert="horz" lIns="91440" tIns="45720" rIns="91440" bIns="45720" rtlCol="0" anchor="ctr"/>
          <a:lstStyle>
            <a:lvl1pPr algn="r">
              <a:defRPr sz="1200">
                <a:solidFill>
                  <a:schemeClr val="tx1"/>
                </a:solidFill>
              </a:defRPr>
            </a:lvl1pPr>
          </a:lstStyle>
          <a:p>
            <a:r>
              <a:rPr lang="en-GB" dirty="0" smtClean="0"/>
              <a:t>22 </a:t>
            </a:r>
            <a:r>
              <a:rPr lang="en-GB" dirty="0" err="1" smtClean="0"/>
              <a:t>Aprile</a:t>
            </a:r>
            <a:r>
              <a:rPr lang="en-GB" dirty="0" smtClean="0"/>
              <a:t> 2021 </a:t>
            </a:r>
            <a:endParaRPr lang="en-GB" dirty="0"/>
          </a:p>
        </p:txBody>
      </p:sp>
    </p:spTree>
    <p:extLst>
      <p:ext uri="{BB962C8B-B14F-4D97-AF65-F5344CB8AC3E}">
        <p14:creationId xmlns:p14="http://schemas.microsoft.com/office/powerpoint/2010/main" val="22207368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a:prstGeom prst="rect">
            <a:avLst/>
          </a:prstGeo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p14="http://schemas.microsoft.com/office/powerpoint/2010/main" val="4180080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a:xfrm>
            <a:off x="597818" y="6458644"/>
            <a:ext cx="2057400" cy="365125"/>
          </a:xfrm>
          <a:prstGeom prst="rect">
            <a:avLst/>
          </a:prstGeom>
        </p:spPr>
        <p:txBody>
          <a:bodyPr/>
          <a:lstStyle/>
          <a:p>
            <a:fld id="{E4CD4236-805E-4420-93CB-3D0067497774}" type="datetimeFigureOut">
              <a:rPr lang="en-GB" smtClean="0"/>
              <a:t>07/06/2024</a:t>
            </a:fld>
            <a:endParaRPr lang="en-GB"/>
          </a:p>
        </p:txBody>
      </p:sp>
      <p:sp>
        <p:nvSpPr>
          <p:cNvPr id="4" name="Segnaposto piè di pagina 3"/>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egnaposto numero diapositiva 4"/>
          <p:cNvSpPr>
            <a:spLocks noGrp="1"/>
          </p:cNvSpPr>
          <p:nvPr>
            <p:ph type="sldNum" sz="quarter" idx="12"/>
          </p:nvPr>
        </p:nvSpPr>
        <p:spPr/>
        <p:txBody>
          <a:bodyPr/>
          <a:lstStyle/>
          <a:p>
            <a:fld id="{E84C46D9-CC5A-4FAB-BD0D-09C001DC2538}" type="slidenum">
              <a:rPr lang="en-GB" smtClean="0"/>
              <a:t>‹N›</a:t>
            </a:fld>
            <a:endParaRPr lang="en-GB"/>
          </a:p>
        </p:txBody>
      </p:sp>
    </p:spTree>
    <p:extLst>
      <p:ext uri="{BB962C8B-B14F-4D97-AF65-F5344CB8AC3E}">
        <p14:creationId xmlns:p14="http://schemas.microsoft.com/office/powerpoint/2010/main" val="2418067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47744"/>
            <a:ext cx="8229600" cy="949008"/>
          </a:xfrm>
          <a:prstGeom prst="rect">
            <a:avLst/>
          </a:prstGeom>
          <a:solidFill>
            <a:srgbClr val="114557"/>
          </a:solidFill>
        </p:spPr>
        <p:txBody>
          <a:bodyPr vert="horz"/>
          <a:lstStyle>
            <a:lvl1pPr algn="l">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smtClean="0"/>
              <a:t>Fare clic per modificare stile</a:t>
            </a:r>
            <a:endParaRPr lang="it-IT" dirty="0"/>
          </a:p>
        </p:txBody>
      </p:sp>
      <p:sp>
        <p:nvSpPr>
          <p:cNvPr id="3" name="Segnaposto contenuto 2"/>
          <p:cNvSpPr>
            <a:spLocks noGrp="1"/>
          </p:cNvSpPr>
          <p:nvPr>
            <p:ph idx="1"/>
          </p:nvPr>
        </p:nvSpPr>
        <p:spPr>
          <a:xfrm>
            <a:off x="457200" y="1556792"/>
            <a:ext cx="8229600" cy="4569371"/>
          </a:xfrm>
          <a:prstGeom prst="rect">
            <a:avLst/>
          </a:prstGeom>
        </p:spPr>
        <p:txBody>
          <a:bodyPr vert="horz"/>
          <a:lstStyle>
            <a:lvl1pPr algn="just">
              <a:defRPr>
                <a:latin typeface="Verdana" panose="020B0604030504040204" pitchFamily="34" charset="0"/>
                <a:ea typeface="Verdana" panose="020B0604030504040204" pitchFamily="34" charset="0"/>
                <a:cs typeface="Verdana" panose="020B0604030504040204" pitchFamily="34" charset="0"/>
              </a:defRPr>
            </a:lvl1pPr>
            <a:lvl2pPr algn="just">
              <a:defRPr>
                <a:latin typeface="Verdana" panose="020B0604030504040204" pitchFamily="34" charset="0"/>
                <a:ea typeface="Verdana" panose="020B0604030504040204" pitchFamily="34" charset="0"/>
                <a:cs typeface="Verdana" panose="020B0604030504040204" pitchFamily="34" charset="0"/>
              </a:defRPr>
            </a:lvl2pPr>
            <a:lvl3pPr algn="just">
              <a:defRPr>
                <a:latin typeface="Verdana" panose="020B0604030504040204" pitchFamily="34" charset="0"/>
                <a:ea typeface="Verdana" panose="020B0604030504040204" pitchFamily="34" charset="0"/>
                <a:cs typeface="Verdana" panose="020B0604030504040204" pitchFamily="34" charset="0"/>
              </a:defRPr>
            </a:lvl3pPr>
            <a:lvl4pPr algn="just">
              <a:defRPr>
                <a:latin typeface="Verdana" panose="020B0604030504040204" pitchFamily="34" charset="0"/>
                <a:ea typeface="Verdana" panose="020B0604030504040204" pitchFamily="34" charset="0"/>
                <a:cs typeface="Verdana" panose="020B0604030504040204" pitchFamily="34" charset="0"/>
              </a:defRPr>
            </a:lvl4pPr>
            <a:lvl5pPr algn="just">
              <a:defRPr>
                <a:latin typeface="Verdana" panose="020B0604030504040204" pitchFamily="34" charset="0"/>
                <a:ea typeface="Verdana" panose="020B0604030504040204" pitchFamily="34" charset="0"/>
                <a:cs typeface="Verdana" panose="020B0604030504040204" pitchFamily="34"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19370678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2298994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en-GB"/>
          </a:p>
        </p:txBody>
      </p:sp>
      <p:sp>
        <p:nvSpPr>
          <p:cNvPr id="3" name="Segnaposto contenuto 2"/>
          <p:cNvSpPr>
            <a:spLocks noGrp="1"/>
          </p:cNvSpPr>
          <p:nvPr>
            <p:ph idx="1"/>
          </p:nvPr>
        </p:nvSpPr>
        <p:spPr>
          <a:xfrm>
            <a:off x="628650" y="1825625"/>
            <a:ext cx="7886700" cy="435133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108662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a:prstGeom prst="rect">
            <a:avLst/>
          </a:prstGeo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269648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28650" y="1825625"/>
            <a:ext cx="3867150" cy="435133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825625"/>
            <a:ext cx="3867150" cy="435133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6" name="Segnaposto piè di pagina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egnaposto numero diapositiva 6"/>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230279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en-GB"/>
          </a:p>
        </p:txBody>
      </p:sp>
      <p:sp>
        <p:nvSpPr>
          <p:cNvPr id="3" name="Segnaposto contenuto 2"/>
          <p:cNvSpPr>
            <a:spLocks noGrp="1"/>
          </p:cNvSpPr>
          <p:nvPr>
            <p:ph idx="1"/>
          </p:nvPr>
        </p:nvSpPr>
        <p:spPr>
          <a:xfrm>
            <a:off x="628650" y="1825625"/>
            <a:ext cx="7886700" cy="435133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2974938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a:prstGeom prst="rect">
            <a:avLst/>
          </a:prstGeo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8" name="Segnaposto piè di pagina 7"/>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egnaposto numero diapositiva 8"/>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200704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4" name="Segnaposto piè di pagina 3"/>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egnaposto numero diapositiva 4"/>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899217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3" name="Segnaposto piè di pagina 2"/>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egnaposto numero diapositiva 3"/>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4193218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a:prstGeom prst="rect">
            <a:avLst/>
          </a:prstGeo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6" name="Segnaposto piè di pagina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egnaposto numero diapositiva 6"/>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2012996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a:prstGeom prst="rect">
            <a:avLst/>
          </a:prstGeo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6" name="Segnaposto piè di pagina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egnaposto numero diapositiva 6"/>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2303392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28650" y="1825625"/>
            <a:ext cx="7886700" cy="4351338"/>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219136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a:prstGeom prst="rect">
            <a:avLst/>
          </a:prstGeo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28650" y="365125"/>
            <a:ext cx="5762625" cy="5811838"/>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E331FD49-4A43-465A-BE5F-26486CA32743}"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C942B6C0-01E0-41EA-A641-D374C984B36B}" type="slidenum">
              <a:rPr lang="en-GB" smtClean="0"/>
              <a:t>‹N›</a:t>
            </a:fld>
            <a:endParaRPr lang="en-GB"/>
          </a:p>
        </p:txBody>
      </p:sp>
    </p:spTree>
    <p:extLst>
      <p:ext uri="{BB962C8B-B14F-4D97-AF65-F5344CB8AC3E}">
        <p14:creationId xmlns:p14="http://schemas.microsoft.com/office/powerpoint/2010/main" val="1082863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628650" y="6356350"/>
            <a:ext cx="2057400" cy="365125"/>
          </a:xfrm>
          <a:prstGeom prst="rect">
            <a:avLst/>
          </a:prstGeom>
        </p:spPr>
        <p:txBody>
          <a:bodyPr/>
          <a:lstStyle/>
          <a:p>
            <a:fld id="{261503B9-A42C-4BA3-B9DA-B9C4E078A2C4}"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1B35702E-FAC4-423A-B778-2D2513ADB144}" type="slidenum">
              <a:rPr lang="en-GB" smtClean="0"/>
              <a:t>‹N›</a:t>
            </a:fld>
            <a:endParaRPr lang="en-GB"/>
          </a:p>
        </p:txBody>
      </p:sp>
    </p:spTree>
    <p:extLst>
      <p:ext uri="{BB962C8B-B14F-4D97-AF65-F5344CB8AC3E}">
        <p14:creationId xmlns:p14="http://schemas.microsoft.com/office/powerpoint/2010/main" val="41613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a:prstGeom prst="rect">
            <a:avLst/>
          </a:prstGeo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165705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28650" y="1825625"/>
            <a:ext cx="3867150" cy="435133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825625"/>
            <a:ext cx="3867150" cy="435133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6" name="Segnaposto piè di pagina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egnaposto numero diapositiva 6"/>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201142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a:prstGeom prst="rect">
            <a:avLst/>
          </a:prstGeo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8" name="Segnaposto piè di pagina 7"/>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egnaposto numero diapositiva 8"/>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371610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4" name="Segnaposto piè di pagina 3"/>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egnaposto numero diapositiva 4"/>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249827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3" name="Segnaposto piè di pagina 2"/>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egnaposto numero diapositiva 3"/>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271142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a:prstGeom prst="rect">
            <a:avLst/>
          </a:prstGeo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6" name="Segnaposto piè di pagina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egnaposto numero diapositiva 6"/>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77033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a:prstGeom prst="rect">
            <a:avLst/>
          </a:prstGeo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a:xfrm>
            <a:off x="628650" y="6356350"/>
            <a:ext cx="2057400" cy="365125"/>
          </a:xfrm>
          <a:prstGeom prst="rect">
            <a:avLst/>
          </a:prstGeom>
        </p:spPr>
        <p:txBody>
          <a:bodyPr/>
          <a:lstStyle/>
          <a:p>
            <a:fld id="{2C59797D-6FAA-4912-B4C2-D71392CA0094}" type="datetimeFigureOut">
              <a:rPr lang="en-GB" smtClean="0"/>
              <a:t>07/06/2024</a:t>
            </a:fld>
            <a:endParaRPr lang="en-GB"/>
          </a:p>
        </p:txBody>
      </p:sp>
      <p:sp>
        <p:nvSpPr>
          <p:cNvPr id="6" name="Segnaposto piè di pagina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egnaposto numero diapositiva 6"/>
          <p:cNvSpPr>
            <a:spLocks noGrp="1"/>
          </p:cNvSpPr>
          <p:nvPr>
            <p:ph type="sldNum" sz="quarter" idx="12"/>
          </p:nvPr>
        </p:nvSpPr>
        <p:spPr>
          <a:xfrm>
            <a:off x="6457950" y="6356350"/>
            <a:ext cx="2057400" cy="365125"/>
          </a:xfrm>
          <a:prstGeom prst="rect">
            <a:avLst/>
          </a:prstGeom>
        </p:spPr>
        <p:txBody>
          <a:bodyPr/>
          <a:lstStyle/>
          <a:p>
            <a:fld id="{E961246F-0A0D-4107-A6BC-88E0F8EC28C9}" type="slidenum">
              <a:rPr lang="en-GB" smtClean="0"/>
              <a:t>‹N›</a:t>
            </a:fld>
            <a:endParaRPr lang="en-GB"/>
          </a:p>
        </p:txBody>
      </p:sp>
    </p:spTree>
    <p:extLst>
      <p:ext uri="{BB962C8B-B14F-4D97-AF65-F5344CB8AC3E}">
        <p14:creationId xmlns:p14="http://schemas.microsoft.com/office/powerpoint/2010/main" val="224212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NAS1\UffComunicazione\Grafica\Loghi\IZSVe\web\per-web-sfondo-chiaro.png"/>
          <p:cNvPicPr>
            <a:picLocks noChangeAspect="1" noChangeArrowheads="1"/>
          </p:cNvPicPr>
          <p:nvPr userDrawn="1"/>
        </p:nvPicPr>
        <p:blipFill>
          <a:blip r:embed="rId13" cstate="print"/>
          <a:srcRect/>
          <a:stretch>
            <a:fillRect/>
          </a:stretch>
        </p:blipFill>
        <p:spPr bwMode="auto">
          <a:xfrm>
            <a:off x="628650" y="2564904"/>
            <a:ext cx="2308890" cy="1562526"/>
          </a:xfrm>
          <a:prstGeom prst="rect">
            <a:avLst/>
          </a:prstGeom>
          <a:noFill/>
          <a:ln w="9525">
            <a:noFill/>
            <a:miter lim="800000"/>
            <a:headEnd/>
            <a:tailEnd/>
          </a:ln>
        </p:spPr>
      </p:pic>
    </p:spTree>
    <p:extLst>
      <p:ext uri="{BB962C8B-B14F-4D97-AF65-F5344CB8AC3E}">
        <p14:creationId xmlns:p14="http://schemas.microsoft.com/office/powerpoint/2010/main" val="7492427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6" name="Segnaposto numero diapositiva 5"/>
          <p:cNvSpPr>
            <a:spLocks noGrp="1"/>
          </p:cNvSpPr>
          <p:nvPr>
            <p:ph type="sldNum" sz="quarter" idx="4"/>
          </p:nvPr>
        </p:nvSpPr>
        <p:spPr>
          <a:xfrm>
            <a:off x="6743791" y="6343193"/>
            <a:ext cx="1799070" cy="365125"/>
          </a:xfrm>
          <a:prstGeom prst="rect">
            <a:avLst/>
          </a:prstGeom>
          <a:noFill/>
        </p:spPr>
        <p:txBody>
          <a:bodyPr vert="horz" lIns="91440" tIns="45720" rIns="91440" bIns="45720" rtlCol="0" anchor="ctr"/>
          <a:lstStyle>
            <a:lvl1pPr algn="r">
              <a:defRPr sz="1200">
                <a:solidFill>
                  <a:schemeClr val="tx1"/>
                </a:solidFill>
              </a:defRPr>
            </a:lvl1pPr>
          </a:lstStyle>
          <a:p>
            <a:r>
              <a:rPr lang="en-GB" dirty="0" smtClean="0"/>
              <a:t>22 </a:t>
            </a:r>
            <a:r>
              <a:rPr lang="en-GB" dirty="0" err="1" smtClean="0"/>
              <a:t>Aprile</a:t>
            </a:r>
            <a:r>
              <a:rPr lang="en-GB" dirty="0" smtClean="0"/>
              <a:t> 2021 </a:t>
            </a:r>
            <a:endParaRPr lang="en-GB" dirty="0"/>
          </a:p>
        </p:txBody>
      </p:sp>
      <p:sp>
        <p:nvSpPr>
          <p:cNvPr id="7" name="Titolo 1"/>
          <p:cNvSpPr txBox="1">
            <a:spLocks/>
          </p:cNvSpPr>
          <p:nvPr userDrawn="1"/>
        </p:nvSpPr>
        <p:spPr>
          <a:xfrm>
            <a:off x="1777330" y="219198"/>
            <a:ext cx="6923112" cy="949008"/>
          </a:xfrm>
          <a:prstGeom prst="rect">
            <a:avLst/>
          </a:prstGeom>
          <a:noFill/>
        </p:spPr>
        <p:txBody>
          <a:bodyPr vert="horz"/>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pPr>
            <a:endParaRPr lang="it-IT" b="0" dirty="0">
              <a:solidFill>
                <a:schemeClr val="tx1"/>
              </a:solidFill>
            </a:endParaRPr>
          </a:p>
        </p:txBody>
      </p:sp>
      <p:cxnSp>
        <p:nvCxnSpPr>
          <p:cNvPr id="10" name="Connettore 1 9"/>
          <p:cNvCxnSpPr/>
          <p:nvPr userDrawn="1"/>
        </p:nvCxnSpPr>
        <p:spPr>
          <a:xfrm>
            <a:off x="449326" y="1205716"/>
            <a:ext cx="8226000" cy="0"/>
          </a:xfrm>
          <a:prstGeom prst="line">
            <a:avLst/>
          </a:prstGeom>
          <a:ln w="25400" cmpd="sng">
            <a:solidFill>
              <a:srgbClr val="CD071E"/>
            </a:solidFill>
          </a:ln>
        </p:spPr>
        <p:style>
          <a:lnRef idx="1">
            <a:schemeClr val="accent1"/>
          </a:lnRef>
          <a:fillRef idx="0">
            <a:schemeClr val="accent1"/>
          </a:fillRef>
          <a:effectRef idx="0">
            <a:schemeClr val="accent1"/>
          </a:effectRef>
          <a:fontRef idx="minor">
            <a:schemeClr val="tx1"/>
          </a:fontRef>
        </p:style>
      </p:cxnSp>
      <p:pic>
        <p:nvPicPr>
          <p:cNvPr id="8" name="Picture 3" descr="\\NAS1\UffComunicazione\Grafica\Loghi\IZSVe\web\per-web-sfondo-chiaro.png"/>
          <p:cNvPicPr>
            <a:picLocks noChangeAspect="1" noChangeArrowheads="1"/>
          </p:cNvPicPr>
          <p:nvPr userDrawn="1"/>
        </p:nvPicPr>
        <p:blipFill>
          <a:blip r:embed="rId6" cstate="print"/>
          <a:srcRect/>
          <a:stretch>
            <a:fillRect/>
          </a:stretch>
        </p:blipFill>
        <p:spPr bwMode="auto">
          <a:xfrm>
            <a:off x="481955" y="330766"/>
            <a:ext cx="1182028" cy="799930"/>
          </a:xfrm>
          <a:prstGeom prst="rect">
            <a:avLst/>
          </a:prstGeom>
          <a:noFill/>
          <a:ln w="9525">
            <a:noFill/>
            <a:miter lim="800000"/>
            <a:headEnd/>
            <a:tailEnd/>
          </a:ln>
        </p:spPr>
      </p:pic>
    </p:spTree>
    <p:extLst>
      <p:ext uri="{BB962C8B-B14F-4D97-AF65-F5344CB8AC3E}">
        <p14:creationId xmlns:p14="http://schemas.microsoft.com/office/powerpoint/2010/main" val="1988655633"/>
      </p:ext>
    </p:extLst>
  </p:cSld>
  <p:clrMap bg1="lt1" tx1="dk1" bg2="lt2" tx2="dk2" accent1="accent1" accent2="accent2" accent3="accent3" accent4="accent4" accent5="accent5" accent6="accent6" hlink="hlink" folHlink="folHlink"/>
  <p:sldLayoutIdLst>
    <p:sldLayoutId id="2147483667" r:id="rId1"/>
    <p:sldLayoutId id="2147483700" r:id="rId2"/>
    <p:sldLayoutId id="2147483701" r:id="rId3"/>
    <p:sldLayoutId id="2147483865"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5022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0.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0.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5.xml"/><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0.png"/><Relationship Id="rId1" Type="http://schemas.openxmlformats.org/officeDocument/2006/relationships/slideLayout" Target="../slideLayouts/slideLayout15.xm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doi.org/10.1007/s00769-021-01492-6" TargetMode="External"/><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png"/><Relationship Id="rId7" Type="http://schemas.openxmlformats.org/officeDocument/2006/relationships/image" Target="../media/image2.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a:off x="525463" y="3505200"/>
            <a:ext cx="8305800" cy="0"/>
          </a:xfrm>
          <a:prstGeom prst="line">
            <a:avLst/>
          </a:prstGeom>
          <a:noFill/>
          <a:ln w="12700">
            <a:solidFill>
              <a:srgbClr val="11455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9" name="Line 5"/>
          <p:cNvSpPr>
            <a:spLocks noChangeShapeType="1"/>
          </p:cNvSpPr>
          <p:nvPr/>
        </p:nvSpPr>
        <p:spPr bwMode="auto">
          <a:xfrm>
            <a:off x="528680" y="4365104"/>
            <a:ext cx="8305800" cy="0"/>
          </a:xfrm>
          <a:prstGeom prst="line">
            <a:avLst/>
          </a:prstGeom>
          <a:noFill/>
          <a:ln w="12700">
            <a:solidFill>
              <a:srgbClr val="11455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4" name="Rectangle 8"/>
          <p:cNvSpPr>
            <a:spLocks noChangeArrowheads="1"/>
          </p:cNvSpPr>
          <p:nvPr/>
        </p:nvSpPr>
        <p:spPr bwMode="auto">
          <a:xfrm>
            <a:off x="2905125" y="6418263"/>
            <a:ext cx="184150" cy="384175"/>
          </a:xfrm>
          <a:prstGeom prst="rect">
            <a:avLst/>
          </a:prstGeom>
          <a:noFill/>
          <a:ln>
            <a:noFill/>
          </a:ln>
          <a:effectLst/>
          <a:extLst>
            <a:ext uri="{909E8E84-426E-40dd-AFC4-6F175D3DCCD1}">
              <a14:hiddenFill xmlns="" xmlns:a14="http://schemas.microsoft.com/office/drawing/2010/main">
                <a:solidFill>
                  <a:srgbClr val="114557"/>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lnSpc>
                <a:spcPct val="80000"/>
              </a:lnSpc>
              <a:defRPr/>
            </a:pPr>
            <a:endParaRPr lang="it-IT" sz="2400" b="0">
              <a:solidFill>
                <a:schemeClr val="bg1"/>
              </a:solidFill>
              <a:latin typeface="Verdana" charset="0"/>
              <a:ea typeface="ＭＳ Ｐゴシック" charset="0"/>
              <a:cs typeface="ＭＳ Ｐゴシック" charset="0"/>
            </a:endParaRPr>
          </a:p>
        </p:txBody>
      </p:sp>
      <p:sp>
        <p:nvSpPr>
          <p:cNvPr id="2055" name="Rectangle 10"/>
          <p:cNvSpPr>
            <a:spLocks noChangeArrowheads="1"/>
          </p:cNvSpPr>
          <p:nvPr/>
        </p:nvSpPr>
        <p:spPr bwMode="auto">
          <a:xfrm>
            <a:off x="7007225" y="6380163"/>
            <a:ext cx="184150" cy="384175"/>
          </a:xfrm>
          <a:prstGeom prst="rect">
            <a:avLst/>
          </a:prstGeom>
          <a:noFill/>
          <a:ln>
            <a:noFill/>
          </a:ln>
          <a:effectLst/>
          <a:extLst>
            <a:ext uri="{909E8E84-426E-40dd-AFC4-6F175D3DCCD1}">
              <a14:hiddenFill xmlns="" xmlns:a14="http://schemas.microsoft.com/office/drawing/2010/main">
                <a:solidFill>
                  <a:srgbClr val="114557"/>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lnSpc>
                <a:spcPct val="80000"/>
              </a:lnSpc>
              <a:defRPr/>
            </a:pPr>
            <a:endParaRPr lang="it-IT" sz="2400" b="0">
              <a:solidFill>
                <a:schemeClr val="bg1"/>
              </a:solidFill>
              <a:latin typeface="Verdana" charset="0"/>
              <a:ea typeface="ＭＳ Ｐゴシック" charset="0"/>
              <a:cs typeface="ＭＳ Ｐゴシック" charset="0"/>
            </a:endParaRPr>
          </a:p>
        </p:txBody>
      </p:sp>
      <p:sp>
        <p:nvSpPr>
          <p:cNvPr id="4103" name="Text Box 2"/>
          <p:cNvSpPr txBox="1">
            <a:spLocks noChangeArrowheads="1"/>
          </p:cNvSpPr>
          <p:nvPr/>
        </p:nvSpPr>
        <p:spPr bwMode="auto">
          <a:xfrm>
            <a:off x="525463" y="1916832"/>
            <a:ext cx="820915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rgbClr val="114557"/>
                </a:solidFill>
                <a:latin typeface="Verdana" panose="020B0604030504040204" pitchFamily="34" charset="0"/>
                <a:ea typeface="MS PGothic" panose="020B0600070205080204" pitchFamily="34" charset="-128"/>
              </a:defRPr>
            </a:lvl1pPr>
            <a:lvl2pPr marL="742950" indent="-285750">
              <a:defRPr sz="900" b="1">
                <a:solidFill>
                  <a:srgbClr val="114557"/>
                </a:solidFill>
                <a:latin typeface="Verdana" panose="020B0604030504040204" pitchFamily="34" charset="0"/>
                <a:ea typeface="MS PGothic" panose="020B0600070205080204" pitchFamily="34" charset="-128"/>
              </a:defRPr>
            </a:lvl2pPr>
            <a:lvl3pPr marL="1143000" indent="-228600">
              <a:defRPr sz="900" b="1">
                <a:solidFill>
                  <a:srgbClr val="114557"/>
                </a:solidFill>
                <a:latin typeface="Verdana" panose="020B0604030504040204" pitchFamily="34" charset="0"/>
                <a:ea typeface="MS PGothic" panose="020B0600070205080204" pitchFamily="34" charset="-128"/>
              </a:defRPr>
            </a:lvl3pPr>
            <a:lvl4pPr marL="1600200" indent="-228600">
              <a:defRPr sz="900" b="1">
                <a:solidFill>
                  <a:srgbClr val="114557"/>
                </a:solidFill>
                <a:latin typeface="Verdana" panose="020B0604030504040204" pitchFamily="34" charset="0"/>
                <a:ea typeface="MS PGothic" panose="020B0600070205080204" pitchFamily="34" charset="-128"/>
              </a:defRPr>
            </a:lvl4pPr>
            <a:lvl5pPr marL="2057400" indent="-228600">
              <a:defRPr sz="900" b="1">
                <a:solidFill>
                  <a:srgbClr val="114557"/>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9pPr>
          </a:lstStyle>
          <a:p>
            <a:pPr>
              <a:lnSpc>
                <a:spcPct val="90000"/>
              </a:lnSpc>
            </a:pPr>
            <a:endParaRPr lang="en-GB" altLang="en-US" sz="2800" b="0" i="1" dirty="0" smtClean="0">
              <a:solidFill>
                <a:schemeClr val="tx1"/>
              </a:solidFill>
            </a:endParaRPr>
          </a:p>
          <a:p>
            <a:pPr algn="just">
              <a:lnSpc>
                <a:spcPct val="90000"/>
              </a:lnSpc>
            </a:pPr>
            <a:r>
              <a:rPr lang="it-IT" altLang="en-US" sz="2400" dirty="0">
                <a:solidFill>
                  <a:schemeClr val="tx1"/>
                </a:solidFill>
              </a:rPr>
              <a:t>Elementi di criticità per i PTP nell’applicazione della ISO 13528 a supporto della ISO 17043</a:t>
            </a:r>
          </a:p>
          <a:p>
            <a:pPr>
              <a:lnSpc>
                <a:spcPct val="90000"/>
              </a:lnSpc>
            </a:pPr>
            <a:endParaRPr lang="en-GB" altLang="en-US" sz="1400" b="0" i="1" dirty="0" smtClean="0">
              <a:solidFill>
                <a:schemeClr val="tx1"/>
              </a:solidFill>
            </a:endParaRPr>
          </a:p>
          <a:p>
            <a:pPr>
              <a:lnSpc>
                <a:spcPct val="90000"/>
              </a:lnSpc>
            </a:pPr>
            <a:r>
              <a:rPr lang="en-GB" altLang="en-US" sz="2000" i="1" dirty="0">
                <a:solidFill>
                  <a:schemeClr val="tx1"/>
                </a:solidFill>
              </a:rPr>
              <a:t>Bologna, 7 </a:t>
            </a:r>
            <a:r>
              <a:rPr lang="en-GB" altLang="en-US" sz="2000" i="1" dirty="0" err="1">
                <a:solidFill>
                  <a:schemeClr val="tx1"/>
                </a:solidFill>
              </a:rPr>
              <a:t>giugno</a:t>
            </a:r>
            <a:r>
              <a:rPr lang="en-GB" altLang="en-US" sz="2000" i="1" dirty="0">
                <a:solidFill>
                  <a:schemeClr val="tx1"/>
                </a:solidFill>
              </a:rPr>
              <a:t> 2024</a:t>
            </a:r>
          </a:p>
          <a:p>
            <a:pPr>
              <a:lnSpc>
                <a:spcPct val="90000"/>
              </a:lnSpc>
            </a:pPr>
            <a:endParaRPr lang="en-GB" altLang="en-US" sz="1400" b="0" dirty="0" smtClean="0">
              <a:solidFill>
                <a:schemeClr val="tx1"/>
              </a:solidFill>
            </a:endParaRPr>
          </a:p>
          <a:p>
            <a:pPr>
              <a:lnSpc>
                <a:spcPct val="90000"/>
              </a:lnSpc>
            </a:pPr>
            <a:endParaRPr lang="en-GB" altLang="en-US" sz="1400" b="0" dirty="0" smtClean="0">
              <a:solidFill>
                <a:schemeClr val="tx1"/>
              </a:solidFill>
            </a:endParaRPr>
          </a:p>
          <a:p>
            <a:pPr>
              <a:lnSpc>
                <a:spcPct val="90000"/>
              </a:lnSpc>
            </a:pPr>
            <a:r>
              <a:rPr lang="en-GB" altLang="en-US" sz="1400" b="0" i="1" dirty="0" smtClean="0">
                <a:solidFill>
                  <a:schemeClr val="tx1"/>
                </a:solidFill>
              </a:rPr>
              <a:t>Marzia Mancin</a:t>
            </a:r>
          </a:p>
          <a:p>
            <a:pPr>
              <a:lnSpc>
                <a:spcPct val="90000"/>
              </a:lnSpc>
            </a:pPr>
            <a:r>
              <a:rPr lang="it-IT" altLang="en-US" sz="1400" b="0" i="1" dirty="0" smtClean="0">
                <a:solidFill>
                  <a:schemeClr val="tx1"/>
                </a:solidFill>
              </a:rPr>
              <a:t>Dirigente </a:t>
            </a:r>
            <a:r>
              <a:rPr lang="it-IT" altLang="en-US" sz="1400" b="0" i="1" dirty="0">
                <a:solidFill>
                  <a:schemeClr val="tx1"/>
                </a:solidFill>
              </a:rPr>
              <a:t>statistico, Istituto Zooprofilattico delle </a:t>
            </a:r>
            <a:r>
              <a:rPr lang="it-IT" altLang="en-US" sz="1400" b="0" i="1" dirty="0" err="1">
                <a:solidFill>
                  <a:schemeClr val="tx1"/>
                </a:solidFill>
              </a:rPr>
              <a:t>Venezie</a:t>
            </a:r>
            <a:r>
              <a:rPr lang="it-IT" altLang="en-US" sz="1400" b="0" i="1" dirty="0">
                <a:solidFill>
                  <a:schemeClr val="tx1"/>
                </a:solidFill>
              </a:rPr>
              <a:t>, Legnaro (PD)</a:t>
            </a:r>
          </a:p>
          <a:p>
            <a:pPr>
              <a:lnSpc>
                <a:spcPct val="90000"/>
              </a:lnSpc>
            </a:pPr>
            <a:endParaRPr lang="en-GB" altLang="en-US" sz="1400" b="0" dirty="0">
              <a:solidFill>
                <a:schemeClr val="tx1"/>
              </a:solidFill>
            </a:endParaRPr>
          </a:p>
        </p:txBody>
      </p:sp>
    </p:spTree>
    <p:extLst>
      <p:ext uri="{BB962C8B-B14F-4D97-AF65-F5344CB8AC3E}">
        <p14:creationId xmlns:p14="http://schemas.microsoft.com/office/powerpoint/2010/main" val="41106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72456" y="231829"/>
            <a:ext cx="8229600" cy="949008"/>
          </a:xfrm>
          <a:noFill/>
        </p:spPr>
        <p:txBody>
          <a:bodyPr vert="horz"/>
          <a:lstStyle/>
          <a:p>
            <a:r>
              <a:rPr lang="it-IT" altLang="en-US" sz="2800" dirty="0">
                <a:solidFill>
                  <a:schemeClr val="tx1"/>
                </a:solidFill>
              </a:rPr>
              <a:t>Il diagramma a “Scatola e Baffi”</a:t>
            </a:r>
            <a:br>
              <a:rPr lang="it-IT" altLang="en-US" sz="2800" dirty="0">
                <a:solidFill>
                  <a:schemeClr val="tx1"/>
                </a:solidFill>
              </a:rPr>
            </a:br>
            <a:r>
              <a:rPr lang="it-IT" altLang="en-US" sz="2800" dirty="0">
                <a:solidFill>
                  <a:schemeClr val="tx1"/>
                </a:solidFill>
              </a:rPr>
              <a:t>(o </a:t>
            </a:r>
            <a:r>
              <a:rPr lang="it-IT" altLang="en-US" sz="2800" dirty="0" err="1">
                <a:solidFill>
                  <a:schemeClr val="tx1"/>
                </a:solidFill>
              </a:rPr>
              <a:t>Boxplot</a:t>
            </a:r>
            <a:r>
              <a:rPr lang="it-IT" altLang="en-US" sz="2800" dirty="0">
                <a:solidFill>
                  <a:schemeClr val="tx1"/>
                </a:solidFill>
              </a:rPr>
              <a:t>)</a:t>
            </a:r>
            <a:endParaRPr lang="en-GB" sz="2800" dirty="0">
              <a:solidFill>
                <a:schemeClr val="tx1"/>
              </a:solidFill>
            </a:endParaRPr>
          </a:p>
        </p:txBody>
      </p:sp>
      <p:graphicFrame>
        <p:nvGraphicFramePr>
          <p:cNvPr id="35" name="Group 55"/>
          <p:cNvGraphicFramePr>
            <a:graphicFrameLocks noGrp="1"/>
          </p:cNvGraphicFramePr>
          <p:nvPr>
            <p:ph sz="half" idx="1"/>
            <p:extLst>
              <p:ext uri="{D42A27DB-BD31-4B8C-83A1-F6EECF244321}">
                <p14:modId xmlns:p14="http://schemas.microsoft.com/office/powerpoint/2010/main" val="3877267494"/>
              </p:ext>
            </p:extLst>
          </p:nvPr>
        </p:nvGraphicFramePr>
        <p:xfrm>
          <a:off x="1620838" y="4826526"/>
          <a:ext cx="6408737" cy="1842834"/>
        </p:xfrm>
        <a:graphic>
          <a:graphicData uri="http://schemas.openxmlformats.org/drawingml/2006/table">
            <a:tbl>
              <a:tblPr/>
              <a:tblGrid>
                <a:gridCol w="2135187">
                  <a:extLst>
                    <a:ext uri="{9D8B030D-6E8A-4147-A177-3AD203B41FA5}">
                      <a16:colId xmlns="" xmlns:a16="http://schemas.microsoft.com/office/drawing/2014/main" val="20000"/>
                    </a:ext>
                  </a:extLst>
                </a:gridCol>
                <a:gridCol w="1071563">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2135187">
                  <a:extLst>
                    <a:ext uri="{9D8B030D-6E8A-4147-A177-3AD203B41FA5}">
                      <a16:colId xmlns="" xmlns:a16="http://schemas.microsoft.com/office/drawing/2014/main" val="20003"/>
                    </a:ext>
                  </a:extLst>
                </a:gridCol>
              </a:tblGrid>
              <a:tr h="909638">
                <a:tc>
                  <a:txBody>
                    <a:bodyPr/>
                    <a:lstStyle>
                      <a:lvl1pPr>
                        <a:spcBef>
                          <a:spcPct val="20000"/>
                        </a:spcBef>
                        <a:defRPr sz="2800">
                          <a:solidFill>
                            <a:schemeClr val="tx1"/>
                          </a:solidFill>
                          <a:latin typeface="Arial" panose="020B0604020202020204" pitchFamily="34" charset="0"/>
                        </a:defRPr>
                      </a:lvl1pPr>
                      <a:lvl2pPr marL="449263">
                        <a:spcBef>
                          <a:spcPct val="20000"/>
                        </a:spcBef>
                        <a:defRPr sz="2400">
                          <a:solidFill>
                            <a:schemeClr val="tx1"/>
                          </a:solidFill>
                          <a:latin typeface="Arial" panose="020B0604020202020204" pitchFamily="34" charset="0"/>
                        </a:defRPr>
                      </a:lvl2pPr>
                      <a:lvl3pPr marL="890588">
                        <a:spcBef>
                          <a:spcPct val="20000"/>
                        </a:spcBef>
                        <a:defRPr sz="2000">
                          <a:solidFill>
                            <a:schemeClr val="tx1"/>
                          </a:solidFill>
                          <a:latin typeface="Arial" panose="020B0604020202020204" pitchFamily="34" charset="0"/>
                        </a:defRPr>
                      </a:lvl3pPr>
                      <a:lvl4pPr marL="1295400">
                        <a:spcBef>
                          <a:spcPct val="20000"/>
                        </a:spcBef>
                        <a:defRPr>
                          <a:solidFill>
                            <a:schemeClr val="tx1"/>
                          </a:solidFill>
                          <a:latin typeface="Arial" panose="020B0604020202020204" pitchFamily="34" charset="0"/>
                        </a:defRPr>
                      </a:lvl4pPr>
                      <a:lvl5pPr marL="1682750">
                        <a:spcBef>
                          <a:spcPct val="20000"/>
                        </a:spcBef>
                        <a:defRPr>
                          <a:solidFill>
                            <a:schemeClr val="tx1"/>
                          </a:solidFill>
                          <a:latin typeface="Arial" panose="020B0604020202020204" pitchFamily="34" charset="0"/>
                        </a:defRPr>
                      </a:lvl5pPr>
                      <a:lvl6pPr marL="2139950" fontAlgn="base">
                        <a:spcBef>
                          <a:spcPct val="20000"/>
                        </a:spcBef>
                        <a:spcAft>
                          <a:spcPct val="0"/>
                        </a:spcAft>
                        <a:defRPr>
                          <a:solidFill>
                            <a:schemeClr val="tx1"/>
                          </a:solidFill>
                          <a:latin typeface="Arial" panose="020B0604020202020204" pitchFamily="34" charset="0"/>
                        </a:defRPr>
                      </a:lvl6pPr>
                      <a:lvl7pPr marL="2597150" fontAlgn="base">
                        <a:spcBef>
                          <a:spcPct val="20000"/>
                        </a:spcBef>
                        <a:spcAft>
                          <a:spcPct val="0"/>
                        </a:spcAft>
                        <a:defRPr>
                          <a:solidFill>
                            <a:schemeClr val="tx1"/>
                          </a:solidFill>
                          <a:latin typeface="Arial" panose="020B0604020202020204" pitchFamily="34" charset="0"/>
                        </a:defRPr>
                      </a:lvl7pPr>
                      <a:lvl8pPr marL="3054350" fontAlgn="base">
                        <a:spcBef>
                          <a:spcPct val="20000"/>
                        </a:spcBef>
                        <a:spcAft>
                          <a:spcPct val="0"/>
                        </a:spcAft>
                        <a:defRPr>
                          <a:solidFill>
                            <a:schemeClr val="tx1"/>
                          </a:solidFill>
                          <a:latin typeface="Arial" panose="020B0604020202020204" pitchFamily="34" charset="0"/>
                        </a:defRPr>
                      </a:lvl8pPr>
                      <a:lvl9pPr marL="351155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Linea verticale 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centro della scatola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dirty="0" smtClean="0">
                          <a:ln>
                            <a:noFill/>
                          </a:ln>
                          <a:solidFill>
                            <a:schemeClr val="accent6"/>
                          </a:solidFill>
                          <a:effectLst/>
                          <a:latin typeface="Tahoma" panose="020B0604030504040204" pitchFamily="34" charset="0"/>
                        </a:rPr>
                        <a:t>mediana</a:t>
                      </a:r>
                    </a:p>
                  </a:txBody>
                  <a:tcPr horzOverflow="overflow">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449263">
                        <a:spcBef>
                          <a:spcPct val="20000"/>
                        </a:spcBef>
                        <a:defRPr sz="2400">
                          <a:solidFill>
                            <a:schemeClr val="tx1"/>
                          </a:solidFill>
                          <a:latin typeface="Arial" panose="020B0604020202020204" pitchFamily="34" charset="0"/>
                        </a:defRPr>
                      </a:lvl2pPr>
                      <a:lvl3pPr marL="890588">
                        <a:spcBef>
                          <a:spcPct val="20000"/>
                        </a:spcBef>
                        <a:defRPr sz="2000">
                          <a:solidFill>
                            <a:schemeClr val="tx1"/>
                          </a:solidFill>
                          <a:latin typeface="Arial" panose="020B0604020202020204" pitchFamily="34" charset="0"/>
                        </a:defRPr>
                      </a:lvl3pPr>
                      <a:lvl4pPr marL="1295400">
                        <a:spcBef>
                          <a:spcPct val="20000"/>
                        </a:spcBef>
                        <a:defRPr>
                          <a:solidFill>
                            <a:schemeClr val="tx1"/>
                          </a:solidFill>
                          <a:latin typeface="Arial" panose="020B0604020202020204" pitchFamily="34" charset="0"/>
                        </a:defRPr>
                      </a:lvl4pPr>
                      <a:lvl5pPr marL="1682750">
                        <a:spcBef>
                          <a:spcPct val="20000"/>
                        </a:spcBef>
                        <a:defRPr>
                          <a:solidFill>
                            <a:schemeClr val="tx1"/>
                          </a:solidFill>
                          <a:latin typeface="Arial" panose="020B0604020202020204" pitchFamily="34" charset="0"/>
                        </a:defRPr>
                      </a:lvl5pPr>
                      <a:lvl6pPr marL="2139950" fontAlgn="base">
                        <a:spcBef>
                          <a:spcPct val="20000"/>
                        </a:spcBef>
                        <a:spcAft>
                          <a:spcPct val="0"/>
                        </a:spcAft>
                        <a:defRPr>
                          <a:solidFill>
                            <a:schemeClr val="tx1"/>
                          </a:solidFill>
                          <a:latin typeface="Arial" panose="020B0604020202020204" pitchFamily="34" charset="0"/>
                        </a:defRPr>
                      </a:lvl6pPr>
                      <a:lvl7pPr marL="2597150" fontAlgn="base">
                        <a:spcBef>
                          <a:spcPct val="20000"/>
                        </a:spcBef>
                        <a:spcAft>
                          <a:spcPct val="0"/>
                        </a:spcAft>
                        <a:defRPr>
                          <a:solidFill>
                            <a:schemeClr val="tx1"/>
                          </a:solidFill>
                          <a:latin typeface="Arial" panose="020B0604020202020204" pitchFamily="34" charset="0"/>
                        </a:defRPr>
                      </a:lvl7pPr>
                      <a:lvl8pPr marL="3054350" fontAlgn="base">
                        <a:spcBef>
                          <a:spcPct val="20000"/>
                        </a:spcBef>
                        <a:spcAft>
                          <a:spcPct val="0"/>
                        </a:spcAft>
                        <a:defRPr>
                          <a:solidFill>
                            <a:schemeClr val="tx1"/>
                          </a:solidFill>
                          <a:latin typeface="Arial" panose="020B0604020202020204" pitchFamily="34" charset="0"/>
                        </a:defRPr>
                      </a:lvl8pPr>
                      <a:lvl9pPr marL="351155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Linea verticale 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sinistra della scatola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dirty="0" smtClean="0">
                          <a:ln>
                            <a:noFill/>
                          </a:ln>
                          <a:solidFill>
                            <a:schemeClr val="accent6"/>
                          </a:solidFill>
                          <a:effectLst/>
                          <a:latin typeface="Tahoma" panose="020B0604030504040204" pitchFamily="34" charset="0"/>
                        </a:rPr>
                        <a:t>Q</a:t>
                      </a:r>
                      <a:r>
                        <a:rPr kumimoji="0" lang="it-IT" altLang="en-US" sz="1600" b="1" i="0" u="none" strike="noStrike" cap="none" normalizeH="0" baseline="-25000" dirty="0" smtClean="0">
                          <a:ln>
                            <a:noFill/>
                          </a:ln>
                          <a:solidFill>
                            <a:schemeClr val="accent6"/>
                          </a:solidFill>
                          <a:effectLst/>
                          <a:latin typeface="Tahoma" panose="020B0604030504040204" pitchFamily="34" charset="0"/>
                        </a:rPr>
                        <a:t>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449263">
                        <a:spcBef>
                          <a:spcPct val="20000"/>
                        </a:spcBef>
                        <a:defRPr sz="2400">
                          <a:solidFill>
                            <a:schemeClr val="tx1"/>
                          </a:solidFill>
                          <a:latin typeface="Arial" panose="020B0604020202020204" pitchFamily="34" charset="0"/>
                        </a:defRPr>
                      </a:lvl2pPr>
                      <a:lvl3pPr marL="890588">
                        <a:spcBef>
                          <a:spcPct val="20000"/>
                        </a:spcBef>
                        <a:defRPr sz="2000">
                          <a:solidFill>
                            <a:schemeClr val="tx1"/>
                          </a:solidFill>
                          <a:latin typeface="Arial" panose="020B0604020202020204" pitchFamily="34" charset="0"/>
                        </a:defRPr>
                      </a:lvl3pPr>
                      <a:lvl4pPr marL="1295400">
                        <a:spcBef>
                          <a:spcPct val="20000"/>
                        </a:spcBef>
                        <a:defRPr>
                          <a:solidFill>
                            <a:schemeClr val="tx1"/>
                          </a:solidFill>
                          <a:latin typeface="Arial" panose="020B0604020202020204" pitchFamily="34" charset="0"/>
                        </a:defRPr>
                      </a:lvl4pPr>
                      <a:lvl5pPr marL="1682750">
                        <a:spcBef>
                          <a:spcPct val="20000"/>
                        </a:spcBef>
                        <a:defRPr>
                          <a:solidFill>
                            <a:schemeClr val="tx1"/>
                          </a:solidFill>
                          <a:latin typeface="Arial" panose="020B0604020202020204" pitchFamily="34" charset="0"/>
                        </a:defRPr>
                      </a:lvl5pPr>
                      <a:lvl6pPr marL="2139950" fontAlgn="base">
                        <a:spcBef>
                          <a:spcPct val="20000"/>
                        </a:spcBef>
                        <a:spcAft>
                          <a:spcPct val="0"/>
                        </a:spcAft>
                        <a:defRPr>
                          <a:solidFill>
                            <a:schemeClr val="tx1"/>
                          </a:solidFill>
                          <a:latin typeface="Arial" panose="020B0604020202020204" pitchFamily="34" charset="0"/>
                        </a:defRPr>
                      </a:lvl6pPr>
                      <a:lvl7pPr marL="2597150" fontAlgn="base">
                        <a:spcBef>
                          <a:spcPct val="20000"/>
                        </a:spcBef>
                        <a:spcAft>
                          <a:spcPct val="0"/>
                        </a:spcAft>
                        <a:defRPr>
                          <a:solidFill>
                            <a:schemeClr val="tx1"/>
                          </a:solidFill>
                          <a:latin typeface="Arial" panose="020B0604020202020204" pitchFamily="34" charset="0"/>
                        </a:defRPr>
                      </a:lvl7pPr>
                      <a:lvl8pPr marL="3054350" fontAlgn="base">
                        <a:spcBef>
                          <a:spcPct val="20000"/>
                        </a:spcBef>
                        <a:spcAft>
                          <a:spcPct val="0"/>
                        </a:spcAft>
                        <a:defRPr>
                          <a:solidFill>
                            <a:schemeClr val="tx1"/>
                          </a:solidFill>
                          <a:latin typeface="Arial" panose="020B0604020202020204" pitchFamily="34" charset="0"/>
                        </a:defRPr>
                      </a:lvl8pPr>
                      <a:lvl9pPr marL="351155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Linea verticale 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destra della scatola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dirty="0" smtClean="0">
                          <a:ln>
                            <a:noFill/>
                          </a:ln>
                          <a:solidFill>
                            <a:schemeClr val="accent6"/>
                          </a:solidFill>
                          <a:effectLst/>
                          <a:latin typeface="Tahoma" panose="020B0604030504040204" pitchFamily="34" charset="0"/>
                        </a:rPr>
                        <a:t>Q</a:t>
                      </a:r>
                      <a:r>
                        <a:rPr kumimoji="0" lang="it-IT" altLang="en-US" sz="1600" b="1" i="0" u="none" strike="noStrike" cap="none" normalizeH="0" baseline="-25000" dirty="0" smtClean="0">
                          <a:ln>
                            <a:noFill/>
                          </a:ln>
                          <a:solidFill>
                            <a:schemeClr val="accent6"/>
                          </a:solidFill>
                          <a:effectLst/>
                          <a:latin typeface="Tahoma" panose="020B0604030504040204" pitchFamily="34" charset="0"/>
                        </a:rPr>
                        <a:t>3</a:t>
                      </a: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22338">
                <a:tc gridSpan="2">
                  <a:txBody>
                    <a:bodyPr/>
                    <a:lstStyle>
                      <a:lvl1pPr>
                        <a:spcBef>
                          <a:spcPct val="20000"/>
                        </a:spcBef>
                        <a:defRPr sz="2800">
                          <a:solidFill>
                            <a:schemeClr val="tx1"/>
                          </a:solidFill>
                          <a:latin typeface="Arial" panose="020B0604020202020204" pitchFamily="34" charset="0"/>
                        </a:defRPr>
                      </a:lvl1pPr>
                      <a:lvl2pPr marL="449263">
                        <a:spcBef>
                          <a:spcPct val="20000"/>
                        </a:spcBef>
                        <a:defRPr sz="2400">
                          <a:solidFill>
                            <a:schemeClr val="tx1"/>
                          </a:solidFill>
                          <a:latin typeface="Arial" panose="020B0604020202020204" pitchFamily="34" charset="0"/>
                        </a:defRPr>
                      </a:lvl2pPr>
                      <a:lvl3pPr marL="890588">
                        <a:spcBef>
                          <a:spcPct val="20000"/>
                        </a:spcBef>
                        <a:defRPr sz="2000">
                          <a:solidFill>
                            <a:schemeClr val="tx1"/>
                          </a:solidFill>
                          <a:latin typeface="Arial" panose="020B0604020202020204" pitchFamily="34" charset="0"/>
                        </a:defRPr>
                      </a:lvl3pPr>
                      <a:lvl4pPr marL="1295400">
                        <a:spcBef>
                          <a:spcPct val="20000"/>
                        </a:spcBef>
                        <a:defRPr>
                          <a:solidFill>
                            <a:schemeClr val="tx1"/>
                          </a:solidFill>
                          <a:latin typeface="Arial" panose="020B0604020202020204" pitchFamily="34" charset="0"/>
                        </a:defRPr>
                      </a:lvl4pPr>
                      <a:lvl5pPr marL="1682750">
                        <a:spcBef>
                          <a:spcPct val="20000"/>
                        </a:spcBef>
                        <a:defRPr>
                          <a:solidFill>
                            <a:schemeClr val="tx1"/>
                          </a:solidFill>
                          <a:latin typeface="Arial" panose="020B0604020202020204" pitchFamily="34" charset="0"/>
                        </a:defRPr>
                      </a:lvl5pPr>
                      <a:lvl6pPr marL="2139950" fontAlgn="base">
                        <a:spcBef>
                          <a:spcPct val="20000"/>
                        </a:spcBef>
                        <a:spcAft>
                          <a:spcPct val="0"/>
                        </a:spcAft>
                        <a:defRPr>
                          <a:solidFill>
                            <a:schemeClr val="tx1"/>
                          </a:solidFill>
                          <a:latin typeface="Arial" panose="020B0604020202020204" pitchFamily="34" charset="0"/>
                        </a:defRPr>
                      </a:lvl6pPr>
                      <a:lvl7pPr marL="2597150" fontAlgn="base">
                        <a:spcBef>
                          <a:spcPct val="20000"/>
                        </a:spcBef>
                        <a:spcAft>
                          <a:spcPct val="0"/>
                        </a:spcAft>
                        <a:defRPr>
                          <a:solidFill>
                            <a:schemeClr val="tx1"/>
                          </a:solidFill>
                          <a:latin typeface="Arial" panose="020B0604020202020204" pitchFamily="34" charset="0"/>
                        </a:defRPr>
                      </a:lvl7pPr>
                      <a:lvl8pPr marL="3054350" fontAlgn="base">
                        <a:spcBef>
                          <a:spcPct val="20000"/>
                        </a:spcBef>
                        <a:spcAft>
                          <a:spcPct val="0"/>
                        </a:spcAft>
                        <a:defRPr>
                          <a:solidFill>
                            <a:schemeClr val="tx1"/>
                          </a:solidFill>
                          <a:latin typeface="Arial" panose="020B0604020202020204" pitchFamily="34" charset="0"/>
                        </a:defRPr>
                      </a:lvl8pPr>
                      <a:lvl9pPr marL="351155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Linea tratteggiata a sinistra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dirty="0" err="1" smtClean="0">
                          <a:ln>
                            <a:noFill/>
                          </a:ln>
                          <a:solidFill>
                            <a:schemeClr val="accent6"/>
                          </a:solidFill>
                          <a:effectLst/>
                          <a:latin typeface="Tahoma" panose="020B0604030504040204" pitchFamily="34" charset="0"/>
                        </a:rPr>
                        <a:t>Inf</a:t>
                      </a:r>
                      <a:r>
                        <a:rPr kumimoji="0" lang="it-IT" altLang="en-US" sz="1600" b="1" i="0" u="none" strike="noStrike" cap="none" normalizeH="0" baseline="0" dirty="0" smtClean="0">
                          <a:ln>
                            <a:noFill/>
                          </a:ln>
                          <a:solidFill>
                            <a:schemeClr val="accent6"/>
                          </a:solidFill>
                          <a:effectLst/>
                          <a:latin typeface="Tahoma" panose="020B0604030504040204" pitchFamily="34" charset="0"/>
                        </a:rPr>
                        <a:t>=Q</a:t>
                      </a:r>
                      <a:r>
                        <a:rPr kumimoji="0" lang="it-IT" altLang="en-US" sz="1600" b="1" i="0" u="none" strike="noStrike" cap="none" normalizeH="0" baseline="-25000" dirty="0" smtClean="0">
                          <a:ln>
                            <a:noFill/>
                          </a:ln>
                          <a:solidFill>
                            <a:schemeClr val="accent6"/>
                          </a:solidFill>
                          <a:effectLst/>
                          <a:latin typeface="Tahoma" panose="020B0604030504040204" pitchFamily="34" charset="0"/>
                        </a:rPr>
                        <a:t>1</a:t>
                      </a:r>
                      <a:r>
                        <a:rPr kumimoji="0" lang="it-IT" altLang="en-US" sz="1600" b="1" i="0" u="none" strike="noStrike" cap="none" normalizeH="0" baseline="0" dirty="0" smtClean="0">
                          <a:ln>
                            <a:noFill/>
                          </a:ln>
                          <a:solidFill>
                            <a:schemeClr val="accent6"/>
                          </a:solidFill>
                          <a:effectLst/>
                          <a:latin typeface="Tahoma" panose="020B0604030504040204" pitchFamily="34" charset="0"/>
                        </a:rPr>
                        <a:t>-1.5(Q</a:t>
                      </a:r>
                      <a:r>
                        <a:rPr kumimoji="0" lang="it-IT" altLang="en-US" sz="1600" b="1" i="0" u="none" strike="noStrike" cap="none" normalizeH="0" baseline="-25000" dirty="0" smtClean="0">
                          <a:ln>
                            <a:noFill/>
                          </a:ln>
                          <a:solidFill>
                            <a:schemeClr val="accent6"/>
                          </a:solidFill>
                          <a:effectLst/>
                          <a:latin typeface="Tahoma" panose="020B0604030504040204" pitchFamily="34" charset="0"/>
                        </a:rPr>
                        <a:t>3</a:t>
                      </a:r>
                      <a:r>
                        <a:rPr kumimoji="0" lang="it-IT" altLang="en-US" sz="1600" b="1" i="0" u="none" strike="noStrike" cap="none" normalizeH="0" baseline="0" dirty="0" smtClean="0">
                          <a:ln>
                            <a:noFill/>
                          </a:ln>
                          <a:solidFill>
                            <a:schemeClr val="accent6"/>
                          </a:solidFill>
                          <a:effectLst/>
                          <a:latin typeface="Tahoma" panose="020B0604030504040204" pitchFamily="34" charset="0"/>
                        </a:rPr>
                        <a:t>-Q</a:t>
                      </a:r>
                      <a:r>
                        <a:rPr kumimoji="0" lang="it-IT" altLang="en-US" sz="1600" b="1" i="0" u="none" strike="noStrike" cap="none" normalizeH="0" baseline="-25000" dirty="0" smtClean="0">
                          <a:ln>
                            <a:noFill/>
                          </a:ln>
                          <a:solidFill>
                            <a:schemeClr val="accent6"/>
                          </a:solidFill>
                          <a:effectLst/>
                          <a:latin typeface="Tahoma" panose="020B0604030504040204" pitchFamily="34" charset="0"/>
                        </a:rPr>
                        <a:t>1</a:t>
                      </a:r>
                      <a:r>
                        <a:rPr kumimoji="0" lang="it-IT" altLang="en-US" sz="1600" b="1" i="0" u="none" strike="noStrike" cap="none" normalizeH="0" baseline="0" dirty="0" smtClean="0">
                          <a:ln>
                            <a:noFill/>
                          </a:ln>
                          <a:solidFill>
                            <a:schemeClr val="accent6"/>
                          </a:solidFill>
                          <a:effectLst/>
                          <a:latin typeface="Tahoma" panose="020B060403050404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(se ci sono </a:t>
                      </a:r>
                      <a:r>
                        <a:rPr kumimoji="0" lang="it-IT" altLang="en-US" sz="1600" b="0" i="0" u="none" strike="noStrike" cap="none" normalizeH="0" baseline="0" dirty="0" err="1" smtClean="0">
                          <a:ln>
                            <a:noFill/>
                          </a:ln>
                          <a:solidFill>
                            <a:schemeClr val="tx1"/>
                          </a:solidFill>
                          <a:effectLst/>
                          <a:latin typeface="Tahoma" panose="020B0604030504040204" pitchFamily="34" charset="0"/>
                        </a:rPr>
                        <a:t>outliers</a:t>
                      </a:r>
                      <a:r>
                        <a:rPr kumimoji="0" lang="it-IT" altLang="en-US" sz="1600" b="0" i="0" u="none" strike="noStrike" cap="none" normalizeH="0" baseline="0" dirty="0" smtClean="0">
                          <a:ln>
                            <a:noFill/>
                          </a:ln>
                          <a:solidFill>
                            <a:schemeClr val="tx1"/>
                          </a:solidFill>
                          <a:effectLst/>
                          <a:latin typeface="Tahoma" panose="020B0604030504040204" pitchFamily="34" charset="0"/>
                        </a:rPr>
                        <a:t>)</a:t>
                      </a:r>
                    </a:p>
                  </a:txBody>
                  <a:tcPr horzOverflow="overflow">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a:spcBef>
                          <a:spcPct val="20000"/>
                        </a:spcBef>
                        <a:defRPr sz="2800">
                          <a:solidFill>
                            <a:schemeClr val="tx1"/>
                          </a:solidFill>
                          <a:latin typeface="Arial" panose="020B0604020202020204" pitchFamily="34" charset="0"/>
                        </a:defRPr>
                      </a:lvl1pPr>
                      <a:lvl2pPr marL="449263">
                        <a:spcBef>
                          <a:spcPct val="20000"/>
                        </a:spcBef>
                        <a:defRPr sz="2400">
                          <a:solidFill>
                            <a:schemeClr val="tx1"/>
                          </a:solidFill>
                          <a:latin typeface="Arial" panose="020B0604020202020204" pitchFamily="34" charset="0"/>
                        </a:defRPr>
                      </a:lvl2pPr>
                      <a:lvl3pPr marL="890588">
                        <a:spcBef>
                          <a:spcPct val="20000"/>
                        </a:spcBef>
                        <a:defRPr sz="2000">
                          <a:solidFill>
                            <a:schemeClr val="tx1"/>
                          </a:solidFill>
                          <a:latin typeface="Arial" panose="020B0604020202020204" pitchFamily="34" charset="0"/>
                        </a:defRPr>
                      </a:lvl3pPr>
                      <a:lvl4pPr marL="1295400">
                        <a:spcBef>
                          <a:spcPct val="20000"/>
                        </a:spcBef>
                        <a:defRPr>
                          <a:solidFill>
                            <a:schemeClr val="tx1"/>
                          </a:solidFill>
                          <a:latin typeface="Arial" panose="020B0604020202020204" pitchFamily="34" charset="0"/>
                        </a:defRPr>
                      </a:lvl4pPr>
                      <a:lvl5pPr marL="1682750">
                        <a:spcBef>
                          <a:spcPct val="20000"/>
                        </a:spcBef>
                        <a:defRPr>
                          <a:solidFill>
                            <a:schemeClr val="tx1"/>
                          </a:solidFill>
                          <a:latin typeface="Arial" panose="020B0604020202020204" pitchFamily="34" charset="0"/>
                        </a:defRPr>
                      </a:lvl5pPr>
                      <a:lvl6pPr marL="2139950" fontAlgn="base">
                        <a:spcBef>
                          <a:spcPct val="20000"/>
                        </a:spcBef>
                        <a:spcAft>
                          <a:spcPct val="0"/>
                        </a:spcAft>
                        <a:defRPr>
                          <a:solidFill>
                            <a:schemeClr val="tx1"/>
                          </a:solidFill>
                          <a:latin typeface="Arial" panose="020B0604020202020204" pitchFamily="34" charset="0"/>
                        </a:defRPr>
                      </a:lvl6pPr>
                      <a:lvl7pPr marL="2597150" fontAlgn="base">
                        <a:spcBef>
                          <a:spcPct val="20000"/>
                        </a:spcBef>
                        <a:spcAft>
                          <a:spcPct val="0"/>
                        </a:spcAft>
                        <a:defRPr>
                          <a:solidFill>
                            <a:schemeClr val="tx1"/>
                          </a:solidFill>
                          <a:latin typeface="Arial" panose="020B0604020202020204" pitchFamily="34" charset="0"/>
                        </a:defRPr>
                      </a:lvl7pPr>
                      <a:lvl8pPr marL="3054350" fontAlgn="base">
                        <a:spcBef>
                          <a:spcPct val="20000"/>
                        </a:spcBef>
                        <a:spcAft>
                          <a:spcPct val="0"/>
                        </a:spcAft>
                        <a:defRPr>
                          <a:solidFill>
                            <a:schemeClr val="tx1"/>
                          </a:solidFill>
                          <a:latin typeface="Arial" panose="020B0604020202020204" pitchFamily="34" charset="0"/>
                        </a:defRPr>
                      </a:lvl8pPr>
                      <a:lvl9pPr marL="351155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Linea tratteggiata a destra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1" i="0" u="none" strike="noStrike" cap="none" normalizeH="0" baseline="0" dirty="0" err="1" smtClean="0">
                          <a:ln>
                            <a:noFill/>
                          </a:ln>
                          <a:solidFill>
                            <a:schemeClr val="accent6"/>
                          </a:solidFill>
                          <a:effectLst/>
                          <a:latin typeface="Tahoma" panose="020B0604030504040204" pitchFamily="34" charset="0"/>
                        </a:rPr>
                        <a:t>Sup</a:t>
                      </a:r>
                      <a:r>
                        <a:rPr kumimoji="0" lang="it-IT" altLang="en-US" sz="1600" b="1" i="0" u="none" strike="noStrike" cap="none" normalizeH="0" baseline="0" dirty="0" smtClean="0">
                          <a:ln>
                            <a:noFill/>
                          </a:ln>
                          <a:solidFill>
                            <a:schemeClr val="accent6"/>
                          </a:solidFill>
                          <a:effectLst/>
                          <a:latin typeface="Tahoma" panose="020B0604030504040204" pitchFamily="34" charset="0"/>
                        </a:rPr>
                        <a:t>=Q</a:t>
                      </a:r>
                      <a:r>
                        <a:rPr kumimoji="0" lang="it-IT" altLang="en-US" sz="1600" b="1" i="0" u="none" strike="noStrike" cap="none" normalizeH="0" baseline="-25000" dirty="0" smtClean="0">
                          <a:ln>
                            <a:noFill/>
                          </a:ln>
                          <a:solidFill>
                            <a:schemeClr val="accent6"/>
                          </a:solidFill>
                          <a:effectLst/>
                          <a:latin typeface="Tahoma" panose="020B0604030504040204" pitchFamily="34" charset="0"/>
                        </a:rPr>
                        <a:t>3</a:t>
                      </a:r>
                      <a:r>
                        <a:rPr kumimoji="0" lang="it-IT" altLang="en-US" sz="1600" b="1" i="0" u="none" strike="noStrike" cap="none" normalizeH="0" baseline="0" dirty="0" smtClean="0">
                          <a:ln>
                            <a:noFill/>
                          </a:ln>
                          <a:solidFill>
                            <a:schemeClr val="accent6"/>
                          </a:solidFill>
                          <a:effectLst/>
                          <a:latin typeface="Tahoma" panose="020B0604030504040204" pitchFamily="34" charset="0"/>
                        </a:rPr>
                        <a:t>+1.5(Q</a:t>
                      </a:r>
                      <a:r>
                        <a:rPr kumimoji="0" lang="it-IT" altLang="en-US" sz="1600" b="1" i="0" u="none" strike="noStrike" cap="none" normalizeH="0" baseline="-25000" dirty="0" smtClean="0">
                          <a:ln>
                            <a:noFill/>
                          </a:ln>
                          <a:solidFill>
                            <a:schemeClr val="accent6"/>
                          </a:solidFill>
                          <a:effectLst/>
                          <a:latin typeface="Tahoma" panose="020B0604030504040204" pitchFamily="34" charset="0"/>
                        </a:rPr>
                        <a:t>3</a:t>
                      </a:r>
                      <a:r>
                        <a:rPr kumimoji="0" lang="it-IT" altLang="en-US" sz="1600" b="1" i="0" u="none" strike="noStrike" cap="none" normalizeH="0" baseline="0" dirty="0" smtClean="0">
                          <a:ln>
                            <a:noFill/>
                          </a:ln>
                          <a:solidFill>
                            <a:schemeClr val="accent6"/>
                          </a:solidFill>
                          <a:effectLst/>
                          <a:latin typeface="Tahoma" panose="020B0604030504040204" pitchFamily="34" charset="0"/>
                        </a:rPr>
                        <a:t>-Q</a:t>
                      </a:r>
                      <a:r>
                        <a:rPr kumimoji="0" lang="it-IT" altLang="en-US" sz="1600" b="1" i="0" u="none" strike="noStrike" cap="none" normalizeH="0" baseline="-25000" dirty="0" smtClean="0">
                          <a:ln>
                            <a:noFill/>
                          </a:ln>
                          <a:solidFill>
                            <a:schemeClr val="accent6"/>
                          </a:solidFill>
                          <a:effectLst/>
                          <a:latin typeface="Tahoma" panose="020B0604030504040204" pitchFamily="34" charset="0"/>
                        </a:rPr>
                        <a:t>1</a:t>
                      </a:r>
                      <a:r>
                        <a:rPr kumimoji="0" lang="it-IT" altLang="en-US" sz="1600" b="1" i="0" u="none" strike="noStrike" cap="none" normalizeH="0" baseline="0" dirty="0" smtClean="0">
                          <a:ln>
                            <a:noFill/>
                          </a:ln>
                          <a:solidFill>
                            <a:schemeClr val="accent6"/>
                          </a:solidFill>
                          <a:effectLst/>
                          <a:latin typeface="Tahoma" panose="020B060403050404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Tahoma" panose="020B0604030504040204" pitchFamily="34" charset="0"/>
                        </a:rPr>
                        <a:t>(se ci sono </a:t>
                      </a:r>
                      <a:r>
                        <a:rPr kumimoji="0" lang="it-IT" altLang="en-US" sz="1600" b="0" i="0" u="none" strike="noStrike" cap="none" normalizeH="0" baseline="0" dirty="0" err="1" smtClean="0">
                          <a:ln>
                            <a:noFill/>
                          </a:ln>
                          <a:solidFill>
                            <a:schemeClr val="tx1"/>
                          </a:solidFill>
                          <a:effectLst/>
                          <a:latin typeface="Tahoma" panose="020B0604030504040204" pitchFamily="34" charset="0"/>
                        </a:rPr>
                        <a:t>outliers</a:t>
                      </a:r>
                      <a:r>
                        <a:rPr kumimoji="0" lang="it-IT" altLang="en-US" sz="1600" b="0" i="0" u="none" strike="noStrike" cap="none" normalizeH="0" baseline="0" dirty="0" smtClean="0">
                          <a:ln>
                            <a:noFill/>
                          </a:ln>
                          <a:solidFill>
                            <a:schemeClr val="tx1"/>
                          </a:solidFill>
                          <a:effectLst/>
                          <a:latin typeface="Tahoma" panose="020B0604030504040204" pitchFamily="34" charset="0"/>
                        </a:rPr>
                        <a:t>)</a:t>
                      </a: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 xmlns:a16="http://schemas.microsoft.com/office/drawing/2014/main" val="10001"/>
                  </a:ext>
                </a:extLst>
              </a:tr>
            </a:tbl>
          </a:graphicData>
        </a:graphic>
      </p:graphicFrame>
      <p:sp>
        <p:nvSpPr>
          <p:cNvPr id="36" name="Text Box 17"/>
          <p:cNvSpPr txBox="1">
            <a:spLocks noChangeArrowheads="1"/>
          </p:cNvSpPr>
          <p:nvPr/>
        </p:nvSpPr>
        <p:spPr bwMode="auto">
          <a:xfrm>
            <a:off x="395288" y="1196975"/>
            <a:ext cx="8497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0"/>
              </a:spcBef>
            </a:pPr>
            <a:r>
              <a:rPr lang="it-IT" altLang="en-US" sz="2000" b="0" dirty="0">
                <a:effectLst/>
                <a:latin typeface="Tahoma" panose="020B0604030504040204" pitchFamily="34" charset="0"/>
              </a:rPr>
              <a:t>Il </a:t>
            </a:r>
            <a:r>
              <a:rPr lang="it-IT" altLang="en-US" sz="2000" b="0" dirty="0">
                <a:solidFill>
                  <a:schemeClr val="tx2"/>
                </a:solidFill>
                <a:effectLst/>
                <a:latin typeface="Tahoma" panose="020B0604030504040204" pitchFamily="34" charset="0"/>
              </a:rPr>
              <a:t>diagramma scatola e baffi (o </a:t>
            </a:r>
            <a:r>
              <a:rPr lang="it-IT" altLang="en-US" sz="2000" b="0" dirty="0" err="1">
                <a:solidFill>
                  <a:schemeClr val="tx2"/>
                </a:solidFill>
                <a:effectLst/>
                <a:latin typeface="Tahoma" panose="020B0604030504040204" pitchFamily="34" charset="0"/>
              </a:rPr>
              <a:t>boxplot</a:t>
            </a:r>
            <a:r>
              <a:rPr lang="it-IT" altLang="en-US" sz="2000" b="0" dirty="0">
                <a:solidFill>
                  <a:schemeClr val="tx2"/>
                </a:solidFill>
                <a:effectLst/>
                <a:latin typeface="Tahoma" panose="020B0604030504040204" pitchFamily="34" charset="0"/>
              </a:rPr>
              <a:t>)</a:t>
            </a:r>
            <a:r>
              <a:rPr lang="it-IT" altLang="en-US" sz="2000" b="0" dirty="0">
                <a:effectLst/>
                <a:latin typeface="Tahoma" panose="020B0604030504040204" pitchFamily="34" charset="0"/>
              </a:rPr>
              <a:t> fornisce una rappresentazione grafica dei dati sulla base dei cinque numeri di sintesi.</a:t>
            </a:r>
          </a:p>
        </p:txBody>
      </p:sp>
      <p:grpSp>
        <p:nvGrpSpPr>
          <p:cNvPr id="37" name="Group 18"/>
          <p:cNvGrpSpPr>
            <a:grpSpLocks/>
          </p:cNvGrpSpPr>
          <p:nvPr/>
        </p:nvGrpSpPr>
        <p:grpSpPr bwMode="auto">
          <a:xfrm>
            <a:off x="2413000" y="2808813"/>
            <a:ext cx="4608513" cy="1035050"/>
            <a:chOff x="2608" y="3113"/>
            <a:chExt cx="2903" cy="652"/>
          </a:xfrm>
        </p:grpSpPr>
        <p:sp>
          <p:nvSpPr>
            <p:cNvPr id="38" name="Rectangle 19"/>
            <p:cNvSpPr>
              <a:spLocks noChangeArrowheads="1"/>
            </p:cNvSpPr>
            <p:nvPr/>
          </p:nvSpPr>
          <p:spPr bwMode="auto">
            <a:xfrm>
              <a:off x="4060" y="3439"/>
              <a:ext cx="54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marL="449263">
                <a:spcBef>
                  <a:spcPct val="20000"/>
                </a:spcBef>
                <a:buChar char="–"/>
                <a:defRPr sz="2400">
                  <a:solidFill>
                    <a:schemeClr val="tx1"/>
                  </a:solidFill>
                  <a:latin typeface="Arial" panose="020B0604020202020204" pitchFamily="34" charset="0"/>
                </a:defRPr>
              </a:lvl2pPr>
              <a:lvl3pPr marL="890588">
                <a:spcBef>
                  <a:spcPct val="20000"/>
                </a:spcBef>
                <a:buChar char="•"/>
                <a:defRPr sz="2000">
                  <a:solidFill>
                    <a:schemeClr val="tx1"/>
                  </a:solidFill>
                  <a:latin typeface="Arial" panose="020B0604020202020204" pitchFamily="34" charset="0"/>
                </a:defRPr>
              </a:lvl3pPr>
              <a:lvl4pPr marL="1295400">
                <a:spcBef>
                  <a:spcPct val="20000"/>
                </a:spcBef>
                <a:buChar char="–"/>
                <a:defRPr>
                  <a:solidFill>
                    <a:schemeClr val="tx1"/>
                  </a:solidFill>
                  <a:latin typeface="Arial" panose="020B0604020202020204" pitchFamily="34" charset="0"/>
                </a:defRPr>
              </a:lvl4pPr>
              <a:lvl5pPr marL="1682750">
                <a:spcBef>
                  <a:spcPct val="20000"/>
                </a:spcBef>
                <a:buChar char="»"/>
                <a:defRPr>
                  <a:solidFill>
                    <a:schemeClr val="tx1"/>
                  </a:solidFill>
                  <a:latin typeface="Arial" panose="020B0604020202020204" pitchFamily="34" charset="0"/>
                </a:defRPr>
              </a:lvl5pPr>
              <a:lvl6pPr marL="2139950" fontAlgn="base">
                <a:spcBef>
                  <a:spcPct val="20000"/>
                </a:spcBef>
                <a:spcAft>
                  <a:spcPct val="0"/>
                </a:spcAft>
                <a:buChar char="»"/>
                <a:defRPr>
                  <a:solidFill>
                    <a:schemeClr val="tx1"/>
                  </a:solidFill>
                  <a:latin typeface="Arial" panose="020B0604020202020204" pitchFamily="34" charset="0"/>
                </a:defRPr>
              </a:lvl6pPr>
              <a:lvl7pPr marL="2597150" fontAlgn="base">
                <a:spcBef>
                  <a:spcPct val="20000"/>
                </a:spcBef>
                <a:spcAft>
                  <a:spcPct val="0"/>
                </a:spcAft>
                <a:buChar char="»"/>
                <a:defRPr>
                  <a:solidFill>
                    <a:schemeClr val="tx1"/>
                  </a:solidFill>
                  <a:latin typeface="Arial" panose="020B0604020202020204" pitchFamily="34" charset="0"/>
                </a:defRPr>
              </a:lvl7pPr>
              <a:lvl8pPr marL="3054350" fontAlgn="base">
                <a:spcBef>
                  <a:spcPct val="20000"/>
                </a:spcBef>
                <a:spcAft>
                  <a:spcPct val="0"/>
                </a:spcAft>
                <a:buChar char="»"/>
                <a:defRPr>
                  <a:solidFill>
                    <a:schemeClr val="tx1"/>
                  </a:solidFill>
                  <a:latin typeface="Arial" panose="020B0604020202020204" pitchFamily="34" charset="0"/>
                </a:defRPr>
              </a:lvl8pPr>
              <a:lvl9pPr marL="3511550"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GB" altLang="en-US">
                <a:effectLst/>
              </a:endParaRPr>
            </a:p>
          </p:txBody>
        </p:sp>
        <p:sp>
          <p:nvSpPr>
            <p:cNvPr id="39" name="Rectangle 20"/>
            <p:cNvSpPr>
              <a:spLocks noChangeArrowheads="1"/>
            </p:cNvSpPr>
            <p:nvPr/>
          </p:nvSpPr>
          <p:spPr bwMode="auto">
            <a:xfrm>
              <a:off x="3515" y="3439"/>
              <a:ext cx="5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marL="449263">
                <a:spcBef>
                  <a:spcPct val="20000"/>
                </a:spcBef>
                <a:buChar char="–"/>
                <a:defRPr sz="2400">
                  <a:solidFill>
                    <a:schemeClr val="tx1"/>
                  </a:solidFill>
                  <a:latin typeface="Arial" panose="020B0604020202020204" pitchFamily="34" charset="0"/>
                </a:defRPr>
              </a:lvl2pPr>
              <a:lvl3pPr marL="890588">
                <a:spcBef>
                  <a:spcPct val="20000"/>
                </a:spcBef>
                <a:buChar char="•"/>
                <a:defRPr sz="2000">
                  <a:solidFill>
                    <a:schemeClr val="tx1"/>
                  </a:solidFill>
                  <a:latin typeface="Arial" panose="020B0604020202020204" pitchFamily="34" charset="0"/>
                </a:defRPr>
              </a:lvl3pPr>
              <a:lvl4pPr marL="1295400">
                <a:spcBef>
                  <a:spcPct val="20000"/>
                </a:spcBef>
                <a:buChar char="–"/>
                <a:defRPr>
                  <a:solidFill>
                    <a:schemeClr val="tx1"/>
                  </a:solidFill>
                  <a:latin typeface="Arial" panose="020B0604020202020204" pitchFamily="34" charset="0"/>
                </a:defRPr>
              </a:lvl4pPr>
              <a:lvl5pPr marL="1682750">
                <a:spcBef>
                  <a:spcPct val="20000"/>
                </a:spcBef>
                <a:buChar char="»"/>
                <a:defRPr>
                  <a:solidFill>
                    <a:schemeClr val="tx1"/>
                  </a:solidFill>
                  <a:latin typeface="Arial" panose="020B0604020202020204" pitchFamily="34" charset="0"/>
                </a:defRPr>
              </a:lvl5pPr>
              <a:lvl6pPr marL="2139950" fontAlgn="base">
                <a:spcBef>
                  <a:spcPct val="20000"/>
                </a:spcBef>
                <a:spcAft>
                  <a:spcPct val="0"/>
                </a:spcAft>
                <a:buChar char="»"/>
                <a:defRPr>
                  <a:solidFill>
                    <a:schemeClr val="tx1"/>
                  </a:solidFill>
                  <a:latin typeface="Arial" panose="020B0604020202020204" pitchFamily="34" charset="0"/>
                </a:defRPr>
              </a:lvl6pPr>
              <a:lvl7pPr marL="2597150" fontAlgn="base">
                <a:spcBef>
                  <a:spcPct val="20000"/>
                </a:spcBef>
                <a:spcAft>
                  <a:spcPct val="0"/>
                </a:spcAft>
                <a:buChar char="»"/>
                <a:defRPr>
                  <a:solidFill>
                    <a:schemeClr val="tx1"/>
                  </a:solidFill>
                  <a:latin typeface="Arial" panose="020B0604020202020204" pitchFamily="34" charset="0"/>
                </a:defRPr>
              </a:lvl7pPr>
              <a:lvl8pPr marL="3054350" fontAlgn="base">
                <a:spcBef>
                  <a:spcPct val="20000"/>
                </a:spcBef>
                <a:spcAft>
                  <a:spcPct val="0"/>
                </a:spcAft>
                <a:buChar char="»"/>
                <a:defRPr>
                  <a:solidFill>
                    <a:schemeClr val="tx1"/>
                  </a:solidFill>
                  <a:latin typeface="Arial" panose="020B0604020202020204" pitchFamily="34" charset="0"/>
                </a:defRPr>
              </a:lvl8pPr>
              <a:lvl9pPr marL="3511550"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GB" altLang="en-US">
                <a:effectLst/>
              </a:endParaRPr>
            </a:p>
          </p:txBody>
        </p:sp>
        <p:sp>
          <p:nvSpPr>
            <p:cNvPr id="40" name="Rectangle 21"/>
            <p:cNvSpPr>
              <a:spLocks noChangeArrowheads="1"/>
            </p:cNvSpPr>
            <p:nvPr/>
          </p:nvSpPr>
          <p:spPr bwMode="auto">
            <a:xfrm>
              <a:off x="4060" y="3113"/>
              <a:ext cx="54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marL="449263">
                <a:spcBef>
                  <a:spcPct val="20000"/>
                </a:spcBef>
                <a:buChar char="–"/>
                <a:defRPr sz="2400">
                  <a:solidFill>
                    <a:schemeClr val="tx1"/>
                  </a:solidFill>
                  <a:latin typeface="Arial" panose="020B0604020202020204" pitchFamily="34" charset="0"/>
                </a:defRPr>
              </a:lvl2pPr>
              <a:lvl3pPr marL="890588">
                <a:spcBef>
                  <a:spcPct val="20000"/>
                </a:spcBef>
                <a:buChar char="•"/>
                <a:defRPr sz="2000">
                  <a:solidFill>
                    <a:schemeClr val="tx1"/>
                  </a:solidFill>
                  <a:latin typeface="Arial" panose="020B0604020202020204" pitchFamily="34" charset="0"/>
                </a:defRPr>
              </a:lvl3pPr>
              <a:lvl4pPr marL="1295400">
                <a:spcBef>
                  <a:spcPct val="20000"/>
                </a:spcBef>
                <a:buChar char="–"/>
                <a:defRPr>
                  <a:solidFill>
                    <a:schemeClr val="tx1"/>
                  </a:solidFill>
                  <a:latin typeface="Arial" panose="020B0604020202020204" pitchFamily="34" charset="0"/>
                </a:defRPr>
              </a:lvl4pPr>
              <a:lvl5pPr marL="1682750">
                <a:spcBef>
                  <a:spcPct val="20000"/>
                </a:spcBef>
                <a:buChar char="»"/>
                <a:defRPr>
                  <a:solidFill>
                    <a:schemeClr val="tx1"/>
                  </a:solidFill>
                  <a:latin typeface="Arial" panose="020B0604020202020204" pitchFamily="34" charset="0"/>
                </a:defRPr>
              </a:lvl5pPr>
              <a:lvl6pPr marL="2139950" fontAlgn="base">
                <a:spcBef>
                  <a:spcPct val="20000"/>
                </a:spcBef>
                <a:spcAft>
                  <a:spcPct val="0"/>
                </a:spcAft>
                <a:buChar char="»"/>
                <a:defRPr>
                  <a:solidFill>
                    <a:schemeClr val="tx1"/>
                  </a:solidFill>
                  <a:latin typeface="Arial" panose="020B0604020202020204" pitchFamily="34" charset="0"/>
                </a:defRPr>
              </a:lvl6pPr>
              <a:lvl7pPr marL="2597150" fontAlgn="base">
                <a:spcBef>
                  <a:spcPct val="20000"/>
                </a:spcBef>
                <a:spcAft>
                  <a:spcPct val="0"/>
                </a:spcAft>
                <a:buChar char="»"/>
                <a:defRPr>
                  <a:solidFill>
                    <a:schemeClr val="tx1"/>
                  </a:solidFill>
                  <a:latin typeface="Arial" panose="020B0604020202020204" pitchFamily="34" charset="0"/>
                </a:defRPr>
              </a:lvl7pPr>
              <a:lvl8pPr marL="3054350" fontAlgn="base">
                <a:spcBef>
                  <a:spcPct val="20000"/>
                </a:spcBef>
                <a:spcAft>
                  <a:spcPct val="0"/>
                </a:spcAft>
                <a:buChar char="»"/>
                <a:defRPr>
                  <a:solidFill>
                    <a:schemeClr val="tx1"/>
                  </a:solidFill>
                  <a:latin typeface="Arial" panose="020B0604020202020204" pitchFamily="34" charset="0"/>
                </a:defRPr>
              </a:lvl8pPr>
              <a:lvl9pPr marL="3511550"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GB" altLang="en-US">
                <a:effectLst/>
              </a:endParaRPr>
            </a:p>
          </p:txBody>
        </p:sp>
        <p:sp>
          <p:nvSpPr>
            <p:cNvPr id="41" name="Rectangle 22"/>
            <p:cNvSpPr>
              <a:spLocks noChangeArrowheads="1"/>
            </p:cNvSpPr>
            <p:nvPr/>
          </p:nvSpPr>
          <p:spPr bwMode="auto">
            <a:xfrm>
              <a:off x="3515" y="3113"/>
              <a:ext cx="5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marL="449263">
                <a:spcBef>
                  <a:spcPct val="20000"/>
                </a:spcBef>
                <a:buChar char="–"/>
                <a:defRPr sz="2400">
                  <a:solidFill>
                    <a:schemeClr val="tx1"/>
                  </a:solidFill>
                  <a:latin typeface="Arial" panose="020B0604020202020204" pitchFamily="34" charset="0"/>
                </a:defRPr>
              </a:lvl2pPr>
              <a:lvl3pPr marL="890588">
                <a:spcBef>
                  <a:spcPct val="20000"/>
                </a:spcBef>
                <a:buChar char="•"/>
                <a:defRPr sz="2000">
                  <a:solidFill>
                    <a:schemeClr val="tx1"/>
                  </a:solidFill>
                  <a:latin typeface="Arial" panose="020B0604020202020204" pitchFamily="34" charset="0"/>
                </a:defRPr>
              </a:lvl3pPr>
              <a:lvl4pPr marL="1295400">
                <a:spcBef>
                  <a:spcPct val="20000"/>
                </a:spcBef>
                <a:buChar char="–"/>
                <a:defRPr>
                  <a:solidFill>
                    <a:schemeClr val="tx1"/>
                  </a:solidFill>
                  <a:latin typeface="Arial" panose="020B0604020202020204" pitchFamily="34" charset="0"/>
                </a:defRPr>
              </a:lvl4pPr>
              <a:lvl5pPr marL="1682750">
                <a:spcBef>
                  <a:spcPct val="20000"/>
                </a:spcBef>
                <a:buChar char="»"/>
                <a:defRPr>
                  <a:solidFill>
                    <a:schemeClr val="tx1"/>
                  </a:solidFill>
                  <a:latin typeface="Arial" panose="020B0604020202020204" pitchFamily="34" charset="0"/>
                </a:defRPr>
              </a:lvl5pPr>
              <a:lvl6pPr marL="2139950" fontAlgn="base">
                <a:spcBef>
                  <a:spcPct val="20000"/>
                </a:spcBef>
                <a:spcAft>
                  <a:spcPct val="0"/>
                </a:spcAft>
                <a:buChar char="»"/>
                <a:defRPr>
                  <a:solidFill>
                    <a:schemeClr val="tx1"/>
                  </a:solidFill>
                  <a:latin typeface="Arial" panose="020B0604020202020204" pitchFamily="34" charset="0"/>
                </a:defRPr>
              </a:lvl6pPr>
              <a:lvl7pPr marL="2597150" fontAlgn="base">
                <a:spcBef>
                  <a:spcPct val="20000"/>
                </a:spcBef>
                <a:spcAft>
                  <a:spcPct val="0"/>
                </a:spcAft>
                <a:buChar char="»"/>
                <a:defRPr>
                  <a:solidFill>
                    <a:schemeClr val="tx1"/>
                  </a:solidFill>
                  <a:latin typeface="Arial" panose="020B0604020202020204" pitchFamily="34" charset="0"/>
                </a:defRPr>
              </a:lvl7pPr>
              <a:lvl8pPr marL="3054350" fontAlgn="base">
                <a:spcBef>
                  <a:spcPct val="20000"/>
                </a:spcBef>
                <a:spcAft>
                  <a:spcPct val="0"/>
                </a:spcAft>
                <a:buChar char="»"/>
                <a:defRPr>
                  <a:solidFill>
                    <a:schemeClr val="tx1"/>
                  </a:solidFill>
                  <a:latin typeface="Arial" panose="020B0604020202020204" pitchFamily="34" charset="0"/>
                </a:defRPr>
              </a:lvl8pPr>
              <a:lvl9pPr marL="3511550"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GB" altLang="en-US">
                <a:effectLst/>
              </a:endParaRPr>
            </a:p>
          </p:txBody>
        </p:sp>
        <p:sp>
          <p:nvSpPr>
            <p:cNvPr id="42" name="Line 23"/>
            <p:cNvSpPr>
              <a:spLocks noChangeShapeType="1"/>
            </p:cNvSpPr>
            <p:nvPr/>
          </p:nvSpPr>
          <p:spPr bwMode="auto">
            <a:xfrm>
              <a:off x="3515" y="3113"/>
              <a:ext cx="1089" cy="0"/>
            </a:xfrm>
            <a:prstGeom prst="line">
              <a:avLst/>
            </a:prstGeom>
            <a:noFill/>
            <a:ln w="28575"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Line 24"/>
            <p:cNvSpPr>
              <a:spLocks noChangeShapeType="1"/>
            </p:cNvSpPr>
            <p:nvPr/>
          </p:nvSpPr>
          <p:spPr bwMode="auto">
            <a:xfrm>
              <a:off x="3515" y="3439"/>
              <a:ext cx="1089"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Line 25"/>
            <p:cNvSpPr>
              <a:spLocks noChangeShapeType="1"/>
            </p:cNvSpPr>
            <p:nvPr/>
          </p:nvSpPr>
          <p:spPr bwMode="auto">
            <a:xfrm>
              <a:off x="3515" y="3765"/>
              <a:ext cx="1089" cy="0"/>
            </a:xfrm>
            <a:prstGeom prst="line">
              <a:avLst/>
            </a:prstGeom>
            <a:noFill/>
            <a:ln w="28575"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 name="Line 26"/>
            <p:cNvSpPr>
              <a:spLocks noChangeShapeType="1"/>
            </p:cNvSpPr>
            <p:nvPr/>
          </p:nvSpPr>
          <p:spPr bwMode="auto">
            <a:xfrm>
              <a:off x="3515" y="3113"/>
              <a:ext cx="0" cy="652"/>
            </a:xfrm>
            <a:prstGeom prst="line">
              <a:avLst/>
            </a:prstGeom>
            <a:noFill/>
            <a:ln w="28575"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 name="Line 27"/>
            <p:cNvSpPr>
              <a:spLocks noChangeShapeType="1"/>
            </p:cNvSpPr>
            <p:nvPr/>
          </p:nvSpPr>
          <p:spPr bwMode="auto">
            <a:xfrm>
              <a:off x="4060" y="3113"/>
              <a:ext cx="0" cy="652"/>
            </a:xfrm>
            <a:prstGeom prst="line">
              <a:avLst/>
            </a:prstGeom>
            <a:noFill/>
            <a:ln w="571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Line 28"/>
            <p:cNvSpPr>
              <a:spLocks noChangeShapeType="1"/>
            </p:cNvSpPr>
            <p:nvPr/>
          </p:nvSpPr>
          <p:spPr bwMode="auto">
            <a:xfrm>
              <a:off x="4604" y="3113"/>
              <a:ext cx="0" cy="652"/>
            </a:xfrm>
            <a:prstGeom prst="line">
              <a:avLst/>
            </a:prstGeom>
            <a:noFill/>
            <a:ln w="28575"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 name="Line 29"/>
            <p:cNvSpPr>
              <a:spLocks noChangeShapeType="1"/>
            </p:cNvSpPr>
            <p:nvPr/>
          </p:nvSpPr>
          <p:spPr bwMode="auto">
            <a:xfrm>
              <a:off x="4604" y="3439"/>
              <a:ext cx="907"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 name="Line 30"/>
            <p:cNvSpPr>
              <a:spLocks noChangeShapeType="1"/>
            </p:cNvSpPr>
            <p:nvPr/>
          </p:nvSpPr>
          <p:spPr bwMode="auto">
            <a:xfrm>
              <a:off x="2608" y="3439"/>
              <a:ext cx="907"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Line 31"/>
            <p:cNvSpPr>
              <a:spLocks noChangeShapeType="1"/>
            </p:cNvSpPr>
            <p:nvPr/>
          </p:nvSpPr>
          <p:spPr bwMode="auto">
            <a:xfrm>
              <a:off x="5511" y="3158"/>
              <a:ext cx="0" cy="56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 name="Line 32"/>
            <p:cNvSpPr>
              <a:spLocks noChangeShapeType="1"/>
            </p:cNvSpPr>
            <p:nvPr/>
          </p:nvSpPr>
          <p:spPr bwMode="auto">
            <a:xfrm>
              <a:off x="2608" y="3158"/>
              <a:ext cx="0" cy="56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2" name="Text Box 33"/>
          <p:cNvSpPr txBox="1">
            <a:spLocks noChangeArrowheads="1"/>
          </p:cNvSpPr>
          <p:nvPr/>
        </p:nvSpPr>
        <p:spPr bwMode="auto">
          <a:xfrm>
            <a:off x="3636963" y="3918476"/>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1400">
                <a:solidFill>
                  <a:schemeClr val="tx2"/>
                </a:solidFill>
                <a:effectLst/>
                <a:latin typeface="Tahoma" panose="020B0604030504040204" pitchFamily="34" charset="0"/>
              </a:rPr>
              <a:t>Q</a:t>
            </a:r>
            <a:r>
              <a:rPr lang="it-IT" altLang="en-US" sz="1400" baseline="-25000">
                <a:solidFill>
                  <a:schemeClr val="tx2"/>
                </a:solidFill>
                <a:effectLst/>
                <a:latin typeface="Tahoma" panose="020B0604030504040204" pitchFamily="34" charset="0"/>
              </a:rPr>
              <a:t>1</a:t>
            </a:r>
          </a:p>
        </p:txBody>
      </p:sp>
      <p:sp>
        <p:nvSpPr>
          <p:cNvPr id="53" name="Text Box 34"/>
          <p:cNvSpPr txBox="1">
            <a:spLocks noChangeArrowheads="1"/>
          </p:cNvSpPr>
          <p:nvPr/>
        </p:nvSpPr>
        <p:spPr bwMode="auto">
          <a:xfrm>
            <a:off x="4284663" y="2450038"/>
            <a:ext cx="143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1400">
                <a:solidFill>
                  <a:schemeClr val="tx2"/>
                </a:solidFill>
                <a:effectLst/>
                <a:latin typeface="Tahoma" panose="020B0604030504040204" pitchFamily="34" charset="0"/>
              </a:rPr>
              <a:t>Mediana</a:t>
            </a:r>
            <a:endParaRPr lang="it-IT" altLang="en-US" sz="1400" baseline="-25000">
              <a:solidFill>
                <a:schemeClr val="tx2"/>
              </a:solidFill>
              <a:effectLst/>
              <a:latin typeface="Tahoma" panose="020B0604030504040204" pitchFamily="34" charset="0"/>
            </a:endParaRPr>
          </a:p>
        </p:txBody>
      </p:sp>
      <p:sp>
        <p:nvSpPr>
          <p:cNvPr id="54" name="Text Box 35"/>
          <p:cNvSpPr txBox="1">
            <a:spLocks noChangeArrowheads="1"/>
          </p:cNvSpPr>
          <p:nvPr/>
        </p:nvSpPr>
        <p:spPr bwMode="auto">
          <a:xfrm>
            <a:off x="5365750" y="3918476"/>
            <a:ext cx="792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1400">
                <a:solidFill>
                  <a:schemeClr val="tx2"/>
                </a:solidFill>
                <a:effectLst/>
                <a:latin typeface="Tahoma" panose="020B0604030504040204" pitchFamily="34" charset="0"/>
              </a:rPr>
              <a:t>Q</a:t>
            </a:r>
            <a:r>
              <a:rPr lang="it-IT" altLang="en-US" sz="1400" baseline="-25000">
                <a:solidFill>
                  <a:schemeClr val="tx2"/>
                </a:solidFill>
                <a:effectLst/>
                <a:latin typeface="Tahoma" panose="020B0604030504040204" pitchFamily="34" charset="0"/>
              </a:rPr>
              <a:t>3</a:t>
            </a:r>
          </a:p>
        </p:txBody>
      </p:sp>
      <p:sp>
        <p:nvSpPr>
          <p:cNvPr id="55" name="Rectangle 36"/>
          <p:cNvSpPr>
            <a:spLocks noChangeArrowheads="1"/>
          </p:cNvSpPr>
          <p:nvPr/>
        </p:nvSpPr>
        <p:spPr bwMode="auto">
          <a:xfrm>
            <a:off x="3132138" y="4416951"/>
            <a:ext cx="3744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it-IT" altLang="en-US" sz="1600" b="1">
                <a:effectLst/>
                <a:latin typeface="Tahoma" panose="020B0604030504040204" pitchFamily="34" charset="0"/>
              </a:rPr>
              <a:t>Intervallo interquartile = </a:t>
            </a:r>
            <a:r>
              <a:rPr lang="it-IT" altLang="en-US" sz="1600" b="1" i="1">
                <a:effectLst/>
                <a:latin typeface="Tahoma" panose="020B0604030504040204" pitchFamily="34" charset="0"/>
              </a:rPr>
              <a:t>Q</a:t>
            </a:r>
            <a:r>
              <a:rPr lang="it-IT" altLang="en-US" sz="1600" b="1">
                <a:effectLst/>
                <a:latin typeface="Tahoma" panose="020B0604030504040204" pitchFamily="34" charset="0"/>
              </a:rPr>
              <a:t>3 - </a:t>
            </a:r>
            <a:r>
              <a:rPr lang="it-IT" altLang="en-US" sz="1600" b="1" i="1">
                <a:effectLst/>
                <a:latin typeface="Tahoma" panose="020B0604030504040204" pitchFamily="34" charset="0"/>
              </a:rPr>
              <a:t>Q</a:t>
            </a:r>
            <a:r>
              <a:rPr lang="it-IT" altLang="en-US" sz="1600" b="1">
                <a:effectLst/>
                <a:latin typeface="Tahoma" panose="020B0604030504040204" pitchFamily="34" charset="0"/>
              </a:rPr>
              <a:t>1</a:t>
            </a:r>
          </a:p>
        </p:txBody>
      </p:sp>
      <p:sp>
        <p:nvSpPr>
          <p:cNvPr id="56" name="AutoShape 37"/>
          <p:cNvSpPr>
            <a:spLocks/>
          </p:cNvSpPr>
          <p:nvPr/>
        </p:nvSpPr>
        <p:spPr bwMode="auto">
          <a:xfrm rot="16200000">
            <a:off x="4607719" y="3277919"/>
            <a:ext cx="288925" cy="2087563"/>
          </a:xfrm>
          <a:prstGeom prst="leftBrace">
            <a:avLst>
              <a:gd name="adj1" fmla="val 60211"/>
              <a:gd name="adj2" fmla="val 50000"/>
            </a:avLst>
          </a:pr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 name="AutoShape 38"/>
          <p:cNvSpPr>
            <a:spLocks noChangeArrowheads="1"/>
          </p:cNvSpPr>
          <p:nvPr/>
        </p:nvSpPr>
        <p:spPr bwMode="auto">
          <a:xfrm>
            <a:off x="468313" y="3600976"/>
            <a:ext cx="1439862" cy="720725"/>
          </a:xfrm>
          <a:prstGeom prst="wedgeRectCallout">
            <a:avLst>
              <a:gd name="adj1" fmla="val 199944"/>
              <a:gd name="adj2" fmla="val -35241"/>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endParaRPr lang="en-GB" altLang="en-US" sz="1800">
              <a:effectLst/>
              <a:latin typeface="Arial" panose="020B0604020202020204" pitchFamily="34" charset="0"/>
            </a:endParaRPr>
          </a:p>
        </p:txBody>
      </p:sp>
      <p:sp>
        <p:nvSpPr>
          <p:cNvPr id="58" name="AutoShape 39"/>
          <p:cNvSpPr>
            <a:spLocks noChangeArrowheads="1"/>
          </p:cNvSpPr>
          <p:nvPr/>
        </p:nvSpPr>
        <p:spPr bwMode="auto">
          <a:xfrm>
            <a:off x="7459395" y="2344243"/>
            <a:ext cx="1439863" cy="646113"/>
          </a:xfrm>
          <a:prstGeom prst="wedgeRectCallout">
            <a:avLst>
              <a:gd name="adj1" fmla="val -136440"/>
              <a:gd name="adj2" fmla="val 95208"/>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endParaRPr lang="en-GB" altLang="en-US" sz="1800">
              <a:effectLst/>
              <a:latin typeface="Arial" panose="020B0604020202020204" pitchFamily="34" charset="0"/>
            </a:endParaRPr>
          </a:p>
        </p:txBody>
      </p:sp>
      <p:sp>
        <p:nvSpPr>
          <p:cNvPr id="59" name="AutoShape 40"/>
          <p:cNvSpPr>
            <a:spLocks noChangeArrowheads="1"/>
          </p:cNvSpPr>
          <p:nvPr/>
        </p:nvSpPr>
        <p:spPr bwMode="auto">
          <a:xfrm>
            <a:off x="395288" y="2367488"/>
            <a:ext cx="1439862" cy="649287"/>
          </a:xfrm>
          <a:prstGeom prst="wedgeRectCallout">
            <a:avLst>
              <a:gd name="adj1" fmla="val 133241"/>
              <a:gd name="adj2" fmla="val 83741"/>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endParaRPr lang="en-GB" altLang="en-US" sz="1800">
              <a:effectLst/>
              <a:latin typeface="Arial" panose="020B0604020202020204" pitchFamily="34" charset="0"/>
            </a:endParaRPr>
          </a:p>
        </p:txBody>
      </p:sp>
      <p:sp>
        <p:nvSpPr>
          <p:cNvPr id="60" name="Text Box 41"/>
          <p:cNvSpPr txBox="1">
            <a:spLocks noChangeArrowheads="1"/>
          </p:cNvSpPr>
          <p:nvPr/>
        </p:nvSpPr>
        <p:spPr bwMode="auto">
          <a:xfrm>
            <a:off x="460670" y="3596396"/>
            <a:ext cx="1296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en-US" sz="1400" dirty="0">
                <a:effectLst/>
                <a:latin typeface="Tahoma" panose="020B0604030504040204" pitchFamily="34" charset="0"/>
              </a:rPr>
              <a:t>50% dei dati nella scatola</a:t>
            </a:r>
          </a:p>
        </p:txBody>
      </p:sp>
      <p:sp>
        <p:nvSpPr>
          <p:cNvPr id="61" name="Text Box 42"/>
          <p:cNvSpPr txBox="1">
            <a:spLocks noChangeArrowheads="1"/>
          </p:cNvSpPr>
          <p:nvPr/>
        </p:nvSpPr>
        <p:spPr bwMode="auto">
          <a:xfrm>
            <a:off x="7418388" y="2338027"/>
            <a:ext cx="1511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en-US" sz="1400" dirty="0">
                <a:effectLst/>
                <a:latin typeface="Tahoma" panose="020B0604030504040204" pitchFamily="34" charset="0"/>
              </a:rPr>
              <a:t>24,65% dei dati sul baffo dx</a:t>
            </a:r>
          </a:p>
        </p:txBody>
      </p:sp>
      <p:sp>
        <p:nvSpPr>
          <p:cNvPr id="62" name="Text Box 43"/>
          <p:cNvSpPr txBox="1">
            <a:spLocks noChangeArrowheads="1"/>
          </p:cNvSpPr>
          <p:nvPr/>
        </p:nvSpPr>
        <p:spPr bwMode="auto">
          <a:xfrm>
            <a:off x="361156" y="2362032"/>
            <a:ext cx="1511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en-US" sz="1400" dirty="0">
                <a:effectLst/>
                <a:latin typeface="Tahoma" panose="020B0604030504040204" pitchFamily="34" charset="0"/>
              </a:rPr>
              <a:t>24,65% dei dati sul baffo </a:t>
            </a:r>
            <a:r>
              <a:rPr lang="it-IT" altLang="en-US" sz="1400" dirty="0" err="1">
                <a:effectLst/>
                <a:latin typeface="Tahoma" panose="020B0604030504040204" pitchFamily="34" charset="0"/>
              </a:rPr>
              <a:t>sx</a:t>
            </a:r>
            <a:endParaRPr lang="it-IT" altLang="en-US" sz="1400" dirty="0">
              <a:effectLst/>
              <a:latin typeface="Tahoma" panose="020B0604030504040204" pitchFamily="34" charset="0"/>
            </a:endParaRPr>
          </a:p>
        </p:txBody>
      </p:sp>
      <p:sp>
        <p:nvSpPr>
          <p:cNvPr id="63" name="Oval 44"/>
          <p:cNvSpPr>
            <a:spLocks noChangeArrowheads="1"/>
          </p:cNvSpPr>
          <p:nvPr/>
        </p:nvSpPr>
        <p:spPr bwMode="auto">
          <a:xfrm>
            <a:off x="2124075" y="3288238"/>
            <a:ext cx="71438" cy="7143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Oval 45"/>
          <p:cNvSpPr>
            <a:spLocks noChangeArrowheads="1"/>
          </p:cNvSpPr>
          <p:nvPr/>
        </p:nvSpPr>
        <p:spPr bwMode="auto">
          <a:xfrm>
            <a:off x="1981200" y="3288238"/>
            <a:ext cx="71438" cy="7143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Oval 46"/>
          <p:cNvSpPr>
            <a:spLocks noChangeArrowheads="1"/>
          </p:cNvSpPr>
          <p:nvPr/>
        </p:nvSpPr>
        <p:spPr bwMode="auto">
          <a:xfrm>
            <a:off x="1836738" y="3288238"/>
            <a:ext cx="71437" cy="7143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Oval 47"/>
          <p:cNvSpPr>
            <a:spLocks noChangeArrowheads="1"/>
          </p:cNvSpPr>
          <p:nvPr/>
        </p:nvSpPr>
        <p:spPr bwMode="auto">
          <a:xfrm>
            <a:off x="7956550" y="3313638"/>
            <a:ext cx="71438" cy="7143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Oval 48"/>
          <p:cNvSpPr>
            <a:spLocks noChangeArrowheads="1"/>
          </p:cNvSpPr>
          <p:nvPr/>
        </p:nvSpPr>
        <p:spPr bwMode="auto">
          <a:xfrm>
            <a:off x="7308850" y="3300938"/>
            <a:ext cx="71438" cy="7143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Oval 49"/>
          <p:cNvSpPr>
            <a:spLocks noChangeArrowheads="1"/>
          </p:cNvSpPr>
          <p:nvPr/>
        </p:nvSpPr>
        <p:spPr bwMode="auto">
          <a:xfrm>
            <a:off x="7165975" y="3300938"/>
            <a:ext cx="71438" cy="7143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 name="Text Box 50"/>
          <p:cNvSpPr txBox="1">
            <a:spLocks noChangeArrowheads="1"/>
          </p:cNvSpPr>
          <p:nvPr/>
        </p:nvSpPr>
        <p:spPr bwMode="auto">
          <a:xfrm>
            <a:off x="1908175" y="3945463"/>
            <a:ext cx="1260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en-US" sz="1400">
                <a:solidFill>
                  <a:schemeClr val="tx2"/>
                </a:solidFill>
                <a:effectLst/>
                <a:latin typeface="Tahoma" panose="020B0604030504040204" pitchFamily="34" charset="0"/>
              </a:rPr>
              <a:t>Q</a:t>
            </a:r>
            <a:r>
              <a:rPr lang="it-IT" altLang="en-US" sz="1400" baseline="-25000">
                <a:solidFill>
                  <a:schemeClr val="tx2"/>
                </a:solidFill>
                <a:effectLst/>
                <a:latin typeface="Tahoma" panose="020B0604030504040204" pitchFamily="34" charset="0"/>
              </a:rPr>
              <a:t>1</a:t>
            </a:r>
            <a:r>
              <a:rPr lang="it-IT" altLang="en-US" sz="1400">
                <a:solidFill>
                  <a:schemeClr val="tx2"/>
                </a:solidFill>
                <a:effectLst/>
                <a:latin typeface="Tahoma" panose="020B0604030504040204" pitchFamily="34" charset="0"/>
              </a:rPr>
              <a:t>-1.5(Q</a:t>
            </a:r>
            <a:r>
              <a:rPr lang="it-IT" altLang="en-US" sz="1400" baseline="-25000">
                <a:solidFill>
                  <a:schemeClr val="tx2"/>
                </a:solidFill>
                <a:effectLst/>
                <a:latin typeface="Tahoma" panose="020B0604030504040204" pitchFamily="34" charset="0"/>
              </a:rPr>
              <a:t>3</a:t>
            </a:r>
            <a:r>
              <a:rPr lang="it-IT" altLang="en-US" sz="1400">
                <a:solidFill>
                  <a:schemeClr val="tx2"/>
                </a:solidFill>
                <a:effectLst/>
                <a:latin typeface="Tahoma" panose="020B0604030504040204" pitchFamily="34" charset="0"/>
              </a:rPr>
              <a:t>-Q</a:t>
            </a:r>
            <a:r>
              <a:rPr lang="it-IT" altLang="en-US" sz="1400" baseline="-25000">
                <a:solidFill>
                  <a:schemeClr val="tx2"/>
                </a:solidFill>
                <a:effectLst/>
                <a:latin typeface="Tahoma" panose="020B0604030504040204" pitchFamily="34" charset="0"/>
              </a:rPr>
              <a:t>1</a:t>
            </a:r>
            <a:r>
              <a:rPr lang="it-IT" altLang="en-US" sz="1400">
                <a:solidFill>
                  <a:schemeClr val="tx2"/>
                </a:solidFill>
                <a:effectLst/>
                <a:latin typeface="Tahoma" panose="020B0604030504040204" pitchFamily="34" charset="0"/>
              </a:rPr>
              <a:t>)</a:t>
            </a:r>
          </a:p>
        </p:txBody>
      </p:sp>
      <p:sp>
        <p:nvSpPr>
          <p:cNvPr id="70" name="Text Box 51"/>
          <p:cNvSpPr txBox="1">
            <a:spLocks noChangeArrowheads="1"/>
          </p:cNvSpPr>
          <p:nvPr/>
        </p:nvSpPr>
        <p:spPr bwMode="auto">
          <a:xfrm>
            <a:off x="6445250" y="3928001"/>
            <a:ext cx="1323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en-US" sz="1400">
                <a:solidFill>
                  <a:schemeClr val="tx2"/>
                </a:solidFill>
                <a:effectLst/>
                <a:latin typeface="Tahoma" panose="020B0604030504040204" pitchFamily="34" charset="0"/>
              </a:rPr>
              <a:t>Q</a:t>
            </a:r>
            <a:r>
              <a:rPr lang="it-IT" altLang="en-US" sz="1400" baseline="-25000">
                <a:solidFill>
                  <a:schemeClr val="tx2"/>
                </a:solidFill>
                <a:effectLst/>
                <a:latin typeface="Tahoma" panose="020B0604030504040204" pitchFamily="34" charset="0"/>
              </a:rPr>
              <a:t>3</a:t>
            </a:r>
            <a:r>
              <a:rPr lang="it-IT" altLang="en-US" sz="1400">
                <a:solidFill>
                  <a:schemeClr val="tx2"/>
                </a:solidFill>
                <a:effectLst/>
                <a:latin typeface="Tahoma" panose="020B0604030504040204" pitchFamily="34" charset="0"/>
              </a:rPr>
              <a:t>+1.5(Q</a:t>
            </a:r>
            <a:r>
              <a:rPr lang="it-IT" altLang="en-US" sz="1400" baseline="-25000">
                <a:solidFill>
                  <a:schemeClr val="tx2"/>
                </a:solidFill>
                <a:effectLst/>
                <a:latin typeface="Tahoma" panose="020B0604030504040204" pitchFamily="34" charset="0"/>
              </a:rPr>
              <a:t>3</a:t>
            </a:r>
            <a:r>
              <a:rPr lang="it-IT" altLang="en-US" sz="1400">
                <a:solidFill>
                  <a:schemeClr val="tx2"/>
                </a:solidFill>
                <a:effectLst/>
                <a:latin typeface="Tahoma" panose="020B0604030504040204" pitchFamily="34" charset="0"/>
              </a:rPr>
              <a:t>-Q</a:t>
            </a:r>
            <a:r>
              <a:rPr lang="it-IT" altLang="en-US" sz="1400" baseline="-25000">
                <a:solidFill>
                  <a:schemeClr val="tx2"/>
                </a:solidFill>
                <a:effectLst/>
                <a:latin typeface="Tahoma" panose="020B0604030504040204" pitchFamily="34" charset="0"/>
              </a:rPr>
              <a:t>1</a:t>
            </a:r>
            <a:r>
              <a:rPr lang="it-IT" altLang="en-US" sz="1400">
                <a:solidFill>
                  <a:schemeClr val="tx2"/>
                </a:solidFill>
                <a:effectLst/>
                <a:latin typeface="Tahoma" panose="020B0604030504040204" pitchFamily="34" charset="0"/>
              </a:rPr>
              <a:t>)</a:t>
            </a:r>
          </a:p>
        </p:txBody>
      </p:sp>
      <p:sp>
        <p:nvSpPr>
          <p:cNvPr id="71" name="Text Box 52"/>
          <p:cNvSpPr txBox="1">
            <a:spLocks noChangeArrowheads="1"/>
          </p:cNvSpPr>
          <p:nvPr/>
        </p:nvSpPr>
        <p:spPr bwMode="auto">
          <a:xfrm>
            <a:off x="1735138" y="3313638"/>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1400">
                <a:solidFill>
                  <a:schemeClr val="tx2"/>
                </a:solidFill>
                <a:effectLst/>
                <a:latin typeface="Tahoma" panose="020B0604030504040204" pitchFamily="34" charset="0"/>
              </a:rPr>
              <a:t>X</a:t>
            </a:r>
            <a:r>
              <a:rPr lang="it-IT" altLang="en-US" sz="1400" baseline="-25000">
                <a:solidFill>
                  <a:schemeClr val="tx2"/>
                </a:solidFill>
                <a:effectLst/>
                <a:latin typeface="Tahoma" panose="020B0604030504040204" pitchFamily="34" charset="0"/>
              </a:rPr>
              <a:t>min</a:t>
            </a:r>
            <a:endParaRPr lang="it-IT" altLang="en-US" sz="1400">
              <a:solidFill>
                <a:schemeClr val="tx2"/>
              </a:solidFill>
              <a:effectLst/>
              <a:latin typeface="Tahoma" panose="020B0604030504040204" pitchFamily="34" charset="0"/>
            </a:endParaRPr>
          </a:p>
        </p:txBody>
      </p:sp>
      <p:sp>
        <p:nvSpPr>
          <p:cNvPr id="72" name="Text Box 53"/>
          <p:cNvSpPr txBox="1">
            <a:spLocks noChangeArrowheads="1"/>
          </p:cNvSpPr>
          <p:nvPr/>
        </p:nvSpPr>
        <p:spPr bwMode="auto">
          <a:xfrm>
            <a:off x="7864475" y="3331101"/>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1400">
                <a:solidFill>
                  <a:schemeClr val="tx2"/>
                </a:solidFill>
                <a:effectLst/>
                <a:latin typeface="Tahoma" panose="020B0604030504040204" pitchFamily="34" charset="0"/>
              </a:rPr>
              <a:t>X</a:t>
            </a:r>
            <a:r>
              <a:rPr lang="it-IT" altLang="en-US" sz="1400" baseline="-25000">
                <a:solidFill>
                  <a:schemeClr val="tx2"/>
                </a:solidFill>
                <a:effectLst/>
                <a:latin typeface="Tahoma" panose="020B0604030504040204" pitchFamily="34" charset="0"/>
              </a:rPr>
              <a:t>max</a:t>
            </a:r>
            <a:endParaRPr lang="it-IT" altLang="en-US" sz="1400">
              <a:solidFill>
                <a:schemeClr val="tx2"/>
              </a:solidFill>
              <a:effectLst/>
              <a:latin typeface="Tahoma" panose="020B0604030504040204" pitchFamily="34" charset="0"/>
            </a:endParaRPr>
          </a:p>
        </p:txBody>
      </p:sp>
    </p:spTree>
    <p:extLst>
      <p:ext uri="{BB962C8B-B14F-4D97-AF65-F5344CB8AC3E}">
        <p14:creationId xmlns:p14="http://schemas.microsoft.com/office/powerpoint/2010/main" val="3105151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476672"/>
            <a:ext cx="8229600" cy="949008"/>
          </a:xfrm>
          <a:noFill/>
        </p:spPr>
        <p:txBody>
          <a:bodyPr vert="horz"/>
          <a:lstStyle/>
          <a:p>
            <a:r>
              <a:rPr lang="it-IT" sz="2800" dirty="0">
                <a:solidFill>
                  <a:schemeClr val="tx1"/>
                </a:solidFill>
              </a:rPr>
              <a:t>Assenza </a:t>
            </a:r>
            <a:r>
              <a:rPr lang="it-IT" sz="2800" dirty="0" smtClean="0">
                <a:solidFill>
                  <a:schemeClr val="tx1"/>
                </a:solidFill>
              </a:rPr>
              <a:t>di </a:t>
            </a:r>
            <a:r>
              <a:rPr lang="it-IT" sz="2800" dirty="0" err="1">
                <a:solidFill>
                  <a:schemeClr val="tx1"/>
                </a:solidFill>
              </a:rPr>
              <a:t>outliers</a:t>
            </a:r>
            <a:endParaRPr lang="en-GB" sz="2800" dirty="0">
              <a:solidFill>
                <a:schemeClr val="tx1"/>
              </a:solidFill>
            </a:endParaRPr>
          </a:p>
        </p:txBody>
      </p:sp>
      <p:sp>
        <p:nvSpPr>
          <p:cNvPr id="3" name="Segnaposto contenuto 2"/>
          <p:cNvSpPr>
            <a:spLocks noGrp="1"/>
          </p:cNvSpPr>
          <p:nvPr>
            <p:ph idx="1"/>
          </p:nvPr>
        </p:nvSpPr>
        <p:spPr/>
        <p:txBody>
          <a:bodyPr/>
          <a:lstStyle/>
          <a:p>
            <a:r>
              <a:rPr lang="it-IT" sz="2000" dirty="0" smtClean="0"/>
              <a:t>Assenza di </a:t>
            </a:r>
            <a:r>
              <a:rPr lang="it-IT" sz="2000" dirty="0" err="1" smtClean="0"/>
              <a:t>outliers</a:t>
            </a:r>
            <a:r>
              <a:rPr lang="it-IT" sz="2000" dirty="0" smtClean="0"/>
              <a:t>, distribuzione unimodale, si può applicare:</a:t>
            </a:r>
          </a:p>
          <a:p>
            <a:pPr lvl="1"/>
            <a:r>
              <a:rPr lang="it-IT" sz="2000" dirty="0" smtClean="0"/>
              <a:t>Statistica classica (media, deviazione standard), migliori stimatori</a:t>
            </a:r>
            <a:r>
              <a:rPr lang="en-GB" sz="2000" dirty="0" smtClean="0"/>
              <a:t> </a:t>
            </a:r>
            <a:r>
              <a:rPr lang="en-GB" sz="2000" dirty="0" err="1" smtClean="0"/>
              <a:t>delle</a:t>
            </a:r>
            <a:r>
              <a:rPr lang="en-GB" sz="2000" dirty="0" smtClean="0"/>
              <a:t> </a:t>
            </a:r>
            <a:r>
              <a:rPr lang="en-GB" sz="2000" dirty="0" err="1" smtClean="0"/>
              <a:t>statistiche</a:t>
            </a:r>
            <a:r>
              <a:rPr lang="en-GB" sz="2000" dirty="0" smtClean="0"/>
              <a:t> di </a:t>
            </a:r>
            <a:r>
              <a:rPr lang="en-GB" sz="2000" dirty="0" err="1" smtClean="0"/>
              <a:t>sintesi</a:t>
            </a:r>
            <a:r>
              <a:rPr lang="en-GB" sz="2000" dirty="0" smtClean="0"/>
              <a:t> di </a:t>
            </a:r>
            <a:r>
              <a:rPr lang="en-GB" sz="2000" dirty="0" err="1" smtClean="0"/>
              <a:t>una</a:t>
            </a:r>
            <a:r>
              <a:rPr lang="en-GB" sz="2000" dirty="0" smtClean="0"/>
              <a:t> </a:t>
            </a:r>
            <a:r>
              <a:rPr lang="en-GB" sz="2000" dirty="0" err="1" smtClean="0"/>
              <a:t>distribuzione</a:t>
            </a:r>
            <a:r>
              <a:rPr lang="en-GB" sz="2000" dirty="0" smtClean="0"/>
              <a:t> di </a:t>
            </a:r>
            <a:r>
              <a:rPr lang="en-GB" sz="2000" dirty="0" err="1" smtClean="0"/>
              <a:t>dati</a:t>
            </a:r>
            <a:endParaRPr lang="en-GB" sz="2000" dirty="0" smtClean="0"/>
          </a:p>
          <a:p>
            <a:pPr lvl="1"/>
            <a:r>
              <a:rPr lang="it-IT" sz="2000" dirty="0" smtClean="0"/>
              <a:t>Statistica robusta: in questo caso «perde» il senso di utilizzo, non c’è nulla verso cui essere robusti, e questi stimatori sono meno efficienti</a:t>
            </a:r>
          </a:p>
        </p:txBody>
      </p:sp>
    </p:spTree>
    <p:extLst>
      <p:ext uri="{BB962C8B-B14F-4D97-AF65-F5344CB8AC3E}">
        <p14:creationId xmlns:p14="http://schemas.microsoft.com/office/powerpoint/2010/main" val="2969444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9892" y="556355"/>
            <a:ext cx="8229600" cy="949008"/>
          </a:xfrm>
          <a:noFill/>
        </p:spPr>
        <p:txBody>
          <a:bodyPr vert="horz"/>
          <a:lstStyle/>
          <a:p>
            <a:r>
              <a:rPr lang="it-IT" sz="2800" dirty="0">
                <a:solidFill>
                  <a:schemeClr val="tx1"/>
                </a:solidFill>
              </a:rPr>
              <a:t>Algoritmo </a:t>
            </a:r>
            <a:r>
              <a:rPr lang="it-IT" sz="2800" dirty="0" smtClean="0">
                <a:solidFill>
                  <a:schemeClr val="tx1"/>
                </a:solidFill>
              </a:rPr>
              <a:t>A in </a:t>
            </a:r>
            <a:r>
              <a:rPr lang="it-IT" sz="2800" dirty="0">
                <a:solidFill>
                  <a:schemeClr val="tx1"/>
                </a:solidFill>
              </a:rPr>
              <a:t>assenza di </a:t>
            </a:r>
            <a:r>
              <a:rPr lang="it-IT" sz="2800" dirty="0" err="1" smtClean="0">
                <a:solidFill>
                  <a:schemeClr val="tx1"/>
                </a:solidFill>
              </a:rPr>
              <a:t>outliers</a:t>
            </a:r>
            <a:endParaRPr lang="en-GB" sz="2800" dirty="0">
              <a:solidFill>
                <a:schemeClr val="tx1"/>
              </a:solidFill>
            </a:endParaRPr>
          </a:p>
        </p:txBody>
      </p:sp>
      <p:sp>
        <p:nvSpPr>
          <p:cNvPr id="3" name="Segnaposto contenuto 2"/>
          <p:cNvSpPr>
            <a:spLocks noGrp="1"/>
          </p:cNvSpPr>
          <p:nvPr>
            <p:ph idx="1"/>
          </p:nvPr>
        </p:nvSpPr>
        <p:spPr/>
        <p:txBody>
          <a:bodyPr/>
          <a:lstStyle/>
          <a:p>
            <a:pPr marL="0" indent="0">
              <a:buNone/>
            </a:pPr>
            <a:r>
              <a:rPr lang="it-IT" sz="2000" dirty="0" smtClean="0"/>
              <a:t>Attenzione applicazione algoritmo A in assenza  di </a:t>
            </a:r>
            <a:r>
              <a:rPr lang="it-IT" sz="2000" dirty="0" err="1" smtClean="0"/>
              <a:t>outliers</a:t>
            </a:r>
            <a:endParaRPr lang="it-IT" sz="2000" dirty="0" smtClean="0"/>
          </a:p>
          <a:p>
            <a:pPr marL="0" indent="0">
              <a:buNone/>
            </a:pPr>
            <a:endParaRPr lang="it-IT" sz="2000" dirty="0"/>
          </a:p>
          <a:p>
            <a:pPr marL="0" indent="0">
              <a:buNone/>
            </a:pPr>
            <a:endParaRPr lang="it-IT" sz="2000" dirty="0" smtClean="0"/>
          </a:p>
        </p:txBody>
      </p:sp>
      <p:sp>
        <p:nvSpPr>
          <p:cNvPr id="6" name="Text Box 5"/>
          <p:cNvSpPr txBox="1">
            <a:spLocks noChangeArrowheads="1"/>
          </p:cNvSpPr>
          <p:nvPr/>
        </p:nvSpPr>
        <p:spPr bwMode="auto">
          <a:xfrm>
            <a:off x="757164" y="2497103"/>
            <a:ext cx="20875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en-US" sz="1600" b="0" dirty="0">
                <a:latin typeface="Verdana" panose="020B0604030504040204" pitchFamily="34" charset="0"/>
                <a:ea typeface="Verdana" panose="020B0604030504040204" pitchFamily="34" charset="0"/>
                <a:cs typeface="Verdana" panose="020B0604030504040204" pitchFamily="34" charset="0"/>
              </a:rPr>
              <a:t>x</a:t>
            </a:r>
            <a:r>
              <a:rPr lang="it-IT" altLang="en-US" sz="1600" b="0" baseline="-25000" dirty="0">
                <a:latin typeface="Verdana" panose="020B0604030504040204" pitchFamily="34" charset="0"/>
                <a:ea typeface="Verdana" panose="020B0604030504040204" pitchFamily="34" charset="0"/>
                <a:cs typeface="Verdana" panose="020B0604030504040204" pitchFamily="34" charset="0"/>
              </a:rPr>
              <a:t>1</a:t>
            </a:r>
            <a:r>
              <a:rPr lang="it-IT" altLang="en-US" sz="1600" b="0" dirty="0">
                <a:latin typeface="Verdana" panose="020B0604030504040204" pitchFamily="34" charset="0"/>
                <a:ea typeface="Verdana" panose="020B0604030504040204" pitchFamily="34" charset="0"/>
                <a:cs typeface="Verdana" panose="020B0604030504040204" pitchFamily="34" charset="0"/>
              </a:rPr>
              <a:t>, x</a:t>
            </a:r>
            <a:r>
              <a:rPr lang="it-IT" altLang="en-US" sz="1600" b="0" baseline="-25000" dirty="0">
                <a:latin typeface="Verdana" panose="020B0604030504040204" pitchFamily="34" charset="0"/>
                <a:ea typeface="Verdana" panose="020B0604030504040204" pitchFamily="34" charset="0"/>
                <a:cs typeface="Verdana" panose="020B0604030504040204" pitchFamily="34" charset="0"/>
              </a:rPr>
              <a:t>2</a:t>
            </a:r>
            <a:r>
              <a:rPr lang="it-IT" altLang="en-US" sz="1600" b="0" dirty="0">
                <a:latin typeface="Verdana" panose="020B0604030504040204" pitchFamily="34" charset="0"/>
                <a:ea typeface="Verdana" panose="020B0604030504040204" pitchFamily="34" charset="0"/>
                <a:cs typeface="Verdana" panose="020B0604030504040204" pitchFamily="34" charset="0"/>
              </a:rPr>
              <a:t>, …, …, </a:t>
            </a:r>
            <a:r>
              <a:rPr lang="it-IT" altLang="en-US" sz="1600" b="0" dirty="0" err="1">
                <a:latin typeface="Verdana" panose="020B0604030504040204" pitchFamily="34" charset="0"/>
                <a:ea typeface="Verdana" panose="020B0604030504040204" pitchFamily="34" charset="0"/>
                <a:cs typeface="Verdana" panose="020B0604030504040204" pitchFamily="34" charset="0"/>
              </a:rPr>
              <a:t>x</a:t>
            </a:r>
            <a:r>
              <a:rPr lang="it-IT" altLang="en-US" sz="1600" b="0" baseline="-25000" dirty="0" err="1">
                <a:latin typeface="Verdana" panose="020B0604030504040204" pitchFamily="34" charset="0"/>
                <a:ea typeface="Verdana" panose="020B0604030504040204" pitchFamily="34" charset="0"/>
                <a:cs typeface="Verdana" panose="020B0604030504040204" pitchFamily="34" charset="0"/>
              </a:rPr>
              <a:t>n</a:t>
            </a:r>
            <a:r>
              <a:rPr lang="it-IT" altLang="en-US" sz="1600" b="0" baseline="-25000" dirty="0">
                <a:latin typeface="Verdana" panose="020B0604030504040204" pitchFamily="34" charset="0"/>
                <a:ea typeface="Verdana" panose="020B0604030504040204" pitchFamily="34" charset="0"/>
                <a:cs typeface="Verdana" panose="020B0604030504040204" pitchFamily="34" charset="0"/>
              </a:rPr>
              <a:t>    </a:t>
            </a:r>
          </a:p>
        </p:txBody>
      </p:sp>
      <p:sp>
        <p:nvSpPr>
          <p:cNvPr id="7" name="Text Box 6"/>
          <p:cNvSpPr txBox="1">
            <a:spLocks noChangeArrowheads="1"/>
          </p:cNvSpPr>
          <p:nvPr/>
        </p:nvSpPr>
        <p:spPr bwMode="auto">
          <a:xfrm>
            <a:off x="2844726" y="2568541"/>
            <a:ext cx="30956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en-US" sz="1600" b="0">
                <a:latin typeface="Verdana" panose="020B0604030504040204" pitchFamily="34" charset="0"/>
                <a:ea typeface="Verdana" panose="020B0604030504040204" pitchFamily="34" charset="0"/>
                <a:cs typeface="Verdana" panose="020B0604030504040204" pitchFamily="34" charset="0"/>
              </a:rPr>
              <a:t>Osservazioni ordinate</a:t>
            </a:r>
          </a:p>
        </p:txBody>
      </p:sp>
      <p:sp>
        <p:nvSpPr>
          <p:cNvPr id="8" name="Text Box 7"/>
          <p:cNvSpPr txBox="1">
            <a:spLocks noChangeArrowheads="1"/>
          </p:cNvSpPr>
          <p:nvPr/>
        </p:nvSpPr>
        <p:spPr bwMode="auto">
          <a:xfrm>
            <a:off x="612701" y="2955891"/>
            <a:ext cx="73957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dirty="0">
                <a:solidFill>
                  <a:schemeClr val="accent2"/>
                </a:solidFill>
                <a:latin typeface="Verdana" panose="020B0604030504040204" pitchFamily="34" charset="0"/>
                <a:ea typeface="Verdana" panose="020B0604030504040204" pitchFamily="34" charset="0"/>
                <a:cs typeface="Verdana" panose="020B0604030504040204" pitchFamily="34" charset="0"/>
              </a:rPr>
              <a:t>1) Definiamo con x* e s* la mediana e deviazione standard ROBUSTA</a:t>
            </a:r>
          </a:p>
        </p:txBody>
      </p:sp>
      <p:grpSp>
        <p:nvGrpSpPr>
          <p:cNvPr id="9" name="Group 8"/>
          <p:cNvGrpSpPr>
            <a:grpSpLocks/>
          </p:cNvGrpSpPr>
          <p:nvPr/>
        </p:nvGrpSpPr>
        <p:grpSpPr bwMode="auto">
          <a:xfrm>
            <a:off x="1861582" y="3407436"/>
            <a:ext cx="3309937" cy="669926"/>
            <a:chOff x="1101" y="1392"/>
            <a:chExt cx="2085" cy="422"/>
          </a:xfrm>
        </p:grpSpPr>
        <p:sp>
          <p:nvSpPr>
            <p:cNvPr id="10" name="Text Box 9"/>
            <p:cNvSpPr txBox="1">
              <a:spLocks noChangeArrowheads="1"/>
            </p:cNvSpPr>
            <p:nvPr/>
          </p:nvSpPr>
          <p:spPr bwMode="auto">
            <a:xfrm>
              <a:off x="1110" y="1392"/>
              <a:ext cx="112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dirty="0">
                  <a:latin typeface="Verdana" panose="020B0604030504040204" pitchFamily="34" charset="0"/>
                  <a:ea typeface="Verdana" panose="020B0604030504040204" pitchFamily="34" charset="0"/>
                  <a:cs typeface="Verdana" panose="020B0604030504040204" pitchFamily="34" charset="0"/>
                </a:rPr>
                <a:t>x*= mediana x</a:t>
              </a:r>
              <a:r>
                <a:rPr lang="it-IT" altLang="en-US" sz="1600" b="0" baseline="-25000" dirty="0">
                  <a:latin typeface="Verdana" panose="020B0604030504040204" pitchFamily="34" charset="0"/>
                  <a:ea typeface="Verdana" panose="020B0604030504040204" pitchFamily="34" charset="0"/>
                  <a:cs typeface="Verdana" panose="020B0604030504040204" pitchFamily="34" charset="0"/>
                </a:rPr>
                <a:t>i</a:t>
              </a:r>
            </a:p>
          </p:txBody>
        </p:sp>
        <p:sp>
          <p:nvSpPr>
            <p:cNvPr id="11" name="Text Box 10"/>
            <p:cNvSpPr txBox="1">
              <a:spLocks noChangeArrowheads="1"/>
            </p:cNvSpPr>
            <p:nvPr/>
          </p:nvSpPr>
          <p:spPr bwMode="auto">
            <a:xfrm>
              <a:off x="1101" y="1601"/>
              <a:ext cx="208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a:latin typeface="Verdana" panose="020B0604030504040204" pitchFamily="34" charset="0"/>
                  <a:ea typeface="Verdana" panose="020B0604030504040204" pitchFamily="34" charset="0"/>
                  <a:cs typeface="Verdana" panose="020B0604030504040204" pitchFamily="34" charset="0"/>
                </a:rPr>
                <a:t>s*= 1.483 mediana di |x</a:t>
              </a:r>
              <a:r>
                <a:rPr lang="it-IT" altLang="en-US" sz="1600" b="0" baseline="-25000">
                  <a:latin typeface="Verdana" panose="020B0604030504040204" pitchFamily="34" charset="0"/>
                  <a:ea typeface="Verdana" panose="020B0604030504040204" pitchFamily="34" charset="0"/>
                  <a:cs typeface="Verdana" panose="020B0604030504040204" pitchFamily="34" charset="0"/>
                </a:rPr>
                <a:t>i </a:t>
              </a:r>
              <a:r>
                <a:rPr lang="it-IT" altLang="en-US" sz="1600" b="0">
                  <a:latin typeface="Verdana" panose="020B0604030504040204" pitchFamily="34" charset="0"/>
                  <a:ea typeface="Verdana" panose="020B0604030504040204" pitchFamily="34" charset="0"/>
                  <a:cs typeface="Verdana" panose="020B0604030504040204" pitchFamily="34" charset="0"/>
                </a:rPr>
                <a:t>–x*|</a:t>
              </a:r>
              <a:endParaRPr lang="it-IT" altLang="en-US" sz="1600" b="0" baseline="-25000">
                <a:latin typeface="Verdana" panose="020B0604030504040204" pitchFamily="34" charset="0"/>
                <a:ea typeface="Verdana" panose="020B0604030504040204" pitchFamily="34" charset="0"/>
                <a:cs typeface="Verdana" panose="020B0604030504040204" pitchFamily="34" charset="0"/>
              </a:endParaRPr>
            </a:p>
          </p:txBody>
        </p:sp>
      </p:grpSp>
      <p:sp>
        <p:nvSpPr>
          <p:cNvPr id="12" name="Text Box 11"/>
          <p:cNvSpPr txBox="1">
            <a:spLocks noChangeArrowheads="1"/>
          </p:cNvSpPr>
          <p:nvPr/>
        </p:nvSpPr>
        <p:spPr bwMode="auto">
          <a:xfrm>
            <a:off x="612701" y="4246528"/>
            <a:ext cx="60908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a:solidFill>
                  <a:schemeClr val="accent2"/>
                </a:solidFill>
                <a:latin typeface="Verdana" panose="020B0604030504040204" pitchFamily="34" charset="0"/>
                <a:ea typeface="Verdana" panose="020B0604030504040204" pitchFamily="34" charset="0"/>
                <a:cs typeface="Verdana" panose="020B0604030504040204" pitchFamily="34" charset="0"/>
              </a:rPr>
              <a:t>2) Aggiornare i valori di x* e s* come segue, calcolando:</a:t>
            </a:r>
          </a:p>
        </p:txBody>
      </p:sp>
      <p:grpSp>
        <p:nvGrpSpPr>
          <p:cNvPr id="13" name="Group 12"/>
          <p:cNvGrpSpPr>
            <a:grpSpLocks/>
          </p:cNvGrpSpPr>
          <p:nvPr/>
        </p:nvGrpSpPr>
        <p:grpSpPr bwMode="auto">
          <a:xfrm>
            <a:off x="1884288" y="4665413"/>
            <a:ext cx="4056063" cy="1219200"/>
            <a:chOff x="1156" y="2190"/>
            <a:chExt cx="2555" cy="768"/>
          </a:xfrm>
        </p:grpSpPr>
        <p:sp>
          <p:nvSpPr>
            <p:cNvPr id="14" name="Text Box 13"/>
            <p:cNvSpPr txBox="1">
              <a:spLocks noChangeArrowheads="1"/>
            </p:cNvSpPr>
            <p:nvPr/>
          </p:nvSpPr>
          <p:spPr bwMode="auto">
            <a:xfrm>
              <a:off x="1156" y="2190"/>
              <a:ext cx="70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b="0" dirty="0">
                  <a:latin typeface="Verdana" panose="020B0604030504040204" pitchFamily="34" charset="0"/>
                  <a:ea typeface="Verdana" panose="020B0604030504040204" pitchFamily="34" charset="0"/>
                  <a:cs typeface="Verdana" panose="020B0604030504040204" pitchFamily="34" charset="0"/>
                </a:rPr>
                <a:t>δ</a:t>
              </a:r>
              <a:r>
                <a:rPr lang="it-IT" altLang="en-US" sz="1600" b="0" dirty="0">
                  <a:latin typeface="Verdana" panose="020B0604030504040204" pitchFamily="34" charset="0"/>
                  <a:ea typeface="Verdana" panose="020B0604030504040204" pitchFamily="34" charset="0"/>
                  <a:cs typeface="Verdana" panose="020B0604030504040204" pitchFamily="34" charset="0"/>
                </a:rPr>
                <a:t>= 1.5s*</a:t>
              </a:r>
              <a:endParaRPr lang="it-IT" altLang="en-US" sz="1600" b="0" baseline="-25000" dirty="0">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a:spLocks noChangeArrowheads="1"/>
            </p:cNvSpPr>
            <p:nvPr/>
          </p:nvSpPr>
          <p:spPr bwMode="auto">
            <a:xfrm>
              <a:off x="1156" y="2579"/>
              <a:ext cx="40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a:latin typeface="Verdana" panose="020B0604030504040204" pitchFamily="34" charset="0"/>
                  <a:ea typeface="Verdana" panose="020B0604030504040204" pitchFamily="34" charset="0"/>
                  <a:cs typeface="Verdana" panose="020B0604030504040204" pitchFamily="34" charset="0"/>
                </a:rPr>
                <a:t>x</a:t>
              </a:r>
              <a:r>
                <a:rPr lang="it-IT" altLang="en-US" sz="1600" b="0" baseline="-25000">
                  <a:latin typeface="Verdana" panose="020B0604030504040204" pitchFamily="34" charset="0"/>
                  <a:ea typeface="Verdana" panose="020B0604030504040204" pitchFamily="34" charset="0"/>
                  <a:cs typeface="Verdana" panose="020B0604030504040204" pitchFamily="34" charset="0"/>
                </a:rPr>
                <a:t>i</a:t>
              </a:r>
              <a:r>
                <a:rPr lang="it-IT" altLang="en-US" sz="1600" b="0">
                  <a:latin typeface="Verdana" panose="020B0604030504040204" pitchFamily="34" charset="0"/>
                  <a:ea typeface="Verdana" panose="020B0604030504040204" pitchFamily="34" charset="0"/>
                  <a:cs typeface="Verdana" panose="020B0604030504040204" pitchFamily="34" charset="0"/>
                </a:rPr>
                <a:t>*=</a:t>
              </a:r>
            </a:p>
          </p:txBody>
        </p:sp>
        <p:sp>
          <p:nvSpPr>
            <p:cNvPr id="16" name="Text Box 15"/>
            <p:cNvSpPr txBox="1">
              <a:spLocks noChangeArrowheads="1"/>
            </p:cNvSpPr>
            <p:nvPr/>
          </p:nvSpPr>
          <p:spPr bwMode="auto">
            <a:xfrm>
              <a:off x="1881" y="2390"/>
              <a:ext cx="181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dirty="0">
                  <a:latin typeface="Verdana" panose="020B0604030504040204" pitchFamily="34" charset="0"/>
                  <a:ea typeface="Verdana" panose="020B0604030504040204" pitchFamily="34" charset="0"/>
                  <a:cs typeface="Verdana" panose="020B0604030504040204" pitchFamily="34" charset="0"/>
                </a:rPr>
                <a:t>x*- </a:t>
              </a:r>
              <a:r>
                <a:rPr lang="el-GR" altLang="en-US" sz="1600" b="0" dirty="0">
                  <a:latin typeface="Verdana" panose="020B0604030504040204" pitchFamily="34" charset="0"/>
                  <a:ea typeface="Verdana" panose="020B0604030504040204" pitchFamily="34" charset="0"/>
                  <a:cs typeface="Verdana" panose="020B0604030504040204" pitchFamily="34" charset="0"/>
                </a:rPr>
                <a:t>δ</a:t>
              </a:r>
              <a:r>
                <a:rPr lang="it-IT" altLang="en-US" sz="1600" b="0" dirty="0">
                  <a:latin typeface="Verdana" panose="020B0604030504040204" pitchFamily="34" charset="0"/>
                  <a:ea typeface="Verdana" panose="020B0604030504040204" pitchFamily="34" charset="0"/>
                  <a:cs typeface="Verdana" panose="020B0604030504040204" pitchFamily="34" charset="0"/>
                </a:rPr>
                <a:t>       se     x</a:t>
              </a:r>
              <a:r>
                <a:rPr lang="it-IT" altLang="en-US" sz="1600" b="0" baseline="-25000" dirty="0">
                  <a:latin typeface="Verdana" panose="020B0604030504040204" pitchFamily="34" charset="0"/>
                  <a:ea typeface="Verdana" panose="020B0604030504040204" pitchFamily="34" charset="0"/>
                  <a:cs typeface="Verdana" panose="020B0604030504040204" pitchFamily="34" charset="0"/>
                </a:rPr>
                <a:t>i </a:t>
              </a:r>
              <a:r>
                <a:rPr lang="it-IT" altLang="en-US" sz="1600" b="0" dirty="0">
                  <a:latin typeface="Verdana" panose="020B0604030504040204" pitchFamily="34" charset="0"/>
                  <a:ea typeface="Verdana" panose="020B0604030504040204" pitchFamily="34" charset="0"/>
                  <a:cs typeface="Verdana" panose="020B0604030504040204" pitchFamily="34" charset="0"/>
                </a:rPr>
                <a:t>&lt; x*- </a:t>
              </a:r>
              <a:r>
                <a:rPr lang="el-GR" altLang="en-US" sz="1600" b="0" dirty="0">
                  <a:latin typeface="Verdana" panose="020B0604030504040204" pitchFamily="34" charset="0"/>
                  <a:ea typeface="Verdana" panose="020B0604030504040204" pitchFamily="34" charset="0"/>
                  <a:cs typeface="Verdana" panose="020B0604030504040204" pitchFamily="34" charset="0"/>
                </a:rPr>
                <a:t>δ</a:t>
              </a:r>
              <a:r>
                <a:rPr lang="it-IT" altLang="en-US" sz="1600" b="0" dirty="0">
                  <a:latin typeface="Verdana" panose="020B0604030504040204" pitchFamily="34" charset="0"/>
                  <a:ea typeface="Verdana" panose="020B0604030504040204" pitchFamily="34" charset="0"/>
                  <a:cs typeface="Verdana" panose="020B0604030504040204" pitchFamily="34" charset="0"/>
                </a:rPr>
                <a:t> </a:t>
              </a:r>
            </a:p>
            <a:p>
              <a:pPr eaLnBrk="1" hangingPunct="1"/>
              <a:r>
                <a:rPr lang="it-IT" altLang="en-US" sz="1600" b="0" dirty="0">
                  <a:latin typeface="Verdana" panose="020B0604030504040204" pitchFamily="34" charset="0"/>
                  <a:ea typeface="Verdana" panose="020B0604030504040204" pitchFamily="34" charset="0"/>
                  <a:cs typeface="Verdana" panose="020B0604030504040204" pitchFamily="34" charset="0"/>
                </a:rPr>
                <a:t> </a:t>
              </a:r>
              <a:endParaRPr lang="el-GR" altLang="en-US" sz="1600" b="0"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 Box 16"/>
            <p:cNvSpPr txBox="1">
              <a:spLocks noChangeArrowheads="1"/>
            </p:cNvSpPr>
            <p:nvPr/>
          </p:nvSpPr>
          <p:spPr bwMode="auto">
            <a:xfrm>
              <a:off x="1866" y="2587"/>
              <a:ext cx="184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a:latin typeface="Verdana" panose="020B0604030504040204" pitchFamily="34" charset="0"/>
                  <a:ea typeface="Verdana" panose="020B0604030504040204" pitchFamily="34" charset="0"/>
                  <a:cs typeface="Verdana" panose="020B0604030504040204" pitchFamily="34" charset="0"/>
                </a:rPr>
                <a:t>x*+ </a:t>
              </a:r>
              <a:r>
                <a:rPr lang="el-GR" altLang="en-US" sz="1600" b="0">
                  <a:latin typeface="Verdana" panose="020B0604030504040204" pitchFamily="34" charset="0"/>
                  <a:ea typeface="Verdana" panose="020B0604030504040204" pitchFamily="34" charset="0"/>
                  <a:cs typeface="Verdana" panose="020B0604030504040204" pitchFamily="34" charset="0"/>
                </a:rPr>
                <a:t>δ</a:t>
              </a:r>
              <a:r>
                <a:rPr lang="it-IT" altLang="en-US" sz="1600" b="0">
                  <a:latin typeface="Verdana" panose="020B0604030504040204" pitchFamily="34" charset="0"/>
                  <a:ea typeface="Verdana" panose="020B0604030504040204" pitchFamily="34" charset="0"/>
                  <a:cs typeface="Verdana" panose="020B0604030504040204" pitchFamily="34" charset="0"/>
                </a:rPr>
                <a:t>      se     xi &gt; x*- </a:t>
              </a:r>
              <a:r>
                <a:rPr lang="el-GR" altLang="en-US" sz="1600" b="0">
                  <a:latin typeface="Verdana" panose="020B0604030504040204" pitchFamily="34" charset="0"/>
                  <a:ea typeface="Verdana" panose="020B0604030504040204" pitchFamily="34" charset="0"/>
                  <a:cs typeface="Verdana" panose="020B0604030504040204" pitchFamily="34" charset="0"/>
                </a:rPr>
                <a:t>δ</a:t>
              </a:r>
              <a:r>
                <a:rPr lang="it-IT" altLang="en-US" sz="1600" b="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l-GR" altLang="en-US" sz="1600" b="0" baseline="-25000">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a:spLocks noChangeArrowheads="1"/>
            </p:cNvSpPr>
            <p:nvPr/>
          </p:nvSpPr>
          <p:spPr bwMode="auto">
            <a:xfrm>
              <a:off x="1882" y="2745"/>
              <a:ext cx="138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dirty="0">
                  <a:latin typeface="Verdana" panose="020B0604030504040204" pitchFamily="34" charset="0"/>
                  <a:ea typeface="Verdana" panose="020B0604030504040204" pitchFamily="34" charset="0"/>
                  <a:cs typeface="Verdana" panose="020B0604030504040204" pitchFamily="34" charset="0"/>
                </a:rPr>
                <a:t>x</a:t>
              </a:r>
              <a:r>
                <a:rPr lang="it-IT" altLang="en-US" sz="1600" b="0" baseline="-25000" dirty="0">
                  <a:latin typeface="Verdana" panose="020B0604030504040204" pitchFamily="34" charset="0"/>
                  <a:ea typeface="Verdana" panose="020B0604030504040204" pitchFamily="34" charset="0"/>
                  <a:cs typeface="Verdana" panose="020B0604030504040204" pitchFamily="34" charset="0"/>
                </a:rPr>
                <a:t>i                  </a:t>
              </a:r>
              <a:r>
                <a:rPr lang="it-IT" altLang="en-US" sz="1600" b="0" dirty="0">
                  <a:latin typeface="Verdana" panose="020B0604030504040204" pitchFamily="34" charset="0"/>
                  <a:ea typeface="Verdana" panose="020B0604030504040204" pitchFamily="34" charset="0"/>
                  <a:cs typeface="Verdana" panose="020B0604030504040204" pitchFamily="34" charset="0"/>
                </a:rPr>
                <a:t>altrimenti</a:t>
              </a:r>
            </a:p>
          </p:txBody>
        </p:sp>
        <p:sp>
          <p:nvSpPr>
            <p:cNvPr id="19" name="AutoShape 18"/>
            <p:cNvSpPr>
              <a:spLocks/>
            </p:cNvSpPr>
            <p:nvPr/>
          </p:nvSpPr>
          <p:spPr bwMode="auto">
            <a:xfrm>
              <a:off x="1791" y="2491"/>
              <a:ext cx="45" cy="451"/>
            </a:xfrm>
            <a:prstGeom prst="leftBrace">
              <a:avLst>
                <a:gd name="adj1" fmla="val 8351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600" b="0">
                <a:latin typeface="Verdana" panose="020B0604030504040204" pitchFamily="34" charset="0"/>
                <a:ea typeface="Verdana" panose="020B0604030504040204" pitchFamily="34" charset="0"/>
                <a:cs typeface="Verdana" panose="020B0604030504040204" pitchFamily="34" charset="0"/>
              </a:endParaRPr>
            </a:p>
          </p:txBody>
        </p:sp>
      </p:grpSp>
      <p:cxnSp>
        <p:nvCxnSpPr>
          <p:cNvPr id="23" name="Connettore 1 22"/>
          <p:cNvCxnSpPr/>
          <p:nvPr/>
        </p:nvCxnSpPr>
        <p:spPr bwMode="auto">
          <a:xfrm>
            <a:off x="2051720" y="4246528"/>
            <a:ext cx="2952328" cy="1879635"/>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24" name="Connettore 1 23"/>
          <p:cNvCxnSpPr/>
          <p:nvPr/>
        </p:nvCxnSpPr>
        <p:spPr bwMode="auto">
          <a:xfrm flipV="1">
            <a:off x="2151805" y="4306195"/>
            <a:ext cx="2594700" cy="1729415"/>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30" name="CasellaDiTesto 29"/>
          <p:cNvSpPr txBox="1"/>
          <p:nvPr/>
        </p:nvSpPr>
        <p:spPr>
          <a:xfrm>
            <a:off x="6348187" y="4979566"/>
            <a:ext cx="2521970" cy="707886"/>
          </a:xfrm>
          <a:prstGeom prst="rect">
            <a:avLst/>
          </a:prstGeom>
          <a:noFill/>
        </p:spPr>
        <p:txBody>
          <a:bodyPr wrap="square" rtlCol="0">
            <a:spAutoFit/>
          </a:bodyPr>
          <a:lstStyle/>
          <a:p>
            <a:r>
              <a:rPr lang="it-IT" sz="2000" dirty="0" smtClean="0">
                <a:solidFill>
                  <a:srgbClr val="C00000"/>
                </a:solidFill>
              </a:rPr>
              <a:t>NON </a:t>
            </a:r>
            <a:r>
              <a:rPr lang="it-IT" sz="2000" dirty="0">
                <a:solidFill>
                  <a:srgbClr val="C00000"/>
                </a:solidFill>
              </a:rPr>
              <a:t>C</a:t>
            </a:r>
            <a:r>
              <a:rPr lang="it-IT" sz="2000" dirty="0" smtClean="0">
                <a:solidFill>
                  <a:srgbClr val="C00000"/>
                </a:solidFill>
              </a:rPr>
              <a:t>I SONO OUTLIERS </a:t>
            </a:r>
            <a:endParaRPr lang="en-GB" sz="2000" dirty="0">
              <a:solidFill>
                <a:srgbClr val="C00000"/>
              </a:solidFill>
            </a:endParaRPr>
          </a:p>
        </p:txBody>
      </p:sp>
    </p:spTree>
    <p:extLst>
      <p:ext uri="{BB962C8B-B14F-4D97-AF65-F5344CB8AC3E}">
        <p14:creationId xmlns:p14="http://schemas.microsoft.com/office/powerpoint/2010/main" val="234319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1491" y="531585"/>
            <a:ext cx="8229600" cy="949008"/>
          </a:xfrm>
          <a:noFill/>
        </p:spPr>
        <p:txBody>
          <a:bodyPr vert="horz"/>
          <a:lstStyle/>
          <a:p>
            <a:r>
              <a:rPr lang="it-IT" sz="2800" dirty="0">
                <a:solidFill>
                  <a:schemeClr val="tx1"/>
                </a:solidFill>
              </a:rPr>
              <a:t>Algoritmo </a:t>
            </a:r>
            <a:r>
              <a:rPr lang="it-IT" sz="2800" dirty="0" smtClean="0">
                <a:solidFill>
                  <a:schemeClr val="tx1"/>
                </a:solidFill>
              </a:rPr>
              <a:t>A in </a:t>
            </a:r>
            <a:r>
              <a:rPr lang="it-IT" sz="2800" dirty="0">
                <a:solidFill>
                  <a:schemeClr val="tx1"/>
                </a:solidFill>
              </a:rPr>
              <a:t>assenza </a:t>
            </a:r>
            <a:r>
              <a:rPr lang="it-IT" sz="2800" dirty="0" smtClean="0">
                <a:solidFill>
                  <a:schemeClr val="tx1"/>
                </a:solidFill>
              </a:rPr>
              <a:t>di </a:t>
            </a:r>
            <a:r>
              <a:rPr lang="it-IT" sz="2800" dirty="0" err="1" smtClean="0">
                <a:solidFill>
                  <a:schemeClr val="tx1"/>
                </a:solidFill>
              </a:rPr>
              <a:t>outliers</a:t>
            </a:r>
            <a:endParaRPr lang="en-GB" sz="2800" dirty="0">
              <a:solidFill>
                <a:schemeClr val="tx1"/>
              </a:solidFill>
            </a:endParaRPr>
          </a:p>
        </p:txBody>
      </p:sp>
      <p:sp>
        <p:nvSpPr>
          <p:cNvPr id="3" name="Segnaposto contenuto 2"/>
          <p:cNvSpPr>
            <a:spLocks noGrp="1"/>
          </p:cNvSpPr>
          <p:nvPr>
            <p:ph idx="1"/>
          </p:nvPr>
        </p:nvSpPr>
        <p:spPr/>
        <p:txBody>
          <a:bodyPr/>
          <a:lstStyle/>
          <a:p>
            <a:pPr marL="0" indent="0">
              <a:buNone/>
            </a:pPr>
            <a:endParaRPr lang="it-IT" sz="2000" dirty="0"/>
          </a:p>
          <a:p>
            <a:pPr marL="0" indent="0">
              <a:buNone/>
            </a:pPr>
            <a:endParaRPr lang="it-IT" sz="2000" dirty="0" smtClean="0"/>
          </a:p>
        </p:txBody>
      </p:sp>
      <p:grpSp>
        <p:nvGrpSpPr>
          <p:cNvPr id="21" name="Group 4"/>
          <p:cNvGrpSpPr>
            <a:grpSpLocks/>
          </p:cNvGrpSpPr>
          <p:nvPr/>
        </p:nvGrpSpPr>
        <p:grpSpPr bwMode="auto">
          <a:xfrm>
            <a:off x="323528" y="5087789"/>
            <a:ext cx="8510588" cy="474663"/>
            <a:chOff x="144" y="3408"/>
            <a:chExt cx="5361" cy="299"/>
          </a:xfrm>
        </p:grpSpPr>
        <p:sp>
          <p:nvSpPr>
            <p:cNvPr id="22" name="Line 5"/>
            <p:cNvSpPr>
              <a:spLocks noChangeShapeType="1"/>
            </p:cNvSpPr>
            <p:nvPr/>
          </p:nvSpPr>
          <p:spPr bwMode="auto">
            <a:xfrm>
              <a:off x="144" y="3456"/>
              <a:ext cx="5232"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25" name="Line 6"/>
            <p:cNvSpPr>
              <a:spLocks noChangeShapeType="1"/>
            </p:cNvSpPr>
            <p:nvPr/>
          </p:nvSpPr>
          <p:spPr bwMode="auto">
            <a:xfrm>
              <a:off x="2637" y="3408"/>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26" name="Line 7"/>
            <p:cNvSpPr>
              <a:spLocks noChangeShapeType="1"/>
            </p:cNvSpPr>
            <p:nvPr/>
          </p:nvSpPr>
          <p:spPr bwMode="auto">
            <a:xfrm>
              <a:off x="3369" y="3408"/>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27" name="Line 8"/>
            <p:cNvSpPr>
              <a:spLocks noChangeShapeType="1"/>
            </p:cNvSpPr>
            <p:nvPr/>
          </p:nvSpPr>
          <p:spPr bwMode="auto">
            <a:xfrm>
              <a:off x="1905" y="3408"/>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28" name="Text Box 9"/>
            <p:cNvSpPr txBox="1">
              <a:spLocks noChangeArrowheads="1"/>
            </p:cNvSpPr>
            <p:nvPr/>
          </p:nvSpPr>
          <p:spPr bwMode="auto">
            <a:xfrm>
              <a:off x="2526" y="3476"/>
              <a:ext cx="2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de-DE" sz="1800" i="1" dirty="0">
                  <a:latin typeface="Cambria Math" panose="02040503050406030204" pitchFamily="18" charset="0"/>
                  <a:ea typeface="Cambria Math" panose="02040503050406030204" pitchFamily="18" charset="0"/>
                </a:rPr>
                <a:t>m</a:t>
              </a:r>
            </a:p>
          </p:txBody>
        </p:sp>
        <p:sp>
          <p:nvSpPr>
            <p:cNvPr id="29" name="Text Box 10"/>
            <p:cNvSpPr txBox="1">
              <a:spLocks noChangeArrowheads="1"/>
            </p:cNvSpPr>
            <p:nvPr/>
          </p:nvSpPr>
          <p:spPr bwMode="auto">
            <a:xfrm>
              <a:off x="5318" y="3476"/>
              <a:ext cx="1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de-DE" sz="1800" i="1" dirty="0">
                  <a:latin typeface="Cambria Math" panose="02040503050406030204" pitchFamily="18" charset="0"/>
                  <a:ea typeface="Cambria Math" panose="02040503050406030204" pitchFamily="18" charset="0"/>
                </a:rPr>
                <a:t>x</a:t>
              </a:r>
            </a:p>
          </p:txBody>
        </p:sp>
        <p:sp>
          <p:nvSpPr>
            <p:cNvPr id="31" name="Text Box 11"/>
            <p:cNvSpPr txBox="1">
              <a:spLocks noChangeArrowheads="1"/>
            </p:cNvSpPr>
            <p:nvPr/>
          </p:nvSpPr>
          <p:spPr bwMode="auto">
            <a:xfrm>
              <a:off x="3120" y="3508"/>
              <a:ext cx="54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de-DE" sz="1400" i="1" dirty="0" smtClean="0">
                  <a:latin typeface="Cambria Math" panose="02040503050406030204" pitchFamily="18" charset="0"/>
                  <a:ea typeface="Cambria Math" panose="02040503050406030204" pitchFamily="18" charset="0"/>
                </a:rPr>
                <a:t>m+1.5</a:t>
              </a:r>
              <a:r>
                <a:rPr lang="en-GB" altLang="de-DE" sz="1400" i="1" dirty="0" smtClean="0">
                  <a:latin typeface="Cambria Math" panose="02040503050406030204" pitchFamily="18" charset="0"/>
                  <a:ea typeface="Cambria Math" panose="02040503050406030204" pitchFamily="18" charset="0"/>
                  <a:cs typeface="Tahoma" panose="020B0604030504040204" pitchFamily="34" charset="0"/>
                </a:rPr>
                <a:t>·s</a:t>
              </a:r>
              <a:r>
                <a:rPr lang="en-GB" altLang="de-DE" sz="1400" i="1" baseline="-25000" dirty="0">
                  <a:latin typeface="Cambria Math" panose="02040503050406030204" pitchFamily="18" charset="0"/>
                  <a:ea typeface="Cambria Math" panose="02040503050406030204" pitchFamily="18" charset="0"/>
                  <a:cs typeface="Tahoma" panose="020B0604030504040204" pitchFamily="34" charset="0"/>
                </a:rPr>
                <a:t>*</a:t>
              </a:r>
              <a:endParaRPr lang="en-GB" altLang="de-DE" sz="1400" i="1" dirty="0">
                <a:latin typeface="Cambria Math" panose="02040503050406030204" pitchFamily="18" charset="0"/>
                <a:ea typeface="Cambria Math" panose="02040503050406030204" pitchFamily="18" charset="0"/>
              </a:endParaRPr>
            </a:p>
          </p:txBody>
        </p:sp>
        <p:sp>
          <p:nvSpPr>
            <p:cNvPr id="32" name="Text Box 12"/>
            <p:cNvSpPr txBox="1">
              <a:spLocks noChangeArrowheads="1"/>
            </p:cNvSpPr>
            <p:nvPr/>
          </p:nvSpPr>
          <p:spPr bwMode="auto">
            <a:xfrm>
              <a:off x="1632" y="3508"/>
              <a:ext cx="50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de-DE" sz="1400" i="1" dirty="0" smtClean="0">
                  <a:latin typeface="Cambria Math" panose="02040503050406030204" pitchFamily="18" charset="0"/>
                  <a:ea typeface="Cambria Math" panose="02040503050406030204" pitchFamily="18" charset="0"/>
                </a:rPr>
                <a:t>m-1.5</a:t>
              </a:r>
              <a:r>
                <a:rPr lang="en-GB" altLang="de-DE" sz="1400" i="1" dirty="0" smtClean="0">
                  <a:latin typeface="Cambria Math" panose="02040503050406030204" pitchFamily="18" charset="0"/>
                  <a:ea typeface="Cambria Math" panose="02040503050406030204" pitchFamily="18" charset="0"/>
                  <a:cs typeface="Tahoma" panose="020B0604030504040204" pitchFamily="34" charset="0"/>
                </a:rPr>
                <a:t>·s</a:t>
              </a:r>
              <a:r>
                <a:rPr lang="en-GB" altLang="de-DE" sz="1400" i="1" baseline="-25000" dirty="0">
                  <a:latin typeface="Cambria Math" panose="02040503050406030204" pitchFamily="18" charset="0"/>
                  <a:ea typeface="Cambria Math" panose="02040503050406030204" pitchFamily="18" charset="0"/>
                  <a:cs typeface="Tahoma" panose="020B0604030504040204" pitchFamily="34" charset="0"/>
                </a:rPr>
                <a:t>*</a:t>
              </a:r>
              <a:endParaRPr lang="en-GB" altLang="de-DE" sz="1400" i="1" dirty="0">
                <a:latin typeface="Cambria Math" panose="02040503050406030204" pitchFamily="18" charset="0"/>
                <a:ea typeface="Cambria Math" panose="02040503050406030204" pitchFamily="18" charset="0"/>
              </a:endParaRPr>
            </a:p>
          </p:txBody>
        </p:sp>
      </p:grpSp>
      <p:sp>
        <p:nvSpPr>
          <p:cNvPr id="33" name="Oval 13"/>
          <p:cNvSpPr>
            <a:spLocks noChangeArrowheads="1"/>
          </p:cNvSpPr>
          <p:nvPr/>
        </p:nvSpPr>
        <p:spPr bwMode="auto">
          <a:xfrm>
            <a:off x="4862191" y="5086202"/>
            <a:ext cx="166687" cy="166687"/>
          </a:xfrm>
          <a:prstGeom prst="ellipse">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DE" altLang="de-DE"/>
          </a:p>
        </p:txBody>
      </p:sp>
      <p:sp>
        <p:nvSpPr>
          <p:cNvPr id="34" name="Oval 14"/>
          <p:cNvSpPr>
            <a:spLocks noChangeArrowheads="1"/>
          </p:cNvSpPr>
          <p:nvPr/>
        </p:nvSpPr>
        <p:spPr bwMode="auto">
          <a:xfrm>
            <a:off x="5225727" y="5073502"/>
            <a:ext cx="166688" cy="166687"/>
          </a:xfrm>
          <a:prstGeom prst="ellipse">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DE" altLang="de-DE"/>
          </a:p>
        </p:txBody>
      </p:sp>
      <p:sp>
        <p:nvSpPr>
          <p:cNvPr id="36" name="Oval 16"/>
          <p:cNvSpPr>
            <a:spLocks noChangeArrowheads="1"/>
          </p:cNvSpPr>
          <p:nvPr/>
        </p:nvSpPr>
        <p:spPr bwMode="auto">
          <a:xfrm>
            <a:off x="5059039" y="5086202"/>
            <a:ext cx="166688" cy="166687"/>
          </a:xfrm>
          <a:prstGeom prst="ellipse">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DE" altLang="de-DE"/>
          </a:p>
        </p:txBody>
      </p:sp>
      <p:grpSp>
        <p:nvGrpSpPr>
          <p:cNvPr id="18" name="Group 4"/>
          <p:cNvGrpSpPr>
            <a:grpSpLocks/>
          </p:cNvGrpSpPr>
          <p:nvPr/>
        </p:nvGrpSpPr>
        <p:grpSpPr bwMode="auto">
          <a:xfrm>
            <a:off x="323528" y="3284984"/>
            <a:ext cx="8510588" cy="474663"/>
            <a:chOff x="144" y="3408"/>
            <a:chExt cx="5361" cy="299"/>
          </a:xfrm>
        </p:grpSpPr>
        <p:sp>
          <p:nvSpPr>
            <p:cNvPr id="19" name="Line 5"/>
            <p:cNvSpPr>
              <a:spLocks noChangeShapeType="1"/>
            </p:cNvSpPr>
            <p:nvPr/>
          </p:nvSpPr>
          <p:spPr bwMode="auto">
            <a:xfrm>
              <a:off x="144" y="3456"/>
              <a:ext cx="5232"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20" name="Line 6"/>
            <p:cNvSpPr>
              <a:spLocks noChangeShapeType="1"/>
            </p:cNvSpPr>
            <p:nvPr/>
          </p:nvSpPr>
          <p:spPr bwMode="auto">
            <a:xfrm>
              <a:off x="2637" y="3408"/>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23" name="Line 7"/>
            <p:cNvSpPr>
              <a:spLocks noChangeShapeType="1"/>
            </p:cNvSpPr>
            <p:nvPr/>
          </p:nvSpPr>
          <p:spPr bwMode="auto">
            <a:xfrm>
              <a:off x="3369" y="3408"/>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24" name="Line 8"/>
            <p:cNvSpPr>
              <a:spLocks noChangeShapeType="1"/>
            </p:cNvSpPr>
            <p:nvPr/>
          </p:nvSpPr>
          <p:spPr bwMode="auto">
            <a:xfrm>
              <a:off x="1905" y="3408"/>
              <a:ext cx="0"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30" name="Text Box 9"/>
            <p:cNvSpPr txBox="1">
              <a:spLocks noChangeArrowheads="1"/>
            </p:cNvSpPr>
            <p:nvPr/>
          </p:nvSpPr>
          <p:spPr bwMode="auto">
            <a:xfrm>
              <a:off x="2526" y="3476"/>
              <a:ext cx="2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de-DE" sz="1800" i="1" dirty="0">
                  <a:latin typeface="Cambria Math" panose="02040503050406030204" pitchFamily="18" charset="0"/>
                  <a:ea typeface="Cambria Math" panose="02040503050406030204" pitchFamily="18" charset="0"/>
                </a:rPr>
                <a:t>m</a:t>
              </a:r>
            </a:p>
          </p:txBody>
        </p:sp>
        <p:sp>
          <p:nvSpPr>
            <p:cNvPr id="35" name="Text Box 10"/>
            <p:cNvSpPr txBox="1">
              <a:spLocks noChangeArrowheads="1"/>
            </p:cNvSpPr>
            <p:nvPr/>
          </p:nvSpPr>
          <p:spPr bwMode="auto">
            <a:xfrm>
              <a:off x="5318" y="3476"/>
              <a:ext cx="1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de-DE" sz="1800" i="1" dirty="0">
                  <a:latin typeface="Cambria Math" panose="02040503050406030204" pitchFamily="18" charset="0"/>
                  <a:ea typeface="Cambria Math" panose="02040503050406030204" pitchFamily="18" charset="0"/>
                </a:rPr>
                <a:t>x</a:t>
              </a:r>
            </a:p>
          </p:txBody>
        </p:sp>
        <p:sp>
          <p:nvSpPr>
            <p:cNvPr id="37" name="Text Box 11"/>
            <p:cNvSpPr txBox="1">
              <a:spLocks noChangeArrowheads="1"/>
            </p:cNvSpPr>
            <p:nvPr/>
          </p:nvSpPr>
          <p:spPr bwMode="auto">
            <a:xfrm>
              <a:off x="3120" y="3508"/>
              <a:ext cx="57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de-DE" sz="1400" i="1" dirty="0" smtClean="0">
                  <a:latin typeface="Cambria Math" panose="02040503050406030204" pitchFamily="18" charset="0"/>
                  <a:ea typeface="Cambria Math" panose="02040503050406030204" pitchFamily="18" charset="0"/>
                </a:rPr>
                <a:t>m+1.5</a:t>
              </a:r>
              <a:r>
                <a:rPr lang="en-GB" altLang="de-DE" sz="1400" i="1" dirty="0" smtClean="0">
                  <a:latin typeface="Cambria Math" panose="02040503050406030204" pitchFamily="18" charset="0"/>
                  <a:ea typeface="Cambria Math" panose="02040503050406030204" pitchFamily="18" charset="0"/>
                  <a:cs typeface="Tahoma" panose="020B0604030504040204" pitchFamily="34" charset="0"/>
                </a:rPr>
                <a:t>·s</a:t>
              </a:r>
              <a:r>
                <a:rPr lang="en-GB" altLang="de-DE" sz="1400" i="1" baseline="-25000" dirty="0" smtClean="0">
                  <a:latin typeface="Cambria Math" panose="02040503050406030204" pitchFamily="18" charset="0"/>
                  <a:ea typeface="Cambria Math" panose="02040503050406030204" pitchFamily="18" charset="0"/>
                  <a:cs typeface="Tahoma" panose="020B0604030504040204" pitchFamily="34" charset="0"/>
                </a:rPr>
                <a:t>R</a:t>
              </a:r>
              <a:endParaRPr lang="en-GB" altLang="de-DE" sz="1400" i="1" dirty="0">
                <a:latin typeface="Cambria Math" panose="02040503050406030204" pitchFamily="18" charset="0"/>
                <a:ea typeface="Cambria Math" panose="02040503050406030204" pitchFamily="18" charset="0"/>
              </a:endParaRPr>
            </a:p>
          </p:txBody>
        </p:sp>
        <p:sp>
          <p:nvSpPr>
            <p:cNvPr id="38" name="Text Box 12"/>
            <p:cNvSpPr txBox="1">
              <a:spLocks noChangeArrowheads="1"/>
            </p:cNvSpPr>
            <p:nvPr/>
          </p:nvSpPr>
          <p:spPr bwMode="auto">
            <a:xfrm>
              <a:off x="1632" y="3508"/>
              <a:ext cx="52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de-DE" sz="1400" i="1" dirty="0" smtClean="0">
                  <a:latin typeface="Cambria Math" panose="02040503050406030204" pitchFamily="18" charset="0"/>
                  <a:ea typeface="Cambria Math" panose="02040503050406030204" pitchFamily="18" charset="0"/>
                </a:rPr>
                <a:t>m-1.5</a:t>
              </a:r>
              <a:r>
                <a:rPr lang="en-GB" altLang="de-DE" sz="1400" i="1" dirty="0" smtClean="0">
                  <a:latin typeface="Cambria Math" panose="02040503050406030204" pitchFamily="18" charset="0"/>
                  <a:ea typeface="Cambria Math" panose="02040503050406030204" pitchFamily="18" charset="0"/>
                  <a:cs typeface="Tahoma" panose="020B0604030504040204" pitchFamily="34" charset="0"/>
                </a:rPr>
                <a:t>·s</a:t>
              </a:r>
              <a:r>
                <a:rPr lang="en-GB" altLang="de-DE" sz="1400" i="1" baseline="-25000" dirty="0" smtClean="0">
                  <a:latin typeface="Cambria Math" panose="02040503050406030204" pitchFamily="18" charset="0"/>
                  <a:ea typeface="Cambria Math" panose="02040503050406030204" pitchFamily="18" charset="0"/>
                  <a:cs typeface="Tahoma" panose="020B0604030504040204" pitchFamily="34" charset="0"/>
                </a:rPr>
                <a:t>R</a:t>
              </a:r>
              <a:endParaRPr lang="en-GB" altLang="de-DE" sz="1400" i="1" dirty="0">
                <a:latin typeface="Cambria Math" panose="02040503050406030204" pitchFamily="18" charset="0"/>
                <a:ea typeface="Cambria Math" panose="02040503050406030204" pitchFamily="18" charset="0"/>
              </a:endParaRPr>
            </a:p>
          </p:txBody>
        </p:sp>
      </p:grpSp>
      <p:sp>
        <p:nvSpPr>
          <p:cNvPr id="39" name="Oval 13"/>
          <p:cNvSpPr>
            <a:spLocks noChangeArrowheads="1"/>
          </p:cNvSpPr>
          <p:nvPr/>
        </p:nvSpPr>
        <p:spPr bwMode="auto">
          <a:xfrm>
            <a:off x="4862191" y="3283397"/>
            <a:ext cx="166687" cy="166687"/>
          </a:xfrm>
          <a:prstGeom prst="ellipse">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DE" altLang="de-DE"/>
          </a:p>
        </p:txBody>
      </p:sp>
      <p:sp>
        <p:nvSpPr>
          <p:cNvPr id="40" name="Oval 14"/>
          <p:cNvSpPr>
            <a:spLocks noChangeArrowheads="1"/>
          </p:cNvSpPr>
          <p:nvPr/>
        </p:nvSpPr>
        <p:spPr bwMode="auto">
          <a:xfrm>
            <a:off x="5965503" y="3283397"/>
            <a:ext cx="166688" cy="166687"/>
          </a:xfrm>
          <a:prstGeom prst="ellipse">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DE" altLang="de-DE"/>
          </a:p>
        </p:txBody>
      </p:sp>
      <p:sp>
        <p:nvSpPr>
          <p:cNvPr id="41" name="Freeform 15"/>
          <p:cNvSpPr>
            <a:spLocks/>
          </p:cNvSpPr>
          <p:nvPr/>
        </p:nvSpPr>
        <p:spPr bwMode="auto">
          <a:xfrm>
            <a:off x="5443216" y="3091309"/>
            <a:ext cx="595312" cy="269875"/>
          </a:xfrm>
          <a:custGeom>
            <a:avLst/>
            <a:gdLst>
              <a:gd name="T0" fmla="*/ 595312 w 375"/>
              <a:gd name="T1" fmla="*/ 269875 h 170"/>
              <a:gd name="T2" fmla="*/ 422275 w 375"/>
              <a:gd name="T3" fmla="*/ 53975 h 170"/>
              <a:gd name="T4" fmla="*/ 180975 w 375"/>
              <a:gd name="T5" fmla="*/ 36513 h 170"/>
              <a:gd name="T6" fmla="*/ 0 w 375"/>
              <a:gd name="T7" fmla="*/ 269875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170">
                <a:moveTo>
                  <a:pt x="375" y="170"/>
                </a:moveTo>
                <a:cubicBezTo>
                  <a:pt x="357" y="147"/>
                  <a:pt x="309" y="58"/>
                  <a:pt x="266" y="34"/>
                </a:cubicBezTo>
                <a:cubicBezTo>
                  <a:pt x="223" y="10"/>
                  <a:pt x="158" y="0"/>
                  <a:pt x="114" y="23"/>
                </a:cubicBezTo>
                <a:cubicBezTo>
                  <a:pt x="70" y="46"/>
                  <a:pt x="24" y="139"/>
                  <a:pt x="0" y="170"/>
                </a:cubicBezTo>
              </a:path>
            </a:pathLst>
          </a:custGeom>
          <a:noFill/>
          <a:ln w="25400" cap="flat" cmpd="sng">
            <a:solidFill>
              <a:srgbClr val="FF0000"/>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42" name="Oval 16"/>
          <p:cNvSpPr>
            <a:spLocks noChangeArrowheads="1"/>
          </p:cNvSpPr>
          <p:nvPr/>
        </p:nvSpPr>
        <p:spPr bwMode="auto">
          <a:xfrm>
            <a:off x="8070528" y="3283397"/>
            <a:ext cx="166688" cy="166687"/>
          </a:xfrm>
          <a:prstGeom prst="ellipse">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DE" altLang="de-DE"/>
          </a:p>
        </p:txBody>
      </p:sp>
      <p:sp>
        <p:nvSpPr>
          <p:cNvPr id="43" name="Freeform 17"/>
          <p:cNvSpPr>
            <a:spLocks/>
          </p:cNvSpPr>
          <p:nvPr/>
        </p:nvSpPr>
        <p:spPr bwMode="auto">
          <a:xfrm>
            <a:off x="5441628" y="2561084"/>
            <a:ext cx="2690813" cy="800100"/>
          </a:xfrm>
          <a:custGeom>
            <a:avLst/>
            <a:gdLst>
              <a:gd name="T0" fmla="*/ 2690813 w 1695"/>
              <a:gd name="T1" fmla="*/ 800100 h 504"/>
              <a:gd name="T2" fmla="*/ 1549400 w 1695"/>
              <a:gd name="T3" fmla="*/ 111125 h 504"/>
              <a:gd name="T4" fmla="*/ 473075 w 1695"/>
              <a:gd name="T5" fmla="*/ 133350 h 504"/>
              <a:gd name="T6" fmla="*/ 0 w 1695"/>
              <a:gd name="T7" fmla="*/ 800100 h 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5" h="504">
                <a:moveTo>
                  <a:pt x="1695" y="504"/>
                </a:moveTo>
                <a:cubicBezTo>
                  <a:pt x="1575" y="432"/>
                  <a:pt x="1209" y="140"/>
                  <a:pt x="976" y="70"/>
                </a:cubicBezTo>
                <a:cubicBezTo>
                  <a:pt x="743" y="0"/>
                  <a:pt x="461" y="12"/>
                  <a:pt x="298" y="84"/>
                </a:cubicBezTo>
                <a:cubicBezTo>
                  <a:pt x="135" y="156"/>
                  <a:pt x="62" y="416"/>
                  <a:pt x="0" y="504"/>
                </a:cubicBezTo>
              </a:path>
            </a:pathLst>
          </a:custGeom>
          <a:noFill/>
          <a:ln w="25400" cap="flat" cmpd="sng">
            <a:solidFill>
              <a:srgbClr val="FF0000"/>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Tree>
    <p:extLst>
      <p:ext uri="{BB962C8B-B14F-4D97-AF65-F5344CB8AC3E}">
        <p14:creationId xmlns:p14="http://schemas.microsoft.com/office/powerpoint/2010/main" val="308426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righ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righ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4102" y="507129"/>
            <a:ext cx="8229600" cy="949008"/>
          </a:xfrm>
          <a:noFill/>
        </p:spPr>
        <p:txBody>
          <a:bodyPr vert="horz"/>
          <a:lstStyle/>
          <a:p>
            <a:r>
              <a:rPr lang="it-IT" sz="2800" dirty="0">
                <a:solidFill>
                  <a:schemeClr val="tx1"/>
                </a:solidFill>
              </a:rPr>
              <a:t>Algoritmo A</a:t>
            </a:r>
            <a:endParaRPr lang="en-GB" sz="2800" dirty="0">
              <a:solidFill>
                <a:schemeClr val="tx1"/>
              </a:solidFill>
            </a:endParaRPr>
          </a:p>
        </p:txBody>
      </p:sp>
      <p:sp>
        <p:nvSpPr>
          <p:cNvPr id="24" name="Text Box 19"/>
          <p:cNvSpPr txBox="1">
            <a:spLocks noChangeArrowheads="1"/>
          </p:cNvSpPr>
          <p:nvPr/>
        </p:nvSpPr>
        <p:spPr bwMode="auto">
          <a:xfrm>
            <a:off x="416433" y="1469346"/>
            <a:ext cx="54416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dirty="0">
                <a:solidFill>
                  <a:schemeClr val="accent2"/>
                </a:solidFill>
                <a:latin typeface="Verdana" panose="020B0604030504040204" pitchFamily="34" charset="0"/>
                <a:ea typeface="Verdana" panose="020B0604030504040204" pitchFamily="34" charset="0"/>
                <a:cs typeface="Verdana" panose="020B0604030504040204" pitchFamily="34" charset="0"/>
              </a:rPr>
              <a:t>3) Calcolare i NUOVI valori di x* e s* come segue:</a:t>
            </a:r>
          </a:p>
        </p:txBody>
      </p:sp>
      <p:sp>
        <p:nvSpPr>
          <p:cNvPr id="25" name="Text Box 24"/>
          <p:cNvSpPr txBox="1">
            <a:spLocks noChangeArrowheads="1"/>
          </p:cNvSpPr>
          <p:nvPr/>
        </p:nvSpPr>
        <p:spPr bwMode="auto">
          <a:xfrm>
            <a:off x="457200" y="3273948"/>
            <a:ext cx="50459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0" dirty="0">
                <a:solidFill>
                  <a:schemeClr val="accent2"/>
                </a:solidFill>
                <a:latin typeface="Verdana" panose="020B0604030504040204" pitchFamily="34" charset="0"/>
                <a:ea typeface="Verdana" panose="020B0604030504040204" pitchFamily="34" charset="0"/>
                <a:cs typeface="Verdana" panose="020B0604030504040204" pitchFamily="34" charset="0"/>
              </a:rPr>
              <a:t>4) Ripetere 2 e 3 fino a convergenza di x* e s*</a:t>
            </a:r>
          </a:p>
        </p:txBody>
      </p:sp>
      <p:cxnSp>
        <p:nvCxnSpPr>
          <p:cNvPr id="26" name="Connettore 1 25"/>
          <p:cNvCxnSpPr/>
          <p:nvPr/>
        </p:nvCxnSpPr>
        <p:spPr bwMode="auto">
          <a:xfrm>
            <a:off x="1714102" y="3043258"/>
            <a:ext cx="1440160" cy="792088"/>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27" name="Connettore 1 26"/>
          <p:cNvCxnSpPr/>
          <p:nvPr/>
        </p:nvCxnSpPr>
        <p:spPr bwMode="auto">
          <a:xfrm flipV="1">
            <a:off x="1821058" y="3015731"/>
            <a:ext cx="1352904" cy="762731"/>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6" name="CasellaDiTesto 5"/>
          <p:cNvSpPr txBox="1"/>
          <p:nvPr/>
        </p:nvSpPr>
        <p:spPr>
          <a:xfrm>
            <a:off x="416433" y="3955241"/>
            <a:ext cx="8280920" cy="1754326"/>
          </a:xfrm>
          <a:prstGeom prst="rect">
            <a:avLst/>
          </a:prstGeom>
          <a:noFill/>
        </p:spPr>
        <p:txBody>
          <a:bodyPr wrap="square" rtlCol="0">
            <a:spAutoFit/>
          </a:bodyPr>
          <a:lstStyle/>
          <a:p>
            <a:pPr marL="342900" indent="-342900" algn="just">
              <a:spcBef>
                <a:spcPct val="20000"/>
              </a:spcBef>
              <a:buFont typeface="Arial" panose="020B0604020202020204" pitchFamily="34" charset="0"/>
              <a:buChar char="•"/>
            </a:pPr>
            <a:r>
              <a:rPr lang="it-IT" sz="2000" b="0" dirty="0">
                <a:solidFill>
                  <a:srgbClr val="C00000"/>
                </a:solidFill>
                <a:ea typeface="Verdana" panose="020B0604030504040204" pitchFamily="34" charset="0"/>
                <a:cs typeface="Verdana" panose="020B0604030504040204" pitchFamily="34" charset="0"/>
              </a:rPr>
              <a:t>Non serve ripetere nulla perché non ho nulla da riallocare</a:t>
            </a:r>
          </a:p>
          <a:p>
            <a:pPr marL="342900" indent="-342900" algn="just">
              <a:spcBef>
                <a:spcPct val="20000"/>
              </a:spcBef>
              <a:buFont typeface="Arial" panose="020B0604020202020204" pitchFamily="34" charset="0"/>
              <a:buChar char="•"/>
            </a:pPr>
            <a:r>
              <a:rPr lang="it-IT" sz="2000" b="0" dirty="0">
                <a:solidFill>
                  <a:srgbClr val="C00000"/>
                </a:solidFill>
                <a:ea typeface="Verdana" panose="020B0604030504040204" pitchFamily="34" charset="0"/>
                <a:cs typeface="Verdana" panose="020B0604030504040204" pitchFamily="34" charset="0"/>
              </a:rPr>
              <a:t>Il valore assegnato è semplicemente la media dei dati</a:t>
            </a:r>
          </a:p>
          <a:p>
            <a:pPr marL="342900" indent="-342900" algn="just">
              <a:spcBef>
                <a:spcPct val="20000"/>
              </a:spcBef>
              <a:buFont typeface="Arial" panose="020B0604020202020204" pitchFamily="34" charset="0"/>
              <a:buChar char="•"/>
            </a:pPr>
            <a:r>
              <a:rPr lang="it-IT" sz="2000" b="0" dirty="0">
                <a:solidFill>
                  <a:srgbClr val="C00000"/>
                </a:solidFill>
                <a:ea typeface="Verdana" panose="020B0604030504040204" pitchFamily="34" charset="0"/>
                <a:cs typeface="Verdana" panose="020B0604030504040204" pitchFamily="34" charset="0"/>
              </a:rPr>
              <a:t>La deviazione standard robusta </a:t>
            </a:r>
            <a:r>
              <a:rPr lang="it-IT" sz="2000" b="0" dirty="0" smtClean="0">
                <a:solidFill>
                  <a:srgbClr val="C00000"/>
                </a:solidFill>
                <a:ea typeface="Verdana" panose="020B0604030504040204" pitchFamily="34" charset="0"/>
                <a:cs typeface="Verdana" panose="020B0604030504040204" pitchFamily="34" charset="0"/>
              </a:rPr>
              <a:t>s</a:t>
            </a:r>
            <a:r>
              <a:rPr lang="it-IT" sz="2000" b="0" baseline="30000" dirty="0" smtClean="0">
                <a:solidFill>
                  <a:srgbClr val="C00000"/>
                </a:solidFill>
                <a:ea typeface="Verdana" panose="020B0604030504040204" pitchFamily="34" charset="0"/>
                <a:cs typeface="Verdana" panose="020B0604030504040204" pitchFamily="34" charset="0"/>
              </a:rPr>
              <a:t>*</a:t>
            </a:r>
            <a:r>
              <a:rPr lang="it-IT" sz="2000" b="0" dirty="0" smtClean="0">
                <a:solidFill>
                  <a:srgbClr val="C00000"/>
                </a:solidFill>
                <a:ea typeface="Verdana" panose="020B0604030504040204" pitchFamily="34" charset="0"/>
                <a:cs typeface="Verdana" panose="020B0604030504040204" pitchFamily="34" charset="0"/>
              </a:rPr>
              <a:t> in </a:t>
            </a:r>
            <a:r>
              <a:rPr lang="it-IT" sz="2000" b="0" dirty="0">
                <a:solidFill>
                  <a:srgbClr val="C00000"/>
                </a:solidFill>
                <a:ea typeface="Verdana" panose="020B0604030504040204" pitchFamily="34" charset="0"/>
                <a:cs typeface="Verdana" panose="020B0604030504040204" pitchFamily="34" charset="0"/>
              </a:rPr>
              <a:t>realtà è la classica deviazione standard dalla media </a:t>
            </a:r>
            <a:r>
              <a:rPr lang="it-IT" sz="2000" b="0" dirty="0" smtClean="0">
                <a:solidFill>
                  <a:srgbClr val="C00000"/>
                </a:solidFill>
                <a:ea typeface="Verdana" panose="020B0604030504040204" pitchFamily="34" charset="0"/>
                <a:cs typeface="Verdana" panose="020B0604030504040204" pitchFamily="34" charset="0"/>
              </a:rPr>
              <a:t>s moltiplicata </a:t>
            </a:r>
            <a:r>
              <a:rPr lang="it-IT" sz="2000" b="0" dirty="0">
                <a:solidFill>
                  <a:srgbClr val="C00000"/>
                </a:solidFill>
                <a:ea typeface="Verdana" panose="020B0604030504040204" pitchFamily="34" charset="0"/>
                <a:cs typeface="Verdana" panose="020B0604030504040204" pitchFamily="34" charset="0"/>
              </a:rPr>
              <a:t>per un fattore </a:t>
            </a:r>
            <a:r>
              <a:rPr lang="it-IT" sz="2000" b="0" dirty="0" smtClean="0">
                <a:solidFill>
                  <a:srgbClr val="C00000"/>
                </a:solidFill>
                <a:ea typeface="Verdana" panose="020B0604030504040204" pitchFamily="34" charset="0"/>
                <a:cs typeface="Verdana" panose="020B0604030504040204" pitchFamily="34" charset="0"/>
              </a:rPr>
              <a:t>1.134. </a:t>
            </a:r>
          </a:p>
        </p:txBody>
      </p:sp>
      <mc:AlternateContent xmlns:mc="http://schemas.openxmlformats.org/markup-compatibility/2006" xmlns:a14="http://schemas.microsoft.com/office/drawing/2010/main">
        <mc:Choice Requires="a14">
          <p:sp>
            <p:nvSpPr>
              <p:cNvPr id="7" name="Rettangolo 6"/>
              <p:cNvSpPr/>
              <p:nvPr/>
            </p:nvSpPr>
            <p:spPr>
              <a:xfrm>
                <a:off x="3851920" y="1807900"/>
                <a:ext cx="3113160" cy="1001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altLang="de-DE" sz="2000" b="0" i="1" smtClean="0">
                              <a:solidFill>
                                <a:schemeClr val="tx1"/>
                              </a:solidFill>
                              <a:latin typeface="Cambria Math" panose="02040503050406030204" pitchFamily="18" charset="0"/>
                            </a:rPr>
                          </m:ctrlPr>
                        </m:sSupPr>
                        <m:e>
                          <m:r>
                            <a:rPr lang="de-DE" altLang="de-DE" sz="2000" b="0" i="1">
                              <a:solidFill>
                                <a:schemeClr val="tx1"/>
                              </a:solidFill>
                              <a:latin typeface="Cambria Math" panose="02040503050406030204" pitchFamily="18" charset="0"/>
                            </a:rPr>
                            <m:t>𝑠</m:t>
                          </m:r>
                        </m:e>
                        <m:sup>
                          <m:r>
                            <a:rPr lang="de-DE" altLang="de-DE" sz="2000" b="0" i="1">
                              <a:solidFill>
                                <a:schemeClr val="tx1"/>
                              </a:solidFill>
                              <a:latin typeface="Cambria Math" panose="02040503050406030204" pitchFamily="18" charset="0"/>
                            </a:rPr>
                            <m:t>∗</m:t>
                          </m:r>
                        </m:sup>
                      </m:sSup>
                      <m:r>
                        <a:rPr lang="de-DE" altLang="de-DE" sz="2000" b="0" i="1">
                          <a:solidFill>
                            <a:schemeClr val="tx1"/>
                          </a:solidFill>
                          <a:latin typeface="Cambria Math" panose="02040503050406030204" pitchFamily="18" charset="0"/>
                        </a:rPr>
                        <m:t>=1.134</m:t>
                      </m:r>
                      <m:r>
                        <a:rPr lang="de-DE" altLang="de-DE" sz="2000" b="0" i="1">
                          <a:solidFill>
                            <a:schemeClr val="tx1"/>
                          </a:solidFill>
                          <a:latin typeface="Cambria Math" panose="02040503050406030204" pitchFamily="18" charset="0"/>
                          <a:ea typeface="Cambria Math" panose="02040503050406030204" pitchFamily="18" charset="0"/>
                        </a:rPr>
                        <m:t>×</m:t>
                      </m:r>
                      <m:rad>
                        <m:radPr>
                          <m:degHide m:val="on"/>
                          <m:ctrlPr>
                            <a:rPr lang="de-DE" altLang="de-DE" sz="2000" b="0" i="1">
                              <a:solidFill>
                                <a:schemeClr val="tx1"/>
                              </a:solidFill>
                              <a:latin typeface="Cambria Math" panose="02040503050406030204" pitchFamily="18" charset="0"/>
                              <a:ea typeface="Cambria Math" panose="02040503050406030204" pitchFamily="18" charset="0"/>
                            </a:rPr>
                          </m:ctrlPr>
                        </m:radPr>
                        <m:deg/>
                        <m:e>
                          <m:f>
                            <m:fPr>
                              <m:ctrlPr>
                                <a:rPr lang="de-DE" altLang="de-DE" sz="2000" b="0" i="1">
                                  <a:solidFill>
                                    <a:schemeClr val="tx1"/>
                                  </a:solidFill>
                                  <a:latin typeface="Cambria Math" panose="02040503050406030204" pitchFamily="18" charset="0"/>
                                  <a:ea typeface="Cambria Math" panose="02040503050406030204" pitchFamily="18" charset="0"/>
                                </a:rPr>
                              </m:ctrlPr>
                            </m:fPr>
                            <m:num>
                              <m:sSup>
                                <m:sSupPr>
                                  <m:ctrlPr>
                                    <a:rPr lang="de-DE" altLang="de-DE" sz="2000" b="0" i="1">
                                      <a:solidFill>
                                        <a:schemeClr val="tx1"/>
                                      </a:solidFill>
                                      <a:latin typeface="Cambria Math" panose="02040503050406030204" pitchFamily="18" charset="0"/>
                                      <a:ea typeface="Cambria Math" panose="02040503050406030204" pitchFamily="18" charset="0"/>
                                    </a:rPr>
                                  </m:ctrlPr>
                                </m:sSupPr>
                                <m:e>
                                  <m:d>
                                    <m:dPr>
                                      <m:ctrlPr>
                                        <a:rPr lang="de-DE" altLang="de-DE" sz="2000" b="0" i="1">
                                          <a:solidFill>
                                            <a:schemeClr val="tx1"/>
                                          </a:solidFill>
                                          <a:latin typeface="Cambria Math" panose="02040503050406030204" pitchFamily="18" charset="0"/>
                                          <a:ea typeface="Cambria Math" panose="02040503050406030204" pitchFamily="18" charset="0"/>
                                        </a:rPr>
                                      </m:ctrlPr>
                                    </m:dPr>
                                    <m:e>
                                      <m:sSubSup>
                                        <m:sSubSupPr>
                                          <m:ctrlPr>
                                            <a:rPr lang="de-DE" altLang="de-DE" sz="2000" b="0" i="1">
                                              <a:solidFill>
                                                <a:schemeClr val="tx1"/>
                                              </a:solidFill>
                                              <a:latin typeface="Cambria Math" panose="02040503050406030204" pitchFamily="18" charset="0"/>
                                              <a:ea typeface="Cambria Math" panose="02040503050406030204" pitchFamily="18" charset="0"/>
                                            </a:rPr>
                                          </m:ctrlPr>
                                        </m:sSubSupPr>
                                        <m:e>
                                          <m:r>
                                            <a:rPr lang="de-DE" altLang="de-DE" sz="2000" b="0" i="1">
                                              <a:solidFill>
                                                <a:schemeClr val="tx1"/>
                                              </a:solidFill>
                                              <a:latin typeface="Cambria Math" panose="02040503050406030204" pitchFamily="18" charset="0"/>
                                              <a:ea typeface="Cambria Math" panose="02040503050406030204" pitchFamily="18" charset="0"/>
                                            </a:rPr>
                                            <m:t>𝑥</m:t>
                                          </m:r>
                                        </m:e>
                                        <m:sub>
                                          <m:r>
                                            <a:rPr lang="de-DE" altLang="de-DE" sz="2000" b="0" i="1">
                                              <a:solidFill>
                                                <a:schemeClr val="tx1"/>
                                              </a:solidFill>
                                              <a:latin typeface="Cambria Math" panose="02040503050406030204" pitchFamily="18" charset="0"/>
                                              <a:ea typeface="Cambria Math" panose="02040503050406030204" pitchFamily="18" charset="0"/>
                                            </a:rPr>
                                            <m:t>𝑖</m:t>
                                          </m:r>
                                        </m:sub>
                                        <m:sup>
                                          <m:r>
                                            <a:rPr lang="de-DE" altLang="de-DE" sz="2000" b="0" i="1">
                                              <a:solidFill>
                                                <a:schemeClr val="tx1"/>
                                              </a:solidFill>
                                              <a:latin typeface="Cambria Math" panose="02040503050406030204" pitchFamily="18" charset="0"/>
                                              <a:ea typeface="Cambria Math" panose="02040503050406030204" pitchFamily="18" charset="0"/>
                                            </a:rPr>
                                            <m:t>∗</m:t>
                                          </m:r>
                                        </m:sup>
                                      </m:sSubSup>
                                      <m:r>
                                        <a:rPr lang="de-DE" altLang="de-DE" sz="2000" b="0" i="1">
                                          <a:solidFill>
                                            <a:schemeClr val="tx1"/>
                                          </a:solidFill>
                                          <a:latin typeface="Cambria Math" panose="02040503050406030204" pitchFamily="18" charset="0"/>
                                          <a:ea typeface="Cambria Math" panose="02040503050406030204" pitchFamily="18" charset="0"/>
                                        </a:rPr>
                                        <m:t>−</m:t>
                                      </m:r>
                                      <m:sSup>
                                        <m:sSupPr>
                                          <m:ctrlPr>
                                            <a:rPr lang="de-DE" altLang="de-DE" sz="2000" b="0" i="1">
                                              <a:solidFill>
                                                <a:schemeClr val="tx1"/>
                                              </a:solidFill>
                                              <a:latin typeface="Cambria Math" panose="02040503050406030204" pitchFamily="18" charset="0"/>
                                              <a:ea typeface="Cambria Math" panose="02040503050406030204" pitchFamily="18" charset="0"/>
                                            </a:rPr>
                                          </m:ctrlPr>
                                        </m:sSupPr>
                                        <m:e>
                                          <m:r>
                                            <a:rPr lang="de-DE" altLang="de-DE" sz="2000" b="0" i="1">
                                              <a:solidFill>
                                                <a:schemeClr val="tx1"/>
                                              </a:solidFill>
                                              <a:latin typeface="Cambria Math" panose="02040503050406030204" pitchFamily="18" charset="0"/>
                                              <a:ea typeface="Cambria Math" panose="02040503050406030204" pitchFamily="18" charset="0"/>
                                            </a:rPr>
                                            <m:t>𝑥</m:t>
                                          </m:r>
                                        </m:e>
                                        <m:sup>
                                          <m:r>
                                            <a:rPr lang="de-DE" altLang="de-DE" sz="2000" b="0" i="1">
                                              <a:solidFill>
                                                <a:schemeClr val="tx1"/>
                                              </a:solidFill>
                                              <a:latin typeface="Cambria Math" panose="02040503050406030204" pitchFamily="18" charset="0"/>
                                              <a:ea typeface="Cambria Math" panose="02040503050406030204" pitchFamily="18" charset="0"/>
                                            </a:rPr>
                                            <m:t>∗</m:t>
                                          </m:r>
                                        </m:sup>
                                      </m:sSup>
                                    </m:e>
                                  </m:d>
                                </m:e>
                                <m:sup>
                                  <m:r>
                                    <a:rPr lang="de-DE" altLang="de-DE" sz="2000" b="0" i="1">
                                      <a:solidFill>
                                        <a:schemeClr val="tx1"/>
                                      </a:solidFill>
                                      <a:latin typeface="Cambria Math" panose="02040503050406030204" pitchFamily="18" charset="0"/>
                                      <a:ea typeface="Cambria Math" panose="02040503050406030204" pitchFamily="18" charset="0"/>
                                    </a:rPr>
                                    <m:t>2</m:t>
                                  </m:r>
                                </m:sup>
                              </m:sSup>
                            </m:num>
                            <m:den>
                              <m:r>
                                <a:rPr lang="de-DE" altLang="de-DE" sz="2000" b="0" i="1">
                                  <a:solidFill>
                                    <a:schemeClr val="tx1"/>
                                  </a:solidFill>
                                  <a:latin typeface="Cambria Math" panose="02040503050406030204" pitchFamily="18" charset="0"/>
                                  <a:ea typeface="Cambria Math" panose="02040503050406030204" pitchFamily="18" charset="0"/>
                                </a:rPr>
                                <m:t>𝑝</m:t>
                              </m:r>
                              <m:r>
                                <a:rPr lang="de-DE" altLang="de-DE" sz="2000" b="0" i="1">
                                  <a:solidFill>
                                    <a:schemeClr val="tx1"/>
                                  </a:solidFill>
                                  <a:latin typeface="Cambria Math" panose="02040503050406030204" pitchFamily="18" charset="0"/>
                                  <a:ea typeface="Cambria Math" panose="02040503050406030204" pitchFamily="18" charset="0"/>
                                </a:rPr>
                                <m:t>−1</m:t>
                              </m:r>
                            </m:den>
                          </m:f>
                        </m:e>
                      </m:rad>
                    </m:oMath>
                  </m:oMathPara>
                </a14:m>
                <a:endParaRPr lang="en-GB" sz="2000" dirty="0">
                  <a:solidFill>
                    <a:schemeClr val="tx1"/>
                  </a:solidFill>
                </a:endParaRPr>
              </a:p>
            </p:txBody>
          </p:sp>
        </mc:Choice>
        <mc:Fallback xmlns="">
          <p:sp>
            <p:nvSpPr>
              <p:cNvPr id="7" name="Rettangolo 6"/>
              <p:cNvSpPr>
                <a:spLocks noRot="1" noChangeAspect="1" noMove="1" noResize="1" noEditPoints="1" noAdjustHandles="1" noChangeArrowheads="1" noChangeShapeType="1" noTextEdit="1"/>
              </p:cNvSpPr>
              <p:nvPr/>
            </p:nvSpPr>
            <p:spPr>
              <a:xfrm>
                <a:off x="3851920" y="1807900"/>
                <a:ext cx="3113160" cy="100168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ttangolo 27"/>
              <p:cNvSpPr/>
              <p:nvPr/>
            </p:nvSpPr>
            <p:spPr>
              <a:xfrm>
                <a:off x="1525294" y="2053381"/>
                <a:ext cx="1611980" cy="7489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altLang="de-DE" sz="2000" b="0" i="1" smtClean="0">
                              <a:solidFill>
                                <a:schemeClr val="tx1"/>
                              </a:solidFill>
                              <a:latin typeface="Cambria Math" panose="02040503050406030204" pitchFamily="18" charset="0"/>
                            </a:rPr>
                          </m:ctrlPr>
                        </m:sSupPr>
                        <m:e>
                          <m:r>
                            <a:rPr lang="it-IT" altLang="de-DE" sz="2000" b="0" i="1" smtClean="0">
                              <a:solidFill>
                                <a:schemeClr val="tx1"/>
                              </a:solidFill>
                              <a:latin typeface="Cambria Math" panose="02040503050406030204" pitchFamily="18" charset="0"/>
                            </a:rPr>
                            <m:t>𝑥</m:t>
                          </m:r>
                        </m:e>
                        <m:sup>
                          <m:r>
                            <a:rPr lang="de-DE" altLang="de-DE" sz="2000" b="0" i="1">
                              <a:solidFill>
                                <a:schemeClr val="tx1"/>
                              </a:solidFill>
                              <a:latin typeface="Cambria Math" panose="02040503050406030204" pitchFamily="18" charset="0"/>
                            </a:rPr>
                            <m:t>∗</m:t>
                          </m:r>
                        </m:sup>
                      </m:sSup>
                      <m:r>
                        <a:rPr lang="de-DE" altLang="de-DE" sz="2000" b="0" i="1">
                          <a:solidFill>
                            <a:schemeClr val="tx1"/>
                          </a:solidFill>
                          <a:latin typeface="Cambria Math" panose="02040503050406030204" pitchFamily="18" charset="0"/>
                        </a:rPr>
                        <m:t>=</m:t>
                      </m:r>
                      <m:f>
                        <m:fPr>
                          <m:ctrlPr>
                            <a:rPr lang="de-DE" altLang="de-DE" sz="2000" b="0" i="1">
                              <a:solidFill>
                                <a:schemeClr val="tx1"/>
                              </a:solidFill>
                              <a:latin typeface="Cambria Math" panose="02040503050406030204" pitchFamily="18" charset="0"/>
                            </a:rPr>
                          </m:ctrlPr>
                        </m:fPr>
                        <m:num>
                          <m:sSubSup>
                            <m:sSubSupPr>
                              <m:ctrlPr>
                                <a:rPr lang="de-DE" altLang="de-DE" sz="2000" b="0" i="1">
                                  <a:solidFill>
                                    <a:schemeClr val="tx1"/>
                                  </a:solidFill>
                                  <a:latin typeface="Cambria Math" panose="02040503050406030204" pitchFamily="18" charset="0"/>
                                  <a:ea typeface="Cambria Math" panose="02040503050406030204" pitchFamily="18" charset="0"/>
                                </a:rPr>
                              </m:ctrlPr>
                            </m:sSubSupPr>
                            <m:e>
                              <m:nary>
                                <m:naryPr>
                                  <m:chr m:val="∑"/>
                                  <m:subHide m:val="on"/>
                                  <m:supHide m:val="on"/>
                                  <m:ctrlPr>
                                    <a:rPr lang="de-DE" altLang="de-DE" sz="2000" b="0" i="1" smtClean="0">
                                      <a:solidFill>
                                        <a:schemeClr val="tx1"/>
                                      </a:solidFill>
                                      <a:latin typeface="Cambria Math" panose="02040503050406030204" pitchFamily="18" charset="0"/>
                                      <a:ea typeface="Cambria Math" panose="02040503050406030204" pitchFamily="18" charset="0"/>
                                    </a:rPr>
                                  </m:ctrlPr>
                                </m:naryPr>
                                <m:sub/>
                                <m:sup/>
                                <m:e/>
                              </m:nary>
                              <m:r>
                                <a:rPr lang="de-DE" altLang="de-DE" sz="2000" b="0" i="1">
                                  <a:solidFill>
                                    <a:schemeClr val="tx1"/>
                                  </a:solidFill>
                                  <a:latin typeface="Cambria Math" panose="02040503050406030204" pitchFamily="18" charset="0"/>
                                  <a:ea typeface="Cambria Math" panose="02040503050406030204" pitchFamily="18" charset="0"/>
                                </a:rPr>
                                <m:t>𝑥</m:t>
                              </m:r>
                            </m:e>
                            <m:sub>
                              <m:r>
                                <a:rPr lang="de-DE" altLang="de-DE" sz="2000" b="0" i="1">
                                  <a:solidFill>
                                    <a:schemeClr val="tx1"/>
                                  </a:solidFill>
                                  <a:latin typeface="Cambria Math" panose="02040503050406030204" pitchFamily="18" charset="0"/>
                                  <a:ea typeface="Cambria Math" panose="02040503050406030204" pitchFamily="18" charset="0"/>
                                </a:rPr>
                                <m:t>𝑖</m:t>
                              </m:r>
                            </m:sub>
                            <m:sup>
                              <m:r>
                                <a:rPr lang="de-DE" altLang="de-DE" sz="2000" b="0" i="1">
                                  <a:solidFill>
                                    <a:schemeClr val="tx1"/>
                                  </a:solidFill>
                                  <a:latin typeface="Cambria Math" panose="02040503050406030204" pitchFamily="18" charset="0"/>
                                  <a:ea typeface="Cambria Math" panose="02040503050406030204" pitchFamily="18" charset="0"/>
                                </a:rPr>
                                <m:t>∗</m:t>
                              </m:r>
                            </m:sup>
                          </m:sSubSup>
                        </m:num>
                        <m:den>
                          <m:r>
                            <a:rPr lang="it-IT" altLang="de-DE" sz="2000" b="0" i="1">
                              <a:solidFill>
                                <a:schemeClr val="tx1"/>
                              </a:solidFill>
                              <a:latin typeface="Cambria Math" panose="02040503050406030204" pitchFamily="18" charset="0"/>
                            </a:rPr>
                            <m:t>𝑝</m:t>
                          </m:r>
                        </m:den>
                      </m:f>
                    </m:oMath>
                  </m:oMathPara>
                </a14:m>
                <a:endParaRPr lang="en-GB" sz="2000" dirty="0">
                  <a:solidFill>
                    <a:schemeClr val="tx1"/>
                  </a:solidFill>
                </a:endParaRPr>
              </a:p>
            </p:txBody>
          </p:sp>
        </mc:Choice>
        <mc:Fallback xmlns="">
          <p:sp>
            <p:nvSpPr>
              <p:cNvPr id="28" name="Rettangolo 27"/>
              <p:cNvSpPr>
                <a:spLocks noRot="1" noChangeAspect="1" noMove="1" noResize="1" noEditPoints="1" noAdjustHandles="1" noChangeArrowheads="1" noChangeShapeType="1" noTextEdit="1"/>
              </p:cNvSpPr>
              <p:nvPr/>
            </p:nvSpPr>
            <p:spPr>
              <a:xfrm>
                <a:off x="1525294" y="2053381"/>
                <a:ext cx="1611980" cy="748923"/>
              </a:xfrm>
              <a:prstGeom prst="rect">
                <a:avLst/>
              </a:prstGeom>
              <a:blipFill rotWithShape="0">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5126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476672"/>
            <a:ext cx="8229600" cy="949008"/>
          </a:xfrm>
          <a:noFill/>
        </p:spPr>
        <p:txBody>
          <a:bodyPr vert="horz"/>
          <a:lstStyle/>
          <a:p>
            <a:r>
              <a:rPr lang="it-IT" sz="2800" dirty="0">
                <a:solidFill>
                  <a:schemeClr val="tx1"/>
                </a:solidFill>
              </a:rPr>
              <a:t>Algoritmo A</a:t>
            </a:r>
            <a:endParaRPr lang="en-GB" sz="2800" dirty="0">
              <a:solidFill>
                <a:schemeClr val="tx1"/>
              </a:solidFill>
            </a:endParaRPr>
          </a:p>
        </p:txBody>
      </p:sp>
      <p:sp>
        <p:nvSpPr>
          <p:cNvPr id="3" name="Segnaposto contenuto 2"/>
          <p:cNvSpPr>
            <a:spLocks noGrp="1"/>
          </p:cNvSpPr>
          <p:nvPr>
            <p:ph idx="1"/>
          </p:nvPr>
        </p:nvSpPr>
        <p:spPr/>
        <p:txBody>
          <a:bodyPr/>
          <a:lstStyle/>
          <a:p>
            <a:r>
              <a:rPr lang="it-IT" sz="2000" dirty="0" smtClean="0"/>
              <a:t>E l’incertezza di misura?</a:t>
            </a:r>
          </a:p>
          <a:p>
            <a:endParaRPr lang="it-IT" sz="2000" dirty="0"/>
          </a:p>
          <a:p>
            <a:endParaRPr lang="it-IT" sz="2000" dirty="0" smtClean="0"/>
          </a:p>
          <a:p>
            <a:endParaRPr lang="it-IT" sz="2000" dirty="0"/>
          </a:p>
          <a:p>
            <a:endParaRPr lang="it-IT" sz="2000" dirty="0" smtClean="0"/>
          </a:p>
          <a:p>
            <a:r>
              <a:rPr lang="it-IT" sz="2000" dirty="0" smtClean="0"/>
              <a:t>Invece di </a:t>
            </a:r>
          </a:p>
          <a:p>
            <a:endParaRPr lang="it-IT" sz="2000" dirty="0"/>
          </a:p>
          <a:p>
            <a:endParaRPr lang="it-IT" sz="2000" dirty="0" smtClean="0"/>
          </a:p>
          <a:p>
            <a:endParaRPr lang="it-IT" sz="2000" dirty="0"/>
          </a:p>
          <a:p>
            <a:r>
              <a:rPr lang="it-IT" sz="2000" dirty="0" smtClean="0">
                <a:solidFill>
                  <a:srgbClr val="C00000"/>
                </a:solidFill>
              </a:rPr>
              <a:t>L’incertezza viene incrementata di 1.675</a:t>
            </a:r>
          </a:p>
          <a:p>
            <a:endParaRPr lang="en-GB" sz="2000" dirty="0"/>
          </a:p>
        </p:txBody>
      </p:sp>
      <mc:AlternateContent xmlns:mc="http://schemas.openxmlformats.org/markup-compatibility/2006" xmlns:a14="http://schemas.microsoft.com/office/drawing/2010/main">
        <mc:Choice Requires="a14">
          <p:sp>
            <p:nvSpPr>
              <p:cNvPr id="4" name="Rettangolo 3"/>
              <p:cNvSpPr/>
              <p:nvPr/>
            </p:nvSpPr>
            <p:spPr>
              <a:xfrm>
                <a:off x="1259632" y="2031858"/>
                <a:ext cx="5036828" cy="107721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GB" sz="2000" i="1" smtClean="0">
                              <a:solidFill>
                                <a:schemeClr val="tx1"/>
                              </a:solidFill>
                              <a:latin typeface="Cambria Math" panose="02040503050406030204" pitchFamily="18" charset="0"/>
                            </a:rPr>
                          </m:ctrlPr>
                        </m:sSubPr>
                        <m:e>
                          <m:r>
                            <a:rPr lang="it-IT" sz="2000" b="0" i="1">
                              <a:solidFill>
                                <a:schemeClr val="tx1"/>
                              </a:solidFill>
                              <a:latin typeface="Cambria Math" panose="02040503050406030204" pitchFamily="18" charset="0"/>
                            </a:rPr>
                            <m:t>𝑢</m:t>
                          </m:r>
                          <m:r>
                            <a:rPr lang="it-IT" sz="2000" b="0" i="1">
                              <a:solidFill>
                                <a:schemeClr val="tx1"/>
                              </a:solidFill>
                              <a:latin typeface="Cambria Math" panose="02040503050406030204" pitchFamily="18" charset="0"/>
                            </a:rPr>
                            <m:t>(</m:t>
                          </m:r>
                          <m:r>
                            <a:rPr lang="it-IT" sz="2000" b="0" i="1">
                              <a:solidFill>
                                <a:schemeClr val="tx1"/>
                              </a:solidFill>
                              <a:latin typeface="Cambria Math" panose="02040503050406030204" pitchFamily="18" charset="0"/>
                            </a:rPr>
                            <m:t>𝑥</m:t>
                          </m:r>
                        </m:e>
                        <m:sub>
                          <m:r>
                            <a:rPr lang="it-IT" sz="2000" b="0" i="1">
                              <a:solidFill>
                                <a:schemeClr val="tx1"/>
                              </a:solidFill>
                              <a:latin typeface="Cambria Math" panose="02040503050406030204" pitchFamily="18" charset="0"/>
                            </a:rPr>
                            <m:t>𝑝𝑡</m:t>
                          </m:r>
                        </m:sub>
                      </m:sSub>
                      <m:r>
                        <a:rPr lang="it-IT" sz="2000" b="0" i="1">
                          <a:solidFill>
                            <a:schemeClr val="tx1"/>
                          </a:solidFill>
                          <a:latin typeface="Cambria Math" panose="02040503050406030204" pitchFamily="18" charset="0"/>
                        </a:rPr>
                        <m:t>)</m:t>
                      </m:r>
                      <m:r>
                        <a:rPr lang="it-IT" sz="2000" b="0">
                          <a:solidFill>
                            <a:schemeClr val="tx1"/>
                          </a:solidFill>
                          <a:latin typeface="Cambria Math" panose="02040503050406030204" pitchFamily="18" charset="0"/>
                        </a:rPr>
                        <m:t>=1,25</m:t>
                      </m:r>
                      <m:f>
                        <m:fPr>
                          <m:ctrlPr>
                            <a:rPr lang="it-IT" sz="2000" b="0" i="1">
                              <a:solidFill>
                                <a:schemeClr val="tx1"/>
                              </a:solidFill>
                              <a:latin typeface="Cambria Math" panose="02040503050406030204" pitchFamily="18" charset="0"/>
                            </a:rPr>
                          </m:ctrlPr>
                        </m:fPr>
                        <m:num>
                          <m:sSup>
                            <m:sSupPr>
                              <m:ctrlPr>
                                <a:rPr lang="it-IT" sz="2000" b="0" i="1">
                                  <a:solidFill>
                                    <a:schemeClr val="tx1"/>
                                  </a:solidFill>
                                  <a:latin typeface="Cambria Math" panose="02040503050406030204" pitchFamily="18" charset="0"/>
                                </a:rPr>
                              </m:ctrlPr>
                            </m:sSupPr>
                            <m:e>
                              <m:r>
                                <a:rPr lang="it-IT" sz="2000" b="0" i="1">
                                  <a:solidFill>
                                    <a:schemeClr val="tx1"/>
                                  </a:solidFill>
                                  <a:latin typeface="Cambria Math" panose="02040503050406030204" pitchFamily="18" charset="0"/>
                                </a:rPr>
                                <m:t>𝑠</m:t>
                              </m:r>
                            </m:e>
                            <m:sup>
                              <m:r>
                                <a:rPr lang="it-IT" sz="2000" b="0" i="1">
                                  <a:solidFill>
                                    <a:schemeClr val="tx1"/>
                                  </a:solidFill>
                                  <a:latin typeface="Cambria Math" panose="02040503050406030204" pitchFamily="18" charset="0"/>
                                </a:rPr>
                                <m:t>∗</m:t>
                              </m:r>
                            </m:sup>
                          </m:sSup>
                        </m:num>
                        <m:den>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𝑝</m:t>
                              </m:r>
                            </m:e>
                          </m:rad>
                        </m:den>
                      </m:f>
                      <m:r>
                        <a:rPr lang="it-IT" sz="2000" b="0" i="1" smtClean="0">
                          <a:solidFill>
                            <a:schemeClr val="tx1"/>
                          </a:solidFill>
                          <a:latin typeface="Cambria Math" panose="02040503050406030204" pitchFamily="18" charset="0"/>
                        </a:rPr>
                        <m:t>=</m:t>
                      </m:r>
                      <m:r>
                        <a:rPr lang="it-IT" sz="2000" b="0">
                          <a:solidFill>
                            <a:schemeClr val="tx1"/>
                          </a:solidFill>
                          <a:latin typeface="Cambria Math" panose="02040503050406030204" pitchFamily="18" charset="0"/>
                        </a:rPr>
                        <m:t>1,25</m:t>
                      </m:r>
                      <m:f>
                        <m:fPr>
                          <m:ctrlPr>
                            <a:rPr lang="it-IT" sz="2000" b="0" i="1">
                              <a:solidFill>
                                <a:schemeClr val="tx1"/>
                              </a:solidFill>
                              <a:latin typeface="Cambria Math" panose="02040503050406030204" pitchFamily="18" charset="0"/>
                            </a:rPr>
                          </m:ctrlPr>
                        </m:fPr>
                        <m:num>
                          <m:r>
                            <a:rPr lang="it-IT" sz="2000" b="0" i="1" smtClean="0">
                              <a:solidFill>
                                <a:schemeClr val="tx1"/>
                              </a:solidFill>
                              <a:latin typeface="Cambria Math" panose="02040503050406030204" pitchFamily="18" charset="0"/>
                            </a:rPr>
                            <m:t>1.34 </m:t>
                          </m:r>
                          <m:rad>
                            <m:radPr>
                              <m:degHide m:val="on"/>
                              <m:ctrlPr>
                                <a:rPr lang="it-IT" sz="2000" b="0" i="1" smtClean="0">
                                  <a:solidFill>
                                    <a:schemeClr val="tx1"/>
                                  </a:solidFill>
                                  <a:latin typeface="Cambria Math" panose="02040503050406030204" pitchFamily="18" charset="0"/>
                                </a:rPr>
                              </m:ctrlPr>
                            </m:radPr>
                            <m:deg/>
                            <m:e>
                              <m:f>
                                <m:fPr>
                                  <m:ctrlPr>
                                    <a:rPr lang="it-IT" sz="2000" b="0" i="1" smtClean="0">
                                      <a:solidFill>
                                        <a:schemeClr val="tx1"/>
                                      </a:solidFill>
                                      <a:latin typeface="Cambria Math" panose="02040503050406030204" pitchFamily="18" charset="0"/>
                                    </a:rPr>
                                  </m:ctrlPr>
                                </m:fPr>
                                <m:num>
                                  <m:nary>
                                    <m:naryPr>
                                      <m:chr m:val="∑"/>
                                      <m:subHide m:val="on"/>
                                      <m:supHide m:val="on"/>
                                      <m:ctrlPr>
                                        <a:rPr lang="it-IT" sz="2000" b="0" i="1" smtClean="0">
                                          <a:solidFill>
                                            <a:schemeClr val="tx1"/>
                                          </a:solidFill>
                                          <a:latin typeface="Cambria Math" panose="02040503050406030204" pitchFamily="18" charset="0"/>
                                        </a:rPr>
                                      </m:ctrlPr>
                                    </m:naryPr>
                                    <m:sub/>
                                    <m:sup/>
                                    <m:e>
                                      <m:sSup>
                                        <m:sSupPr>
                                          <m:ctrlPr>
                                            <a:rPr lang="it-IT" sz="2000" b="0" i="1" smtClean="0">
                                              <a:solidFill>
                                                <a:schemeClr val="tx1"/>
                                              </a:solidFill>
                                              <a:latin typeface="Cambria Math" panose="02040503050406030204" pitchFamily="18" charset="0"/>
                                            </a:rPr>
                                          </m:ctrlPr>
                                        </m:sSupPr>
                                        <m:e>
                                          <m:d>
                                            <m:dPr>
                                              <m:ctrlPr>
                                                <a:rPr lang="it-IT" sz="2000" b="0" i="1" smtClean="0">
                                                  <a:solidFill>
                                                    <a:schemeClr val="tx1"/>
                                                  </a:solidFill>
                                                  <a:latin typeface="Cambria Math" panose="02040503050406030204" pitchFamily="18" charset="0"/>
                                                </a:rPr>
                                              </m:ctrlPr>
                                            </m:dPr>
                                            <m:e>
                                              <m:sSub>
                                                <m:sSubPr>
                                                  <m:ctrlPr>
                                                    <a:rPr lang="it-IT"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𝑥</m:t>
                                                  </m:r>
                                                </m:e>
                                                <m:sub>
                                                  <m:r>
                                                    <a:rPr lang="it-IT" sz="2000" b="0" i="1" smtClean="0">
                                                      <a:solidFill>
                                                        <a:schemeClr val="tx1"/>
                                                      </a:solidFill>
                                                      <a:latin typeface="Cambria Math" panose="02040503050406030204" pitchFamily="18" charset="0"/>
                                                    </a:rPr>
                                                    <m:t>𝑖</m:t>
                                                  </m:r>
                                                </m:sub>
                                              </m:sSub>
                                              <m:r>
                                                <a:rPr lang="it-IT" sz="2000" b="0" i="1" smtClean="0">
                                                  <a:solidFill>
                                                    <a:schemeClr val="tx1"/>
                                                  </a:solidFill>
                                                  <a:latin typeface="Cambria Math" panose="02040503050406030204" pitchFamily="18" charset="0"/>
                                                </a:rPr>
                                                <m:t>−</m:t>
                                              </m:r>
                                              <m:sSup>
                                                <m:sSupPr>
                                                  <m:ctrlPr>
                                                    <a:rPr lang="it-IT" sz="2000" b="0" i="1" smtClean="0">
                                                      <a:solidFill>
                                                        <a:schemeClr val="tx1"/>
                                                      </a:solidFill>
                                                      <a:latin typeface="Cambria Math" panose="02040503050406030204" pitchFamily="18" charset="0"/>
                                                    </a:rPr>
                                                  </m:ctrlPr>
                                                </m:sSupPr>
                                                <m:e>
                                                  <m:r>
                                                    <a:rPr lang="it-IT" sz="2000" b="0" i="1" smtClean="0">
                                                      <a:solidFill>
                                                        <a:schemeClr val="tx1"/>
                                                      </a:solidFill>
                                                      <a:latin typeface="Cambria Math" panose="02040503050406030204" pitchFamily="18" charset="0"/>
                                                    </a:rPr>
                                                    <m:t>𝑥</m:t>
                                                  </m:r>
                                                </m:e>
                                                <m:sup>
                                                  <m:r>
                                                    <a:rPr lang="it-IT" sz="2000" b="0" i="1" smtClean="0">
                                                      <a:solidFill>
                                                        <a:schemeClr val="tx1"/>
                                                      </a:solidFill>
                                                      <a:latin typeface="Cambria Math" panose="02040503050406030204" pitchFamily="18" charset="0"/>
                                                    </a:rPr>
                                                    <m:t>∗</m:t>
                                                  </m:r>
                                                </m:sup>
                                              </m:sSup>
                                            </m:e>
                                          </m:d>
                                        </m:e>
                                        <m:sup>
                                          <m:r>
                                            <a:rPr lang="it-IT" sz="2000" b="0" i="1" smtClean="0">
                                              <a:solidFill>
                                                <a:schemeClr val="tx1"/>
                                              </a:solidFill>
                                              <a:latin typeface="Cambria Math" panose="02040503050406030204" pitchFamily="18" charset="0"/>
                                            </a:rPr>
                                            <m:t>2</m:t>
                                          </m:r>
                                        </m:sup>
                                      </m:sSup>
                                    </m:e>
                                  </m:nary>
                                </m:num>
                                <m:den>
                                  <m:r>
                                    <a:rPr lang="it-IT" sz="2000" b="0" i="1" smtClean="0">
                                      <a:solidFill>
                                        <a:schemeClr val="tx1"/>
                                      </a:solidFill>
                                      <a:latin typeface="Cambria Math" panose="02040503050406030204" pitchFamily="18" charset="0"/>
                                    </a:rPr>
                                    <m:t>𝑝</m:t>
                                  </m:r>
                                  <m:r>
                                    <a:rPr lang="it-IT" sz="2000" b="0" i="1" smtClean="0">
                                      <a:solidFill>
                                        <a:schemeClr val="tx1"/>
                                      </a:solidFill>
                                      <a:latin typeface="Cambria Math" panose="02040503050406030204" pitchFamily="18" charset="0"/>
                                    </a:rPr>
                                    <m:t>−1</m:t>
                                  </m:r>
                                </m:den>
                              </m:f>
                            </m:e>
                          </m:rad>
                        </m:num>
                        <m:den>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𝑝</m:t>
                              </m:r>
                            </m:e>
                          </m:rad>
                        </m:den>
                      </m:f>
                    </m:oMath>
                  </m:oMathPara>
                </a14:m>
                <a:endParaRPr lang="en-GB" sz="2000" dirty="0">
                  <a:solidFill>
                    <a:schemeClr val="tx1"/>
                  </a:solidFill>
                </a:endParaRPr>
              </a:p>
            </p:txBody>
          </p:sp>
        </mc:Choice>
        <mc:Fallback xmlns="">
          <p:sp>
            <p:nvSpPr>
              <p:cNvPr id="4" name="Rettangolo 3"/>
              <p:cNvSpPr>
                <a:spLocks noRot="1" noChangeAspect="1" noMove="1" noResize="1" noEditPoints="1" noAdjustHandles="1" noChangeArrowheads="1" noChangeShapeType="1" noTextEdit="1"/>
              </p:cNvSpPr>
              <p:nvPr/>
            </p:nvSpPr>
            <p:spPr>
              <a:xfrm>
                <a:off x="1259632" y="2031858"/>
                <a:ext cx="5036828" cy="1077218"/>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ttangolo 12"/>
              <p:cNvSpPr/>
              <p:nvPr/>
            </p:nvSpPr>
            <p:spPr>
              <a:xfrm>
                <a:off x="2405101" y="3580095"/>
                <a:ext cx="3508589" cy="107721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GB" sz="2000" i="1" smtClean="0">
                              <a:solidFill>
                                <a:schemeClr val="tx1"/>
                              </a:solidFill>
                              <a:latin typeface="Cambria Math" panose="02040503050406030204" pitchFamily="18" charset="0"/>
                            </a:rPr>
                          </m:ctrlPr>
                        </m:sSubPr>
                        <m:e>
                          <m:r>
                            <a:rPr lang="it-IT" sz="2000" b="0" i="1">
                              <a:solidFill>
                                <a:schemeClr val="tx1"/>
                              </a:solidFill>
                              <a:latin typeface="Cambria Math" panose="02040503050406030204" pitchFamily="18" charset="0"/>
                            </a:rPr>
                            <m:t>𝑢</m:t>
                          </m:r>
                          <m:r>
                            <a:rPr lang="it-IT" sz="2000" b="0" i="1">
                              <a:solidFill>
                                <a:schemeClr val="tx1"/>
                              </a:solidFill>
                              <a:latin typeface="Cambria Math" panose="02040503050406030204" pitchFamily="18" charset="0"/>
                            </a:rPr>
                            <m:t>(</m:t>
                          </m:r>
                          <m:r>
                            <a:rPr lang="it-IT" sz="2000" b="0" i="1">
                              <a:solidFill>
                                <a:schemeClr val="tx1"/>
                              </a:solidFill>
                              <a:latin typeface="Cambria Math" panose="02040503050406030204" pitchFamily="18" charset="0"/>
                            </a:rPr>
                            <m:t>𝑥</m:t>
                          </m:r>
                        </m:e>
                        <m:sub>
                          <m:r>
                            <a:rPr lang="it-IT" sz="2000" b="0" i="1">
                              <a:solidFill>
                                <a:schemeClr val="tx1"/>
                              </a:solidFill>
                              <a:latin typeface="Cambria Math" panose="02040503050406030204" pitchFamily="18" charset="0"/>
                            </a:rPr>
                            <m:t>𝑝𝑡</m:t>
                          </m:r>
                        </m:sub>
                      </m:sSub>
                      <m:r>
                        <a:rPr lang="it-IT" sz="2000" b="0" i="1">
                          <a:solidFill>
                            <a:schemeClr val="tx1"/>
                          </a:solidFill>
                          <a:latin typeface="Cambria Math" panose="02040503050406030204" pitchFamily="18" charset="0"/>
                        </a:rPr>
                        <m:t>)</m:t>
                      </m:r>
                      <m:r>
                        <a:rPr lang="it-IT" sz="2000" b="0">
                          <a:solidFill>
                            <a:schemeClr val="tx1"/>
                          </a:solidFill>
                          <a:latin typeface="Cambria Math" panose="02040503050406030204" pitchFamily="18" charset="0"/>
                        </a:rPr>
                        <m:t>=</m:t>
                      </m:r>
                      <m:f>
                        <m:fPr>
                          <m:ctrlPr>
                            <a:rPr lang="it-IT" sz="2000" b="0" i="1">
                              <a:solidFill>
                                <a:schemeClr val="tx1"/>
                              </a:solidFill>
                              <a:latin typeface="Cambria Math" panose="02040503050406030204" pitchFamily="18" charset="0"/>
                            </a:rPr>
                          </m:ctrlPr>
                        </m:fPr>
                        <m:num>
                          <m:r>
                            <a:rPr lang="it-IT" sz="2000" b="0" i="1" smtClean="0">
                              <a:solidFill>
                                <a:schemeClr val="tx1"/>
                              </a:solidFill>
                              <a:latin typeface="Cambria Math" panose="02040503050406030204" pitchFamily="18" charset="0"/>
                            </a:rPr>
                            <m:t>𝑠</m:t>
                          </m:r>
                        </m:num>
                        <m:den>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𝑝</m:t>
                              </m:r>
                            </m:e>
                          </m:rad>
                        </m:den>
                      </m:f>
                      <m:r>
                        <a:rPr lang="it-IT" sz="2000" b="0" i="1" smtClean="0">
                          <a:solidFill>
                            <a:schemeClr val="tx1"/>
                          </a:solidFill>
                          <a:latin typeface="Cambria Math" panose="02040503050406030204" pitchFamily="18" charset="0"/>
                        </a:rPr>
                        <m:t>=</m:t>
                      </m:r>
                      <m:f>
                        <m:fPr>
                          <m:ctrlPr>
                            <a:rPr lang="it-IT" sz="2000" b="0" i="1">
                              <a:solidFill>
                                <a:schemeClr val="tx1"/>
                              </a:solidFill>
                              <a:latin typeface="Cambria Math" panose="02040503050406030204" pitchFamily="18" charset="0"/>
                            </a:rPr>
                          </m:ctrlPr>
                        </m:fPr>
                        <m:num>
                          <m:r>
                            <a:rPr lang="it-IT" sz="2000" b="0" i="1" smtClean="0">
                              <a:solidFill>
                                <a:schemeClr val="tx1"/>
                              </a:solidFill>
                              <a:latin typeface="Cambria Math" panose="02040503050406030204" pitchFamily="18" charset="0"/>
                            </a:rPr>
                            <m:t> </m:t>
                          </m:r>
                          <m:rad>
                            <m:radPr>
                              <m:degHide m:val="on"/>
                              <m:ctrlPr>
                                <a:rPr lang="it-IT" sz="2000" b="0" i="1" smtClean="0">
                                  <a:solidFill>
                                    <a:schemeClr val="tx1"/>
                                  </a:solidFill>
                                  <a:latin typeface="Cambria Math" panose="02040503050406030204" pitchFamily="18" charset="0"/>
                                </a:rPr>
                              </m:ctrlPr>
                            </m:radPr>
                            <m:deg/>
                            <m:e>
                              <m:f>
                                <m:fPr>
                                  <m:ctrlPr>
                                    <a:rPr lang="it-IT" sz="2000" b="0" i="1" smtClean="0">
                                      <a:solidFill>
                                        <a:schemeClr val="tx1"/>
                                      </a:solidFill>
                                      <a:latin typeface="Cambria Math" panose="02040503050406030204" pitchFamily="18" charset="0"/>
                                    </a:rPr>
                                  </m:ctrlPr>
                                </m:fPr>
                                <m:num>
                                  <m:nary>
                                    <m:naryPr>
                                      <m:chr m:val="∑"/>
                                      <m:subHide m:val="on"/>
                                      <m:supHide m:val="on"/>
                                      <m:ctrlPr>
                                        <a:rPr lang="it-IT" sz="2000" b="0" i="1" smtClean="0">
                                          <a:solidFill>
                                            <a:schemeClr val="tx1"/>
                                          </a:solidFill>
                                          <a:latin typeface="Cambria Math" panose="02040503050406030204" pitchFamily="18" charset="0"/>
                                        </a:rPr>
                                      </m:ctrlPr>
                                    </m:naryPr>
                                    <m:sub/>
                                    <m:sup/>
                                    <m:e>
                                      <m:sSup>
                                        <m:sSupPr>
                                          <m:ctrlPr>
                                            <a:rPr lang="it-IT" sz="2000" b="0" i="1" smtClean="0">
                                              <a:solidFill>
                                                <a:schemeClr val="tx1"/>
                                              </a:solidFill>
                                              <a:latin typeface="Cambria Math" panose="02040503050406030204" pitchFamily="18" charset="0"/>
                                            </a:rPr>
                                          </m:ctrlPr>
                                        </m:sSupPr>
                                        <m:e>
                                          <m:d>
                                            <m:dPr>
                                              <m:ctrlPr>
                                                <a:rPr lang="it-IT" sz="2000" b="0" i="1" smtClean="0">
                                                  <a:solidFill>
                                                    <a:schemeClr val="tx1"/>
                                                  </a:solidFill>
                                                  <a:latin typeface="Cambria Math" panose="02040503050406030204" pitchFamily="18" charset="0"/>
                                                </a:rPr>
                                              </m:ctrlPr>
                                            </m:dPr>
                                            <m:e>
                                              <m:sSub>
                                                <m:sSubPr>
                                                  <m:ctrlPr>
                                                    <a:rPr lang="it-IT"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𝑥</m:t>
                                                  </m:r>
                                                </m:e>
                                                <m:sub>
                                                  <m:r>
                                                    <a:rPr lang="it-IT" sz="2000" b="0" i="1" smtClean="0">
                                                      <a:solidFill>
                                                        <a:schemeClr val="tx1"/>
                                                      </a:solidFill>
                                                      <a:latin typeface="Cambria Math" panose="02040503050406030204" pitchFamily="18" charset="0"/>
                                                    </a:rPr>
                                                    <m:t>𝑖</m:t>
                                                  </m:r>
                                                </m:sub>
                                              </m:sSub>
                                              <m:r>
                                                <a:rPr lang="it-IT" sz="2000" b="0" i="1" smtClean="0">
                                                  <a:solidFill>
                                                    <a:schemeClr val="tx1"/>
                                                  </a:solidFill>
                                                  <a:latin typeface="Cambria Math" panose="02040503050406030204" pitchFamily="18" charset="0"/>
                                                </a:rPr>
                                                <m:t>−</m:t>
                                              </m:r>
                                              <m:sSup>
                                                <m:sSupPr>
                                                  <m:ctrlPr>
                                                    <a:rPr lang="it-IT" sz="2000" b="0" i="1" smtClean="0">
                                                      <a:solidFill>
                                                        <a:schemeClr val="tx1"/>
                                                      </a:solidFill>
                                                      <a:latin typeface="Cambria Math" panose="02040503050406030204" pitchFamily="18" charset="0"/>
                                                    </a:rPr>
                                                  </m:ctrlPr>
                                                </m:sSupPr>
                                                <m:e>
                                                  <m:r>
                                                    <a:rPr lang="it-IT" sz="2000" b="0" i="1" smtClean="0">
                                                      <a:solidFill>
                                                        <a:schemeClr val="tx1"/>
                                                      </a:solidFill>
                                                      <a:latin typeface="Cambria Math" panose="02040503050406030204" pitchFamily="18" charset="0"/>
                                                    </a:rPr>
                                                    <m:t>𝑥</m:t>
                                                  </m:r>
                                                </m:e>
                                                <m:sup>
                                                  <m:r>
                                                    <a:rPr lang="it-IT" sz="2000" b="0" i="1" smtClean="0">
                                                      <a:solidFill>
                                                        <a:schemeClr val="tx1"/>
                                                      </a:solidFill>
                                                      <a:latin typeface="Cambria Math" panose="02040503050406030204" pitchFamily="18" charset="0"/>
                                                    </a:rPr>
                                                    <m:t>∗</m:t>
                                                  </m:r>
                                                </m:sup>
                                              </m:sSup>
                                            </m:e>
                                          </m:d>
                                        </m:e>
                                        <m:sup>
                                          <m:r>
                                            <a:rPr lang="it-IT" sz="2000" b="0" i="1" smtClean="0">
                                              <a:solidFill>
                                                <a:schemeClr val="tx1"/>
                                              </a:solidFill>
                                              <a:latin typeface="Cambria Math" panose="02040503050406030204" pitchFamily="18" charset="0"/>
                                            </a:rPr>
                                            <m:t>2</m:t>
                                          </m:r>
                                        </m:sup>
                                      </m:sSup>
                                    </m:e>
                                  </m:nary>
                                </m:num>
                                <m:den>
                                  <m:r>
                                    <a:rPr lang="it-IT" sz="2000" b="0" i="1" smtClean="0">
                                      <a:solidFill>
                                        <a:schemeClr val="tx1"/>
                                      </a:solidFill>
                                      <a:latin typeface="Cambria Math" panose="02040503050406030204" pitchFamily="18" charset="0"/>
                                    </a:rPr>
                                    <m:t>𝑝</m:t>
                                  </m:r>
                                  <m:r>
                                    <a:rPr lang="it-IT" sz="2000" b="0" i="1" smtClean="0">
                                      <a:solidFill>
                                        <a:schemeClr val="tx1"/>
                                      </a:solidFill>
                                      <a:latin typeface="Cambria Math" panose="02040503050406030204" pitchFamily="18" charset="0"/>
                                    </a:rPr>
                                    <m:t>−1</m:t>
                                  </m:r>
                                </m:den>
                              </m:f>
                            </m:e>
                          </m:rad>
                        </m:num>
                        <m:den>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𝑝</m:t>
                              </m:r>
                            </m:e>
                          </m:rad>
                        </m:den>
                      </m:f>
                    </m:oMath>
                  </m:oMathPara>
                </a14:m>
                <a:endParaRPr lang="en-GB" sz="2000" dirty="0">
                  <a:solidFill>
                    <a:schemeClr val="tx1"/>
                  </a:solidFill>
                </a:endParaRPr>
              </a:p>
            </p:txBody>
          </p:sp>
        </mc:Choice>
        <mc:Fallback xmlns="">
          <p:sp>
            <p:nvSpPr>
              <p:cNvPr id="13" name="Rettangolo 12"/>
              <p:cNvSpPr>
                <a:spLocks noRot="1" noChangeAspect="1" noMove="1" noResize="1" noEditPoints="1" noAdjustHandles="1" noChangeArrowheads="1" noChangeShapeType="1" noTextEdit="1"/>
              </p:cNvSpPr>
              <p:nvPr/>
            </p:nvSpPr>
            <p:spPr>
              <a:xfrm>
                <a:off x="2405101" y="3580095"/>
                <a:ext cx="3508589" cy="1077218"/>
              </a:xfrm>
              <a:prstGeom prst="rect">
                <a:avLst/>
              </a:prstGeom>
              <a:blipFill rotWithShape="0">
                <a:blip r:embed="rId3"/>
                <a:stretch>
                  <a:fillRect/>
                </a:stretch>
              </a:blipFill>
            </p:spPr>
            <p:txBody>
              <a:bodyPr/>
              <a:lstStyle/>
              <a:p>
                <a:r>
                  <a:rPr lang="en-GB">
                    <a:noFill/>
                  </a:rPr>
                  <a:t> </a:t>
                </a:r>
              </a:p>
            </p:txBody>
          </p:sp>
        </mc:Fallback>
      </mc:AlternateContent>
      <p:sp>
        <p:nvSpPr>
          <p:cNvPr id="5" name="Ovale 4"/>
          <p:cNvSpPr/>
          <p:nvPr/>
        </p:nvSpPr>
        <p:spPr bwMode="auto">
          <a:xfrm rot="2570495">
            <a:off x="3446958" y="1654406"/>
            <a:ext cx="1071071" cy="1982444"/>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5" charset="0"/>
            </a:endParaRPr>
          </a:p>
        </p:txBody>
      </p:sp>
      <mc:AlternateContent xmlns:mc="http://schemas.openxmlformats.org/markup-compatibility/2006" xmlns:a14="http://schemas.microsoft.com/office/drawing/2010/main">
        <mc:Choice Requires="a14">
          <p:sp>
            <p:nvSpPr>
              <p:cNvPr id="7" name="Rettangolo 6"/>
              <p:cNvSpPr/>
              <p:nvPr/>
            </p:nvSpPr>
            <p:spPr>
              <a:xfrm>
                <a:off x="2627784" y="5871611"/>
                <a:ext cx="5737981" cy="707886"/>
              </a:xfrm>
              <a:prstGeom prst="rect">
                <a:avLst/>
              </a:prstGeom>
            </p:spPr>
            <p:txBody>
              <a:bodyPr wrap="none">
                <a:spAutoFit/>
              </a:bodyPr>
              <a:lstStyle/>
              <a:p>
                <a14:m>
                  <m:oMath xmlns:m="http://schemas.openxmlformats.org/officeDocument/2006/math">
                    <m:sSub>
                      <m:sSubPr>
                        <m:ctrlPr>
                          <a:rPr lang="en-GB" sz="1800" i="1" smtClean="0">
                            <a:solidFill>
                              <a:schemeClr val="tx1"/>
                            </a:solidFill>
                            <a:latin typeface="Cambria Math" panose="02040503050406030204" pitchFamily="18" charset="0"/>
                          </a:rPr>
                        </m:ctrlPr>
                      </m:sSubPr>
                      <m:e>
                        <m:r>
                          <a:rPr lang="it-IT" sz="1800" b="0" i="1">
                            <a:solidFill>
                              <a:schemeClr val="tx1"/>
                            </a:solidFill>
                            <a:latin typeface="Cambria Math" panose="02040503050406030204" pitchFamily="18" charset="0"/>
                          </a:rPr>
                          <m:t>𝑢</m:t>
                        </m:r>
                        <m:r>
                          <a:rPr lang="it-IT" sz="1800" b="0" i="1">
                            <a:solidFill>
                              <a:schemeClr val="tx1"/>
                            </a:solidFill>
                            <a:latin typeface="Cambria Math" panose="02040503050406030204" pitchFamily="18" charset="0"/>
                          </a:rPr>
                          <m:t>(</m:t>
                        </m:r>
                        <m:r>
                          <a:rPr lang="it-IT" sz="1800" b="0" i="1">
                            <a:solidFill>
                              <a:schemeClr val="tx1"/>
                            </a:solidFill>
                            <a:latin typeface="Cambria Math" panose="02040503050406030204" pitchFamily="18" charset="0"/>
                          </a:rPr>
                          <m:t>𝑥</m:t>
                        </m:r>
                      </m:e>
                      <m:sub>
                        <m:r>
                          <a:rPr lang="it-IT" sz="1800" b="0" i="1">
                            <a:solidFill>
                              <a:schemeClr val="tx1"/>
                            </a:solidFill>
                            <a:latin typeface="Cambria Math" panose="02040503050406030204" pitchFamily="18" charset="0"/>
                          </a:rPr>
                          <m:t>𝑝𝑡</m:t>
                        </m:r>
                      </m:sub>
                    </m:sSub>
                    <m:r>
                      <a:rPr lang="it-IT" sz="1800" b="0" i="1">
                        <a:solidFill>
                          <a:schemeClr val="tx1"/>
                        </a:solidFill>
                        <a:latin typeface="Cambria Math" panose="02040503050406030204" pitchFamily="18" charset="0"/>
                      </a:rPr>
                      <m:t>)</m:t>
                    </m:r>
                    <m:r>
                      <a:rPr lang="it-IT" sz="1800" b="0" i="0" smtClean="0">
                        <a:solidFill>
                          <a:schemeClr val="tx1"/>
                        </a:solidFill>
                        <a:latin typeface="Cambria Math" panose="02040503050406030204" pitchFamily="18" charset="0"/>
                      </a:rPr>
                      <m:t>&lt;0.3</m:t>
                    </m:r>
                    <m:sSub>
                      <m:sSubPr>
                        <m:ctrlPr>
                          <a:rPr lang="it-IT" sz="1800" b="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ea typeface="Cambria Math" panose="02040503050406030204" pitchFamily="18" charset="0"/>
                          </a:rPr>
                          <m:t>𝜎</m:t>
                        </m:r>
                      </m:e>
                      <m:sub>
                        <m:r>
                          <a:rPr lang="it-IT" sz="1800" b="0" i="1" smtClean="0">
                            <a:solidFill>
                              <a:schemeClr val="tx1"/>
                            </a:solidFill>
                            <a:latin typeface="Cambria Math" panose="02040503050406030204" pitchFamily="18" charset="0"/>
                          </a:rPr>
                          <m:t>𝑝𝑡</m:t>
                        </m:r>
                      </m:sub>
                    </m:sSub>
                  </m:oMath>
                </a14:m>
                <a:r>
                  <a:rPr lang="en-GB" sz="2000" dirty="0" smtClean="0">
                    <a:solidFill>
                      <a:schemeClr val="tx1"/>
                    </a:solidFill>
                  </a:rPr>
                  <a:t>  </a:t>
                </a:r>
                <a:r>
                  <a:rPr lang="en-GB" sz="2000" b="0" dirty="0" err="1" smtClean="0">
                    <a:solidFill>
                      <a:schemeClr val="tx1"/>
                    </a:solidFill>
                  </a:rPr>
                  <a:t>trascurabilità</a:t>
                </a:r>
                <a:r>
                  <a:rPr lang="en-GB" sz="2000" b="0" dirty="0" smtClean="0">
                    <a:solidFill>
                      <a:schemeClr val="tx1"/>
                    </a:solidFill>
                  </a:rPr>
                  <a:t> </a:t>
                </a:r>
                <a:r>
                  <a:rPr lang="en-GB" sz="2000" b="0" dirty="0" err="1" smtClean="0">
                    <a:solidFill>
                      <a:schemeClr val="tx1"/>
                    </a:solidFill>
                  </a:rPr>
                  <a:t>dell’incertezzza</a:t>
                </a:r>
                <a:r>
                  <a:rPr lang="en-GB" sz="2000" b="0" dirty="0" smtClean="0">
                    <a:solidFill>
                      <a:schemeClr val="tx1"/>
                    </a:solidFill>
                  </a:rPr>
                  <a:t> </a:t>
                </a:r>
              </a:p>
              <a:p>
                <a:r>
                  <a:rPr lang="en-GB" sz="2000" b="0" dirty="0">
                    <a:solidFill>
                      <a:schemeClr val="tx1"/>
                    </a:solidFill>
                  </a:rPr>
                  <a:t>	</a:t>
                </a:r>
                <a:r>
                  <a:rPr lang="en-GB" sz="2000" b="0" dirty="0" smtClean="0">
                    <a:solidFill>
                      <a:schemeClr val="tx1"/>
                    </a:solidFill>
                  </a:rPr>
                  <a:t>	</a:t>
                </a:r>
                <a:r>
                  <a:rPr lang="en-GB" sz="2000" b="0" dirty="0" err="1" smtClean="0">
                    <a:solidFill>
                      <a:schemeClr val="tx1"/>
                    </a:solidFill>
                  </a:rPr>
                  <a:t>più</a:t>
                </a:r>
                <a:r>
                  <a:rPr lang="en-GB" sz="2000" b="0" dirty="0" smtClean="0">
                    <a:solidFill>
                      <a:schemeClr val="tx1"/>
                    </a:solidFill>
                  </a:rPr>
                  <a:t>  difficile da </a:t>
                </a:r>
                <a:r>
                  <a:rPr lang="en-GB" sz="2000" b="0" dirty="0" err="1" smtClean="0">
                    <a:solidFill>
                      <a:schemeClr val="tx1"/>
                    </a:solidFill>
                  </a:rPr>
                  <a:t>soddisfare</a:t>
                </a:r>
                <a:endParaRPr lang="en-GB" sz="2000" b="0" dirty="0">
                  <a:solidFill>
                    <a:schemeClr val="tx1"/>
                  </a:solidFill>
                </a:endParaRPr>
              </a:p>
            </p:txBody>
          </p:sp>
        </mc:Choice>
        <mc:Fallback xmlns="">
          <p:sp>
            <p:nvSpPr>
              <p:cNvPr id="7" name="Rettangolo 6"/>
              <p:cNvSpPr>
                <a:spLocks noRot="1" noChangeAspect="1" noMove="1" noResize="1" noEditPoints="1" noAdjustHandles="1" noChangeArrowheads="1" noChangeShapeType="1" noTextEdit="1"/>
              </p:cNvSpPr>
              <p:nvPr/>
            </p:nvSpPr>
            <p:spPr>
              <a:xfrm>
                <a:off x="2627784" y="5871611"/>
                <a:ext cx="5737981" cy="707886"/>
              </a:xfrm>
              <a:prstGeom prst="rect">
                <a:avLst/>
              </a:prstGeom>
              <a:blipFill rotWithShape="0">
                <a:blip r:embed="rId4"/>
                <a:stretch>
                  <a:fillRect t="-6897" b="-14655"/>
                </a:stretch>
              </a:blipFill>
            </p:spPr>
            <p:txBody>
              <a:bodyPr/>
              <a:lstStyle/>
              <a:p>
                <a:r>
                  <a:rPr lang="en-GB">
                    <a:noFill/>
                  </a:rPr>
                  <a:t> </a:t>
                </a:r>
              </a:p>
            </p:txBody>
          </p:sp>
        </mc:Fallback>
      </mc:AlternateContent>
      <p:sp>
        <p:nvSpPr>
          <p:cNvPr id="6" name="Freccia a destra 5"/>
          <p:cNvSpPr/>
          <p:nvPr/>
        </p:nvSpPr>
        <p:spPr>
          <a:xfrm>
            <a:off x="1619672" y="5890653"/>
            <a:ext cx="504056" cy="471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927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94271"/>
            <a:ext cx="8229600" cy="949008"/>
          </a:xfrm>
          <a:noFill/>
        </p:spPr>
        <p:txBody>
          <a:bodyPr vert="horz"/>
          <a:lstStyle/>
          <a:p>
            <a:r>
              <a:rPr lang="it-IT" sz="2800" dirty="0" err="1">
                <a:solidFill>
                  <a:schemeClr val="tx1"/>
                </a:solidFill>
              </a:rPr>
              <a:t>Density</a:t>
            </a:r>
            <a:r>
              <a:rPr lang="it-IT" sz="2800" dirty="0">
                <a:solidFill>
                  <a:schemeClr val="tx1"/>
                </a:solidFill>
              </a:rPr>
              <a:t> plot</a:t>
            </a:r>
            <a:endParaRPr lang="en-GB" sz="2800" dirty="0">
              <a:solidFill>
                <a:schemeClr val="tx1"/>
              </a:solidFill>
            </a:endParaRPr>
          </a:p>
        </p:txBody>
      </p:sp>
      <p:sp>
        <p:nvSpPr>
          <p:cNvPr id="3" name="Segnaposto contenuto 2"/>
          <p:cNvSpPr>
            <a:spLocks noGrp="1"/>
          </p:cNvSpPr>
          <p:nvPr>
            <p:ph idx="1"/>
          </p:nvPr>
        </p:nvSpPr>
        <p:spPr>
          <a:xfrm>
            <a:off x="457200" y="1556792"/>
            <a:ext cx="8229600" cy="4569371"/>
          </a:xfrm>
        </p:spPr>
        <p:txBody>
          <a:bodyPr/>
          <a:lstStyle/>
          <a:p>
            <a:r>
              <a:rPr lang="it-IT" sz="2000" dirty="0"/>
              <a:t>Un grafico di densità può essere considerato </a:t>
            </a:r>
            <a:r>
              <a:rPr lang="it-IT" sz="2000" dirty="0" smtClean="0"/>
              <a:t>un'estensione dell'istogramma</a:t>
            </a:r>
            <a:r>
              <a:rPr lang="it-IT" sz="2000" dirty="0"/>
              <a:t>. </a:t>
            </a:r>
            <a:endParaRPr lang="it-IT" sz="2000" dirty="0" smtClean="0"/>
          </a:p>
        </p:txBody>
      </p:sp>
      <p:pic>
        <p:nvPicPr>
          <p:cNvPr id="4" name="Immagine 3"/>
          <p:cNvPicPr>
            <a:picLocks noChangeAspect="1"/>
          </p:cNvPicPr>
          <p:nvPr/>
        </p:nvPicPr>
        <p:blipFill>
          <a:blip r:embed="rId2"/>
          <a:stretch>
            <a:fillRect/>
          </a:stretch>
        </p:blipFill>
        <p:spPr>
          <a:xfrm>
            <a:off x="1115616" y="2492896"/>
            <a:ext cx="7076850" cy="2664296"/>
          </a:xfrm>
          <a:prstGeom prst="rect">
            <a:avLst/>
          </a:prstGeom>
        </p:spPr>
      </p:pic>
    </p:spTree>
    <p:extLst>
      <p:ext uri="{BB962C8B-B14F-4D97-AF65-F5344CB8AC3E}">
        <p14:creationId xmlns:p14="http://schemas.microsoft.com/office/powerpoint/2010/main" val="2876784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48680"/>
            <a:ext cx="8229600" cy="949008"/>
          </a:xfrm>
          <a:noFill/>
        </p:spPr>
        <p:txBody>
          <a:bodyPr vert="horz"/>
          <a:lstStyle/>
          <a:p>
            <a:r>
              <a:rPr lang="it-IT" sz="2800" dirty="0">
                <a:solidFill>
                  <a:schemeClr val="tx1"/>
                </a:solidFill>
              </a:rPr>
              <a:t>Istogramma</a:t>
            </a:r>
            <a:endParaRPr lang="en-GB" sz="2800" dirty="0">
              <a:solidFill>
                <a:schemeClr val="tx1"/>
              </a:solidFill>
            </a:endParaRPr>
          </a:p>
        </p:txBody>
      </p:sp>
      <p:sp>
        <p:nvSpPr>
          <p:cNvPr id="3" name="Segnaposto contenuto 2"/>
          <p:cNvSpPr>
            <a:spLocks noGrp="1"/>
          </p:cNvSpPr>
          <p:nvPr>
            <p:ph idx="1"/>
          </p:nvPr>
        </p:nvSpPr>
        <p:spPr/>
        <p:txBody>
          <a:bodyPr/>
          <a:lstStyle/>
          <a:p>
            <a:r>
              <a:rPr lang="it-IT" sz="1800" dirty="0" smtClean="0"/>
              <a:t>Gli </a:t>
            </a:r>
            <a:r>
              <a:rPr lang="it-IT" sz="1800" dirty="0"/>
              <a:t>istogrammi vengono generati suddividendo i dati in </a:t>
            </a:r>
            <a:r>
              <a:rPr lang="it-IT" sz="1800" dirty="0" smtClean="0"/>
              <a:t>barre. Il modo in cui appare la distribuzione dipende </a:t>
            </a:r>
            <a:r>
              <a:rPr lang="it-IT" sz="1800" dirty="0"/>
              <a:t>dalla scelta della larghezza </a:t>
            </a:r>
            <a:r>
              <a:rPr lang="it-IT" sz="1800" dirty="0" smtClean="0"/>
              <a:t>delle barre. </a:t>
            </a:r>
          </a:p>
          <a:p>
            <a:r>
              <a:rPr lang="it-IT" sz="1800" dirty="0" smtClean="0"/>
              <a:t>È quindi </a:t>
            </a:r>
            <a:r>
              <a:rPr lang="it-IT" sz="1800" dirty="0"/>
              <a:t>fondamentale provare </a:t>
            </a:r>
            <a:r>
              <a:rPr lang="it-IT" sz="1800" dirty="0" smtClean="0"/>
              <a:t>diverse </a:t>
            </a:r>
            <a:r>
              <a:rPr lang="it-IT" sz="1800" dirty="0"/>
              <a:t>larghezze </a:t>
            </a:r>
            <a:r>
              <a:rPr lang="it-IT" sz="1800" dirty="0" smtClean="0"/>
              <a:t>delle barre per </a:t>
            </a:r>
            <a:r>
              <a:rPr lang="it-IT" sz="1800" dirty="0"/>
              <a:t>verificare che l'istogramma </a:t>
            </a:r>
            <a:r>
              <a:rPr lang="it-IT" sz="1800" dirty="0" smtClean="0"/>
              <a:t>rifletta </a:t>
            </a:r>
            <a:r>
              <a:rPr lang="it-IT" sz="1800" dirty="0"/>
              <a:t>accuratamente i dati sottostanti. </a:t>
            </a:r>
            <a:endParaRPr lang="it-IT" sz="1800" dirty="0" smtClean="0"/>
          </a:p>
          <a:p>
            <a:r>
              <a:rPr lang="it-IT" sz="1800" dirty="0" smtClean="0"/>
              <a:t>In </a:t>
            </a:r>
            <a:r>
              <a:rPr lang="it-IT" sz="1800" dirty="0"/>
              <a:t>generale, se la larghezza </a:t>
            </a:r>
            <a:r>
              <a:rPr lang="it-IT" sz="1800" dirty="0" smtClean="0"/>
              <a:t>delle barre è </a:t>
            </a:r>
            <a:r>
              <a:rPr lang="it-IT" sz="1800" dirty="0"/>
              <a:t>troppo piccola, l'istogramma diventa eccessivamente appuntito e visivamente confusionario e le principali tendenze nei dati potrebbero essere </a:t>
            </a:r>
            <a:r>
              <a:rPr lang="it-IT" sz="1800" dirty="0" smtClean="0"/>
              <a:t>mascherate. </a:t>
            </a:r>
            <a:r>
              <a:rPr lang="it-IT" sz="1800" dirty="0"/>
              <a:t>D'altra parte, se la larghezza </a:t>
            </a:r>
            <a:r>
              <a:rPr lang="it-IT" sz="1800" dirty="0" smtClean="0"/>
              <a:t>delle barre è </a:t>
            </a:r>
            <a:r>
              <a:rPr lang="it-IT" sz="1800" dirty="0"/>
              <a:t>troppo grande, le caratteristiche più piccole nella distribuzione dei </a:t>
            </a:r>
            <a:r>
              <a:rPr lang="it-IT" sz="1800" dirty="0" smtClean="0"/>
              <a:t>dati </a:t>
            </a:r>
            <a:r>
              <a:rPr lang="it-IT" sz="1800" dirty="0"/>
              <a:t>potrebbero scomparire.</a:t>
            </a:r>
            <a:endParaRPr lang="en-GB" sz="1800" dirty="0"/>
          </a:p>
        </p:txBody>
      </p:sp>
    </p:spTree>
    <p:extLst>
      <p:ext uri="{BB962C8B-B14F-4D97-AF65-F5344CB8AC3E}">
        <p14:creationId xmlns:p14="http://schemas.microsoft.com/office/powerpoint/2010/main" val="2993704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570910"/>
            <a:ext cx="8229600" cy="949008"/>
          </a:xfrm>
          <a:noFill/>
        </p:spPr>
        <p:txBody>
          <a:bodyPr vert="horz"/>
          <a:lstStyle/>
          <a:p>
            <a:r>
              <a:rPr lang="it-IT" sz="2800" dirty="0">
                <a:solidFill>
                  <a:schemeClr val="tx1"/>
                </a:solidFill>
              </a:rPr>
              <a:t>Istogramma</a:t>
            </a:r>
            <a:endParaRPr lang="en-GB" sz="2800" dirty="0">
              <a:solidFill>
                <a:schemeClr val="tx1"/>
              </a:solidFill>
            </a:endParaRPr>
          </a:p>
        </p:txBody>
      </p:sp>
      <p:pic>
        <p:nvPicPr>
          <p:cNvPr id="4" name="Immagine 3"/>
          <p:cNvPicPr>
            <a:picLocks noChangeAspect="1"/>
          </p:cNvPicPr>
          <p:nvPr/>
        </p:nvPicPr>
        <p:blipFill>
          <a:blip r:embed="rId2"/>
          <a:stretch>
            <a:fillRect/>
          </a:stretch>
        </p:blipFill>
        <p:spPr>
          <a:xfrm>
            <a:off x="1187624" y="1556792"/>
            <a:ext cx="6447626" cy="3919895"/>
          </a:xfrm>
          <a:prstGeom prst="rect">
            <a:avLst/>
          </a:prstGeom>
        </p:spPr>
      </p:pic>
      <p:sp>
        <p:nvSpPr>
          <p:cNvPr id="5" name="Rettangolo 4"/>
          <p:cNvSpPr/>
          <p:nvPr/>
        </p:nvSpPr>
        <p:spPr>
          <a:xfrm>
            <a:off x="1194494" y="5513561"/>
            <a:ext cx="7697985" cy="877163"/>
          </a:xfrm>
          <a:prstGeom prst="rect">
            <a:avLst/>
          </a:prstGeom>
        </p:spPr>
        <p:txBody>
          <a:bodyPr wrap="square">
            <a:spAutoFit/>
          </a:bodyPr>
          <a:lstStyle/>
          <a:p>
            <a:r>
              <a:rPr lang="it-IT" dirty="0"/>
              <a:t/>
            </a:r>
            <a:br>
              <a:rPr lang="it-IT" dirty="0"/>
            </a:br>
            <a:r>
              <a:rPr lang="it-IT" sz="1400" b="0" dirty="0">
                <a:solidFill>
                  <a:srgbClr val="0D0D0D"/>
                </a:solidFill>
                <a:ea typeface="Verdana" panose="020B0604030504040204" pitchFamily="34" charset="0"/>
              </a:rPr>
              <a:t>Gli istogrammi dipendono dalla </a:t>
            </a:r>
            <a:r>
              <a:rPr lang="it-IT" sz="1400" b="0" dirty="0" smtClean="0">
                <a:solidFill>
                  <a:srgbClr val="0D0D0D"/>
                </a:solidFill>
                <a:ea typeface="Verdana" panose="020B0604030504040204" pitchFamily="34" charset="0"/>
              </a:rPr>
              <a:t>scelta della larghezza delle barre. </a:t>
            </a:r>
            <a:r>
              <a:rPr lang="it-IT" sz="1400" b="0" dirty="0">
                <a:solidFill>
                  <a:srgbClr val="0D0D0D"/>
                </a:solidFill>
                <a:ea typeface="Verdana" panose="020B0604030504040204" pitchFamily="34" charset="0"/>
              </a:rPr>
              <a:t>Qui viene mostrata la stessa distribuzione di età delle persone con quattro diverse larghezze </a:t>
            </a:r>
            <a:r>
              <a:rPr lang="it-IT" sz="1400" b="0" dirty="0" smtClean="0">
                <a:solidFill>
                  <a:srgbClr val="0D0D0D"/>
                </a:solidFill>
                <a:ea typeface="Verdana" panose="020B0604030504040204" pitchFamily="34" charset="0"/>
              </a:rPr>
              <a:t>della </a:t>
            </a:r>
            <a:r>
              <a:rPr lang="it-IT" sz="1400" b="0" dirty="0" err="1" smtClean="0">
                <a:solidFill>
                  <a:srgbClr val="0D0D0D"/>
                </a:solidFill>
                <a:ea typeface="Verdana" panose="020B0604030504040204" pitchFamily="34" charset="0"/>
              </a:rPr>
              <a:t>bartra</a:t>
            </a:r>
            <a:r>
              <a:rPr lang="it-IT" sz="1400" b="0" dirty="0" smtClean="0">
                <a:solidFill>
                  <a:srgbClr val="0D0D0D"/>
                </a:solidFill>
                <a:ea typeface="Verdana" panose="020B0604030504040204" pitchFamily="34" charset="0"/>
              </a:rPr>
              <a:t>: </a:t>
            </a:r>
            <a:r>
              <a:rPr lang="it-IT" sz="1400" b="0" dirty="0">
                <a:solidFill>
                  <a:srgbClr val="0D0D0D"/>
                </a:solidFill>
                <a:ea typeface="Verdana" panose="020B0604030504040204" pitchFamily="34" charset="0"/>
              </a:rPr>
              <a:t>(a) un anno; (b) tre anni; (c) cinque anni; (d) quindici anni.</a:t>
            </a:r>
            <a:endParaRPr lang="en-GB" sz="1400" dirty="0">
              <a:ea typeface="Verdana" panose="020B0604030504040204" pitchFamily="34" charset="0"/>
            </a:endParaRPr>
          </a:p>
        </p:txBody>
      </p:sp>
    </p:spTree>
    <p:extLst>
      <p:ext uri="{BB962C8B-B14F-4D97-AF65-F5344CB8AC3E}">
        <p14:creationId xmlns:p14="http://schemas.microsoft.com/office/powerpoint/2010/main" val="1874855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265128"/>
            <a:ext cx="8253663" cy="949008"/>
          </a:xfrm>
          <a:noFill/>
        </p:spPr>
        <p:txBody>
          <a:bodyPr vert="horz"/>
          <a:lstStyle/>
          <a:p>
            <a:r>
              <a:rPr lang="it-IT" altLang="en-US" sz="2800" dirty="0">
                <a:solidFill>
                  <a:schemeClr val="tx1"/>
                </a:solidFill>
              </a:rPr>
              <a:t>Dall’istogramma alla funzione </a:t>
            </a:r>
            <a:r>
              <a:rPr lang="it-IT" altLang="en-US" sz="2800" dirty="0" err="1">
                <a:solidFill>
                  <a:schemeClr val="tx1"/>
                </a:solidFill>
              </a:rPr>
              <a:t>kernel</a:t>
            </a:r>
            <a:r>
              <a:rPr lang="it-IT" altLang="en-US" sz="2800" dirty="0">
                <a:solidFill>
                  <a:schemeClr val="tx1"/>
                </a:solidFill>
              </a:rPr>
              <a:t> di densità</a:t>
            </a:r>
            <a:endParaRPr lang="en-GB" sz="2800" dirty="0">
              <a:solidFill>
                <a:schemeClr val="tx1"/>
              </a:solidFill>
            </a:endParaRPr>
          </a:p>
        </p:txBody>
      </p:sp>
      <p:pic>
        <p:nvPicPr>
          <p:cNvPr id="6" name="Picture 3"/>
          <p:cNvPicPr preferRelativeResize="0">
            <a:picLocks noChangeArrowheads="1"/>
          </p:cNvPicPr>
          <p:nvPr/>
        </p:nvPicPr>
        <p:blipFill>
          <a:blip r:embed="rId2" cstate="print">
            <a:extLst>
              <a:ext uri="{28A0092B-C50C-407E-A947-70E740481C1C}">
                <a14:useLocalDpi xmlns:a14="http://schemas.microsoft.com/office/drawing/2010/main" val="0"/>
              </a:ext>
            </a:extLst>
          </a:blip>
          <a:srcRect t="8505"/>
          <a:stretch>
            <a:fillRect/>
          </a:stretch>
        </p:blipFill>
        <p:spPr bwMode="auto">
          <a:xfrm>
            <a:off x="1042988" y="1255091"/>
            <a:ext cx="2663825" cy="2487612"/>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8505"/>
          <a:stretch>
            <a:fillRect/>
          </a:stretch>
        </p:blipFill>
        <p:spPr bwMode="auto">
          <a:xfrm>
            <a:off x="5122863" y="1255091"/>
            <a:ext cx="2762250" cy="2514600"/>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t="8505"/>
          <a:stretch>
            <a:fillRect/>
          </a:stretch>
        </p:blipFill>
        <p:spPr bwMode="auto">
          <a:xfrm>
            <a:off x="1042988" y="3847478"/>
            <a:ext cx="2665412" cy="2514600"/>
          </a:xfrm>
          <a:prstGeom prst="rect">
            <a:avLst/>
          </a:prstGeom>
          <a:noFill/>
          <a:ln w="25400">
            <a:solidFill>
              <a:srgbClr val="99D2EF"/>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p:cNvPicPr preferRelativeResize="0">
            <a:picLocks noChangeArrowheads="1"/>
          </p:cNvPicPr>
          <p:nvPr/>
        </p:nvPicPr>
        <p:blipFill>
          <a:blip r:embed="rId5" cstate="print">
            <a:extLst>
              <a:ext uri="{28A0092B-C50C-407E-A947-70E740481C1C}">
                <a14:useLocalDpi xmlns:a14="http://schemas.microsoft.com/office/drawing/2010/main" val="0"/>
              </a:ext>
            </a:extLst>
          </a:blip>
          <a:srcRect t="8505"/>
          <a:stretch>
            <a:fillRect/>
          </a:stretch>
        </p:blipFill>
        <p:spPr bwMode="auto">
          <a:xfrm>
            <a:off x="5122863" y="3826841"/>
            <a:ext cx="2762250" cy="2514600"/>
          </a:xfrm>
          <a:prstGeom prst="rect">
            <a:avLst/>
          </a:prstGeom>
          <a:noFill/>
          <a:ln w="25400">
            <a:solidFill>
              <a:srgbClr val="99D2EF"/>
            </a:solidFill>
            <a:miter lim="800000"/>
            <a:headEnd/>
            <a:tailEnd/>
          </a:ln>
          <a:extLst>
            <a:ext uri="{909E8E84-426E-40DD-AFC4-6F175D3DCCD1}">
              <a14:hiddenFill xmlns:a14="http://schemas.microsoft.com/office/drawing/2010/main">
                <a:solidFill>
                  <a:srgbClr val="FFFFFF"/>
                </a:solidFill>
              </a14:hiddenFill>
            </a:ext>
          </a:extLst>
        </p:spPr>
      </p:pic>
      <p:sp>
        <p:nvSpPr>
          <p:cNvPr id="10" name="AutoShape 7"/>
          <p:cNvSpPr>
            <a:spLocks noChangeArrowheads="1"/>
          </p:cNvSpPr>
          <p:nvPr/>
        </p:nvSpPr>
        <p:spPr bwMode="auto">
          <a:xfrm>
            <a:off x="4068763" y="2377453"/>
            <a:ext cx="647700" cy="360363"/>
          </a:xfrm>
          <a:prstGeom prst="rightArrow">
            <a:avLst>
              <a:gd name="adj1" fmla="val 50000"/>
              <a:gd name="adj2" fmla="val 44934"/>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utoShape 8"/>
          <p:cNvSpPr>
            <a:spLocks noChangeArrowheads="1"/>
          </p:cNvSpPr>
          <p:nvPr/>
        </p:nvSpPr>
        <p:spPr bwMode="auto">
          <a:xfrm>
            <a:off x="4010025" y="4901578"/>
            <a:ext cx="647700" cy="360363"/>
          </a:xfrm>
          <a:prstGeom prst="rightArrow">
            <a:avLst>
              <a:gd name="adj1" fmla="val 50000"/>
              <a:gd name="adj2" fmla="val 44934"/>
            </a:avLst>
          </a:prstGeom>
          <a:solidFill>
            <a:srgbClr val="99D2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Text Box 9"/>
          <p:cNvSpPr txBox="1">
            <a:spLocks noChangeArrowheads="1"/>
          </p:cNvSpPr>
          <p:nvPr/>
        </p:nvSpPr>
        <p:spPr bwMode="auto">
          <a:xfrm>
            <a:off x="3779838" y="1732928"/>
            <a:ext cx="1152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dirty="0">
                <a:ea typeface="Verdana" panose="020B0604030504040204" pitchFamily="34" charset="0"/>
                <a:cs typeface="Verdana" panose="020B0604030504040204" pitchFamily="34" charset="0"/>
              </a:rPr>
              <a:t>Funzione </a:t>
            </a:r>
            <a:r>
              <a:rPr lang="it-IT" altLang="en-US" dirty="0" err="1">
                <a:ea typeface="Verdana" panose="020B0604030504040204" pitchFamily="34" charset="0"/>
                <a:cs typeface="Verdana" panose="020B0604030504040204" pitchFamily="34" charset="0"/>
              </a:rPr>
              <a:t>kernel</a:t>
            </a:r>
            <a:endParaRPr lang="it-IT" altLang="en-US" dirty="0">
              <a:ea typeface="Verdana" panose="020B0604030504040204" pitchFamily="34" charset="0"/>
              <a:cs typeface="Verdana" panose="020B0604030504040204" pitchFamily="34" charset="0"/>
            </a:endParaRPr>
          </a:p>
        </p:txBody>
      </p:sp>
      <p:sp>
        <p:nvSpPr>
          <p:cNvPr id="13" name="Text Box 10"/>
          <p:cNvSpPr txBox="1">
            <a:spLocks noChangeArrowheads="1"/>
          </p:cNvSpPr>
          <p:nvPr/>
        </p:nvSpPr>
        <p:spPr bwMode="auto">
          <a:xfrm>
            <a:off x="3779838" y="4182441"/>
            <a:ext cx="1152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a:ea typeface="Verdana" panose="020B0604030504040204" pitchFamily="34" charset="0"/>
                <a:cs typeface="Verdana" panose="020B0604030504040204" pitchFamily="34" charset="0"/>
              </a:rPr>
              <a:t>Funzione kernel</a:t>
            </a:r>
          </a:p>
        </p:txBody>
      </p:sp>
      <p:sp>
        <p:nvSpPr>
          <p:cNvPr id="14" name="Text Box 11"/>
          <p:cNvSpPr txBox="1">
            <a:spLocks noChangeArrowheads="1"/>
          </p:cNvSpPr>
          <p:nvPr/>
        </p:nvSpPr>
        <p:spPr bwMode="auto">
          <a:xfrm>
            <a:off x="3633788" y="2852115"/>
            <a:ext cx="151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en-US" b="1" dirty="0"/>
              <a:t>Unimodale</a:t>
            </a:r>
          </a:p>
          <a:p>
            <a:pPr algn="ctr"/>
            <a:r>
              <a:rPr lang="it-IT" altLang="en-US" b="1" dirty="0"/>
              <a:t>asimmetrica</a:t>
            </a:r>
          </a:p>
        </p:txBody>
      </p:sp>
      <p:sp>
        <p:nvSpPr>
          <p:cNvPr id="15" name="Text Box 12"/>
          <p:cNvSpPr txBox="1">
            <a:spLocks noChangeArrowheads="1"/>
          </p:cNvSpPr>
          <p:nvPr/>
        </p:nvSpPr>
        <p:spPr bwMode="auto">
          <a:xfrm>
            <a:off x="3898900" y="5503563"/>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b="1" dirty="0"/>
              <a:t>bimodale</a:t>
            </a:r>
          </a:p>
        </p:txBody>
      </p:sp>
    </p:spTree>
    <p:extLst>
      <p:ext uri="{BB962C8B-B14F-4D97-AF65-F5344CB8AC3E}">
        <p14:creationId xmlns:p14="http://schemas.microsoft.com/office/powerpoint/2010/main" val="2001268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92354"/>
            <a:ext cx="8229600" cy="949008"/>
          </a:xfrm>
          <a:noFill/>
        </p:spPr>
        <p:txBody>
          <a:bodyPr/>
          <a:lstStyle/>
          <a:p>
            <a:r>
              <a:rPr lang="it-IT" sz="2800" dirty="0" smtClean="0">
                <a:solidFill>
                  <a:schemeClr val="tx1"/>
                </a:solidFill>
              </a:rPr>
              <a:t>ISO 17043 e ISO 13528</a:t>
            </a:r>
            <a:endParaRPr lang="en-GB" sz="2800" dirty="0">
              <a:solidFill>
                <a:schemeClr val="tx1"/>
              </a:solidFill>
            </a:endParaRPr>
          </a:p>
        </p:txBody>
      </p:sp>
      <p:sp>
        <p:nvSpPr>
          <p:cNvPr id="3" name="Segnaposto contenuto 2"/>
          <p:cNvSpPr>
            <a:spLocks noGrp="1"/>
          </p:cNvSpPr>
          <p:nvPr>
            <p:ph idx="1"/>
          </p:nvPr>
        </p:nvSpPr>
        <p:spPr/>
        <p:txBody>
          <a:bodyPr>
            <a:normAutofit/>
          </a:bodyPr>
          <a:lstStyle/>
          <a:p>
            <a:r>
              <a:rPr lang="it-IT" sz="2000" dirty="0" smtClean="0"/>
              <a:t>ISO 17043: 2023 Valutazione </a:t>
            </a:r>
            <a:r>
              <a:rPr lang="it-IT" sz="2000" dirty="0"/>
              <a:t>della conformità - Requisiti generali per la competenza dei provider di prove valutative </a:t>
            </a:r>
            <a:r>
              <a:rPr lang="it-IT" sz="2000" dirty="0" err="1" smtClean="0"/>
              <a:t>interlaboratorio</a:t>
            </a:r>
            <a:endParaRPr lang="it-IT" sz="2000" dirty="0" smtClean="0"/>
          </a:p>
          <a:p>
            <a:r>
              <a:rPr lang="it-IT" sz="2000" dirty="0" smtClean="0"/>
              <a:t>ISO 13528: </a:t>
            </a:r>
            <a:r>
              <a:rPr lang="it-IT" sz="2000" dirty="0"/>
              <a:t>2022 Metodi statistici utilizzati nelle prove valutative mediante confronti </a:t>
            </a:r>
            <a:r>
              <a:rPr lang="it-IT" sz="2000" dirty="0" err="1"/>
              <a:t>interlaboratorio</a:t>
            </a:r>
            <a:endParaRPr lang="it-IT" sz="2000" dirty="0"/>
          </a:p>
        </p:txBody>
      </p:sp>
    </p:spTree>
    <p:extLst>
      <p:ext uri="{BB962C8B-B14F-4D97-AF65-F5344CB8AC3E}">
        <p14:creationId xmlns:p14="http://schemas.microsoft.com/office/powerpoint/2010/main" val="103268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556226"/>
            <a:ext cx="8253663" cy="949008"/>
          </a:xfrm>
          <a:noFill/>
        </p:spPr>
        <p:txBody>
          <a:bodyPr vert="horz"/>
          <a:lstStyle/>
          <a:p>
            <a:r>
              <a:rPr lang="it-IT" altLang="en-US" sz="2800" dirty="0" err="1">
                <a:solidFill>
                  <a:schemeClr val="tx1"/>
                </a:solidFill>
              </a:rPr>
              <a:t>Kernel</a:t>
            </a:r>
            <a:r>
              <a:rPr lang="it-IT" altLang="en-US" sz="2800" dirty="0">
                <a:solidFill>
                  <a:schemeClr val="tx1"/>
                </a:solidFill>
              </a:rPr>
              <a:t> </a:t>
            </a:r>
            <a:r>
              <a:rPr lang="it-IT" altLang="en-US" sz="2800" dirty="0" err="1">
                <a:solidFill>
                  <a:schemeClr val="tx1"/>
                </a:solidFill>
              </a:rPr>
              <a:t>density</a:t>
            </a:r>
            <a:r>
              <a:rPr lang="it-IT" altLang="en-US" sz="2800" dirty="0">
                <a:solidFill>
                  <a:schemeClr val="tx1"/>
                </a:solidFill>
              </a:rPr>
              <a:t> plot</a:t>
            </a:r>
            <a:endParaRPr lang="en-GB" sz="2800" dirty="0">
              <a:solidFill>
                <a:schemeClr val="tx1"/>
              </a:solidFill>
            </a:endParaRPr>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750" y="3450512"/>
            <a:ext cx="2993072" cy="2988618"/>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191" y="3433167"/>
            <a:ext cx="2993073" cy="2988618"/>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7240" y="3433167"/>
            <a:ext cx="2993072" cy="2988618"/>
          </a:xfrm>
          <a:prstGeom prst="rect">
            <a:avLst/>
          </a:prstGeom>
        </p:spPr>
      </p:pic>
      <p:graphicFrame>
        <p:nvGraphicFramePr>
          <p:cNvPr id="8" name="Oggetto 7"/>
          <p:cNvGraphicFramePr>
            <a:graphicFrameLocks noChangeAspect="1"/>
          </p:cNvGraphicFramePr>
          <p:nvPr>
            <p:extLst/>
          </p:nvPr>
        </p:nvGraphicFramePr>
        <p:xfrm>
          <a:off x="539552" y="1556792"/>
          <a:ext cx="3531345" cy="1186532"/>
        </p:xfrm>
        <a:graphic>
          <a:graphicData uri="http://schemas.openxmlformats.org/presentationml/2006/ole">
            <mc:AlternateContent xmlns:mc="http://schemas.openxmlformats.org/markup-compatibility/2006">
              <mc:Choice xmlns:v="urn:schemas-microsoft-com:vml" Requires="v">
                <p:oleObj spid="_x0000_s247832" name="Equazione" r:id="rId7" imgW="1586811" imgH="533169" progId="Equation.3">
                  <p:embed/>
                </p:oleObj>
              </mc:Choice>
              <mc:Fallback>
                <p:oleObj name="Equazione" r:id="rId7" imgW="1586811" imgH="53316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556792"/>
                        <a:ext cx="3531345" cy="118653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2" name="CasellaDiTesto 11"/>
              <p:cNvSpPr txBox="1"/>
              <p:nvPr/>
            </p:nvSpPr>
            <p:spPr>
              <a:xfrm>
                <a:off x="5302424" y="1606794"/>
                <a:ext cx="3384376" cy="2226250"/>
              </a:xfrm>
              <a:prstGeom prst="rect">
                <a:avLst/>
              </a:prstGeom>
              <a:noFill/>
            </p:spPr>
            <p:txBody>
              <a:bodyPr wrap="square" rtlCol="0">
                <a:spAutoFit/>
              </a:bodyPr>
              <a:lstStyle/>
              <a:p>
                <a:pPr algn="just"/>
                <a:r>
                  <a:rPr lang="it-IT" sz="1600" b="0" dirty="0" smtClean="0">
                    <a:solidFill>
                      <a:schemeClr val="tx1"/>
                    </a:solidFill>
                  </a:rPr>
                  <a:t>N= numero di osservazioni</a:t>
                </a:r>
              </a:p>
              <a:p>
                <a:pPr algn="just"/>
                <a:r>
                  <a:rPr lang="it-IT" sz="1600" b="0" dirty="0" smtClean="0">
                    <a:solidFill>
                      <a:schemeClr val="tx1"/>
                    </a:solidFill>
                  </a:rPr>
                  <a:t>La </a:t>
                </a:r>
                <a:r>
                  <a:rPr lang="it-IT" sz="1600" dirty="0" err="1">
                    <a:solidFill>
                      <a:schemeClr val="tx1"/>
                    </a:solidFill>
                  </a:rPr>
                  <a:t>bandwidth</a:t>
                </a:r>
                <a:r>
                  <a:rPr lang="it-IT" sz="1600" dirty="0">
                    <a:solidFill>
                      <a:schemeClr val="tx1"/>
                    </a:solidFill>
                  </a:rPr>
                  <a:t> </a:t>
                </a:r>
                <a:r>
                  <a:rPr lang="it-IT" sz="1600" dirty="0" smtClean="0">
                    <a:solidFill>
                      <a:schemeClr val="tx1"/>
                    </a:solidFill>
                  </a:rPr>
                  <a:t>h</a:t>
                </a:r>
                <a:r>
                  <a:rPr lang="it-IT" sz="1600" b="0" dirty="0" smtClean="0">
                    <a:solidFill>
                      <a:schemeClr val="tx1"/>
                    </a:solidFill>
                  </a:rPr>
                  <a:t> è una deviazione </a:t>
                </a:r>
                <a:r>
                  <a:rPr lang="it-IT" sz="1600" b="0" dirty="0" smtClean="0">
                    <a:solidFill>
                      <a:schemeClr val="tx1"/>
                    </a:solidFill>
                    <a:ea typeface="Verdana" panose="020B0604030504040204" pitchFamily="34" charset="0"/>
                  </a:rPr>
                  <a:t>standard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ea typeface="Cambria Math" panose="02040503050406030204" pitchFamily="18" charset="0"/>
                          </a:rPr>
                          <m:t>𝑘</m:t>
                        </m:r>
                      </m:sub>
                    </m:sSub>
                  </m:oMath>
                </a14:m>
                <a:r>
                  <a:rPr lang="it-IT" sz="1600" b="0" dirty="0" smtClean="0">
                    <a:solidFill>
                      <a:schemeClr val="tx1"/>
                    </a:solidFill>
                    <a:ea typeface="Verdana" panose="020B0604030504040204" pitchFamily="34" charset="0"/>
                  </a:rPr>
                  <a:t>) che </a:t>
                </a:r>
                <a:r>
                  <a:rPr lang="it-IT" sz="1600" b="0" dirty="0" smtClean="0">
                    <a:solidFill>
                      <a:schemeClr val="tx1"/>
                    </a:solidFill>
                  </a:rPr>
                  <a:t>può essere stimata con opportune tecniche statistiche o può essere espressa in funzione di </a:t>
                </a:r>
                <a:r>
                  <a:rPr lang="el-GR" sz="1600" b="0" dirty="0" smtClean="0">
                    <a:solidFill>
                      <a:schemeClr val="tx1"/>
                    </a:solidFill>
                  </a:rPr>
                  <a:t>σ</a:t>
                </a:r>
                <a:r>
                  <a:rPr lang="it-IT" sz="1600" b="0" baseline="-25000" dirty="0" err="1" smtClean="0">
                    <a:solidFill>
                      <a:schemeClr val="tx1"/>
                    </a:solidFill>
                  </a:rPr>
                  <a:t>pt</a:t>
                </a:r>
                <a:r>
                  <a:rPr lang="it-IT" sz="1600" b="0" baseline="-25000" dirty="0" smtClean="0">
                    <a:solidFill>
                      <a:schemeClr val="tx1"/>
                    </a:solidFill>
                  </a:rPr>
                  <a:t> </a:t>
                </a:r>
                <a:r>
                  <a:rPr lang="it-IT" sz="1600" dirty="0"/>
                  <a:t>(ISO 13528, 10.3)</a:t>
                </a:r>
              </a:p>
              <a:p>
                <a:pPr algn="just"/>
                <a:endParaRPr lang="en-GB" sz="1600" b="0" baseline="-25000" dirty="0">
                  <a:solidFill>
                    <a:schemeClr val="tx1"/>
                  </a:solidFill>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5302424" y="1606794"/>
                <a:ext cx="3384376" cy="2226250"/>
              </a:xfrm>
              <a:prstGeom prst="rect">
                <a:avLst/>
              </a:prstGeom>
              <a:blipFill rotWithShape="0">
                <a:blip r:embed="rId9"/>
                <a:stretch>
                  <a:fillRect l="-1081" t="-822" r="-901"/>
                </a:stretch>
              </a:blipFill>
            </p:spPr>
            <p:txBody>
              <a:bodyPr/>
              <a:lstStyle/>
              <a:p>
                <a:r>
                  <a:rPr lang="en-GB">
                    <a:noFill/>
                  </a:rPr>
                  <a:t> </a:t>
                </a:r>
              </a:p>
            </p:txBody>
          </p:sp>
        </mc:Fallback>
      </mc:AlternateContent>
      <p:cxnSp>
        <p:nvCxnSpPr>
          <p:cNvPr id="15" name="Connettore 2 14"/>
          <p:cNvCxnSpPr/>
          <p:nvPr/>
        </p:nvCxnSpPr>
        <p:spPr bwMode="auto">
          <a:xfrm>
            <a:off x="971600" y="2636912"/>
            <a:ext cx="576064" cy="20882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Connettore 2 18"/>
          <p:cNvCxnSpPr/>
          <p:nvPr/>
        </p:nvCxnSpPr>
        <p:spPr bwMode="auto">
          <a:xfrm>
            <a:off x="971600" y="2636912"/>
            <a:ext cx="3502745" cy="18722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Connettore 2 20"/>
          <p:cNvCxnSpPr/>
          <p:nvPr/>
        </p:nvCxnSpPr>
        <p:spPr bwMode="auto">
          <a:xfrm>
            <a:off x="971600" y="2636912"/>
            <a:ext cx="6480720" cy="17281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Ellipse 3"/>
          <p:cNvSpPr/>
          <p:nvPr/>
        </p:nvSpPr>
        <p:spPr>
          <a:xfrm>
            <a:off x="2558729" y="1484784"/>
            <a:ext cx="1581223" cy="14935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ige Legende 9"/>
          <p:cNvSpPr/>
          <p:nvPr/>
        </p:nvSpPr>
        <p:spPr>
          <a:xfrm>
            <a:off x="755576" y="3253954"/>
            <a:ext cx="3065316" cy="332870"/>
          </a:xfrm>
          <a:prstGeom prst="wedgeRectCallout">
            <a:avLst>
              <a:gd name="adj1" fmla="val 37857"/>
              <a:gd name="adj2" fmla="val -128837"/>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Gaussian</a:t>
            </a:r>
            <a:r>
              <a:rPr lang="de-DE" dirty="0">
                <a:solidFill>
                  <a:schemeClr val="tx1"/>
                </a:solidFill>
              </a:rPr>
              <a:t> </a:t>
            </a:r>
            <a:r>
              <a:rPr lang="de-DE" dirty="0" err="1">
                <a:solidFill>
                  <a:schemeClr val="tx1"/>
                </a:solidFill>
              </a:rPr>
              <a:t>kernel</a:t>
            </a:r>
            <a:r>
              <a:rPr lang="de-DE" dirty="0">
                <a:solidFill>
                  <a:schemeClr val="tx1"/>
                </a:solidFill>
              </a:rPr>
              <a:t> </a:t>
            </a:r>
            <a:r>
              <a:rPr lang="de-DE" dirty="0" err="1">
                <a:solidFill>
                  <a:schemeClr val="tx1"/>
                </a:solidFill>
              </a:rPr>
              <a:t>for</a:t>
            </a:r>
            <a:r>
              <a:rPr lang="de-DE" dirty="0">
                <a:solidFill>
                  <a:schemeClr val="tx1"/>
                </a:solidFill>
              </a:rPr>
              <a:t> </a:t>
            </a:r>
            <a:r>
              <a:rPr lang="de-DE" dirty="0" err="1">
                <a:solidFill>
                  <a:schemeClr val="tx1"/>
                </a:solidFill>
              </a:rPr>
              <a:t>datapoint</a:t>
            </a:r>
            <a:r>
              <a:rPr lang="de-DE" dirty="0">
                <a:solidFill>
                  <a:schemeClr val="tx1"/>
                </a:solidFill>
              </a:rPr>
              <a:t> </a:t>
            </a:r>
            <a:r>
              <a:rPr lang="de-DE" i="1" dirty="0" smtClean="0">
                <a:solidFill>
                  <a:schemeClr val="tx1"/>
                </a:solidFill>
              </a:rPr>
              <a:t>i</a:t>
            </a:r>
            <a:endParaRPr lang="de-DE" dirty="0">
              <a:solidFill>
                <a:schemeClr val="tx1"/>
              </a:solidFill>
            </a:endParaRPr>
          </a:p>
        </p:txBody>
      </p:sp>
    </p:spTree>
    <p:extLst>
      <p:ext uri="{BB962C8B-B14F-4D97-AF65-F5344CB8AC3E}">
        <p14:creationId xmlns:p14="http://schemas.microsoft.com/office/powerpoint/2010/main" val="529516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607784"/>
            <a:ext cx="8229600" cy="949008"/>
          </a:xfrm>
          <a:noFill/>
        </p:spPr>
        <p:txBody>
          <a:bodyPr vert="horz"/>
          <a:lstStyle/>
          <a:p>
            <a:r>
              <a:rPr lang="it-IT" sz="2800" dirty="0" err="1">
                <a:solidFill>
                  <a:schemeClr val="tx1"/>
                </a:solidFill>
              </a:rPr>
              <a:t>Density</a:t>
            </a:r>
            <a:r>
              <a:rPr lang="it-IT" sz="2800" dirty="0">
                <a:solidFill>
                  <a:schemeClr val="tx1"/>
                </a:solidFill>
              </a:rPr>
              <a:t> plot</a:t>
            </a:r>
            <a:endParaRPr lang="en-GB" sz="2800" dirty="0">
              <a:solidFill>
                <a:schemeClr val="tx1"/>
              </a:solidFill>
            </a:endParaRPr>
          </a:p>
        </p:txBody>
      </p:sp>
      <p:sp>
        <p:nvSpPr>
          <p:cNvPr id="3" name="Segnaposto contenuto 2"/>
          <p:cNvSpPr>
            <a:spLocks noGrp="1"/>
          </p:cNvSpPr>
          <p:nvPr>
            <p:ph idx="1"/>
          </p:nvPr>
        </p:nvSpPr>
        <p:spPr/>
        <p:txBody>
          <a:bodyPr/>
          <a:lstStyle/>
          <a:p>
            <a:r>
              <a:rPr lang="it-IT" sz="2000" dirty="0"/>
              <a:t>Proprio come nel caso degli istogrammi, </a:t>
            </a:r>
            <a:r>
              <a:rPr lang="it-IT" sz="2000" dirty="0" smtClean="0"/>
              <a:t>il modo in cui appare un </a:t>
            </a:r>
            <a:r>
              <a:rPr lang="it-IT" sz="2000" dirty="0"/>
              <a:t>grafico di densità dipende dalle scelte </a:t>
            </a:r>
            <a:r>
              <a:rPr lang="it-IT" sz="2000" dirty="0" smtClean="0"/>
              <a:t>della funzione </a:t>
            </a:r>
            <a:r>
              <a:rPr lang="it-IT" sz="2000" dirty="0" err="1"/>
              <a:t>kernel</a:t>
            </a:r>
            <a:r>
              <a:rPr lang="it-IT" sz="2000" dirty="0"/>
              <a:t> e del </a:t>
            </a:r>
            <a:r>
              <a:rPr lang="it-IT" sz="2000" dirty="0" err="1" smtClean="0"/>
              <a:t>bandwidth</a:t>
            </a:r>
            <a:r>
              <a:rPr lang="it-IT" sz="2000" dirty="0" smtClean="0"/>
              <a:t>.</a:t>
            </a:r>
          </a:p>
          <a:p>
            <a:r>
              <a:rPr lang="it-IT" sz="2000" dirty="0" smtClean="0"/>
              <a:t>l </a:t>
            </a:r>
            <a:r>
              <a:rPr lang="it-IT" sz="2000" dirty="0"/>
              <a:t>parametro di </a:t>
            </a:r>
            <a:r>
              <a:rPr lang="it-IT" sz="2000" dirty="0" err="1"/>
              <a:t>bandwidth</a:t>
            </a:r>
            <a:r>
              <a:rPr lang="it-IT" sz="2000" dirty="0"/>
              <a:t> è paragonabile alla larghezza </a:t>
            </a:r>
            <a:r>
              <a:rPr lang="it-IT" sz="2000" dirty="0" smtClean="0"/>
              <a:t>della barra negli </a:t>
            </a:r>
            <a:r>
              <a:rPr lang="it-IT" sz="2000" dirty="0"/>
              <a:t>istogrammi. </a:t>
            </a:r>
            <a:endParaRPr lang="it-IT" sz="2000" dirty="0" smtClean="0"/>
          </a:p>
          <a:p>
            <a:pPr lvl="1"/>
            <a:r>
              <a:rPr lang="it-IT" sz="1800" dirty="0" smtClean="0"/>
              <a:t>Se </a:t>
            </a:r>
            <a:r>
              <a:rPr lang="it-IT" sz="1800" dirty="0"/>
              <a:t>il </a:t>
            </a:r>
            <a:r>
              <a:rPr lang="it-IT" sz="1800" dirty="0" err="1"/>
              <a:t>bandwidth</a:t>
            </a:r>
            <a:r>
              <a:rPr lang="it-IT" sz="1800" dirty="0"/>
              <a:t> è troppo piccolo, la stima della densità sarà eccessivamente appuntita e visivamente confusionaria, e le principali tendenze potrebbero essere </a:t>
            </a:r>
            <a:r>
              <a:rPr lang="it-IT" sz="1800" dirty="0" smtClean="0"/>
              <a:t>mascherate. </a:t>
            </a:r>
          </a:p>
          <a:p>
            <a:pPr lvl="1"/>
            <a:r>
              <a:rPr lang="it-IT" sz="1800" dirty="0" smtClean="0"/>
              <a:t>Se </a:t>
            </a:r>
            <a:r>
              <a:rPr lang="it-IT" sz="1800" dirty="0"/>
              <a:t>il </a:t>
            </a:r>
            <a:r>
              <a:rPr lang="it-IT" sz="1800" dirty="0" err="1"/>
              <a:t>bandwidth</a:t>
            </a:r>
            <a:r>
              <a:rPr lang="it-IT" sz="1800" dirty="0"/>
              <a:t> è troppo grande, le caratteristiche più piccole nella distribuzione potrebbero scomparire</a:t>
            </a:r>
            <a:endParaRPr lang="en-GB" sz="1800" dirty="0"/>
          </a:p>
        </p:txBody>
      </p:sp>
    </p:spTree>
    <p:extLst>
      <p:ext uri="{BB962C8B-B14F-4D97-AF65-F5344CB8AC3E}">
        <p14:creationId xmlns:p14="http://schemas.microsoft.com/office/powerpoint/2010/main" val="1838138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42126"/>
            <a:ext cx="8229600" cy="949008"/>
          </a:xfrm>
          <a:noFill/>
        </p:spPr>
        <p:txBody>
          <a:bodyPr vert="horz"/>
          <a:lstStyle/>
          <a:p>
            <a:r>
              <a:rPr lang="it-IT" sz="2800" dirty="0" err="1">
                <a:solidFill>
                  <a:schemeClr val="tx1"/>
                </a:solidFill>
              </a:rPr>
              <a:t>Density</a:t>
            </a:r>
            <a:r>
              <a:rPr lang="it-IT" sz="2800" dirty="0">
                <a:solidFill>
                  <a:schemeClr val="tx1"/>
                </a:solidFill>
              </a:rPr>
              <a:t> plot</a:t>
            </a:r>
            <a:endParaRPr lang="en-GB" sz="2800" dirty="0">
              <a:solidFill>
                <a:schemeClr val="tx1"/>
              </a:solidFill>
            </a:endParaRPr>
          </a:p>
        </p:txBody>
      </p:sp>
      <p:grpSp>
        <p:nvGrpSpPr>
          <p:cNvPr id="4" name="Gruppieren 3"/>
          <p:cNvGrpSpPr/>
          <p:nvPr/>
        </p:nvGrpSpPr>
        <p:grpSpPr>
          <a:xfrm>
            <a:off x="971600" y="1412776"/>
            <a:ext cx="7416056" cy="3945051"/>
            <a:chOff x="1259632" y="2360728"/>
            <a:chExt cx="7416056" cy="3945051"/>
          </a:xfrm>
        </p:grpSpPr>
        <p:pic>
          <p:nvPicPr>
            <p:cNvPr id="5" name="Immagine 4"/>
            <p:cNvPicPr>
              <a:picLocks noChangeAspect="1"/>
            </p:cNvPicPr>
            <p:nvPr/>
          </p:nvPicPr>
          <p:blipFill>
            <a:blip r:embed="rId2"/>
            <a:stretch>
              <a:fillRect/>
            </a:stretch>
          </p:blipFill>
          <p:spPr>
            <a:xfrm>
              <a:off x="1259632" y="2367078"/>
              <a:ext cx="6447029" cy="3862731"/>
            </a:xfrm>
            <a:prstGeom prst="rect">
              <a:avLst/>
            </a:prstGeom>
          </p:spPr>
        </p:pic>
        <p:sp>
          <p:nvSpPr>
            <p:cNvPr id="6" name="Rettangolo 5"/>
            <p:cNvSpPr/>
            <p:nvPr/>
          </p:nvSpPr>
          <p:spPr>
            <a:xfrm>
              <a:off x="1578777" y="5998002"/>
              <a:ext cx="7096911" cy="307777"/>
            </a:xfrm>
            <a:prstGeom prst="rect">
              <a:avLst/>
            </a:prstGeom>
            <a:solidFill>
              <a:schemeClr val="bg1"/>
            </a:solidFill>
          </p:spPr>
          <p:txBody>
            <a:bodyPr wrap="square">
              <a:spAutoFit/>
            </a:bodyPr>
            <a:lstStyle/>
            <a:p>
              <a:r>
                <a:rPr lang="en-GB" sz="1400" dirty="0" smtClean="0">
                  <a:solidFill>
                    <a:srgbClr val="333333"/>
                  </a:solidFill>
                  <a:latin typeface="+mn-lt"/>
                </a:rPr>
                <a:t>Gaussian </a:t>
              </a:r>
              <a:r>
                <a:rPr lang="en-GB" sz="1400" dirty="0">
                  <a:solidFill>
                    <a:srgbClr val="333333"/>
                  </a:solidFill>
                  <a:latin typeface="+mn-lt"/>
                </a:rPr>
                <a:t>kernel, bandwidth = </a:t>
              </a:r>
              <a:r>
                <a:rPr lang="en-GB" sz="1400" dirty="0" smtClean="0">
                  <a:solidFill>
                    <a:srgbClr val="333333"/>
                  </a:solidFill>
                  <a:latin typeface="+mn-lt"/>
                </a:rPr>
                <a:t>5                Rectangular </a:t>
              </a:r>
              <a:r>
                <a:rPr lang="en-GB" sz="1400" dirty="0">
                  <a:solidFill>
                    <a:srgbClr val="333333"/>
                  </a:solidFill>
                  <a:latin typeface="+mn-lt"/>
                </a:rPr>
                <a:t>kernel, bandwidth = 2</a:t>
              </a:r>
              <a:endParaRPr lang="en-GB" sz="1400" dirty="0">
                <a:latin typeface="+mn-lt"/>
              </a:endParaRPr>
            </a:p>
          </p:txBody>
        </p:sp>
        <p:sp>
          <p:nvSpPr>
            <p:cNvPr id="7" name="Rettangolo 5"/>
            <p:cNvSpPr/>
            <p:nvPr/>
          </p:nvSpPr>
          <p:spPr>
            <a:xfrm>
              <a:off x="1546185" y="4077072"/>
              <a:ext cx="6339662" cy="307777"/>
            </a:xfrm>
            <a:prstGeom prst="rect">
              <a:avLst/>
            </a:prstGeom>
            <a:solidFill>
              <a:schemeClr val="bg1"/>
            </a:solidFill>
          </p:spPr>
          <p:txBody>
            <a:bodyPr wrap="square">
              <a:spAutoFit/>
            </a:bodyPr>
            <a:lstStyle/>
            <a:p>
              <a:r>
                <a:rPr lang="en-GB" sz="1400" dirty="0" smtClean="0">
                  <a:solidFill>
                    <a:srgbClr val="333333"/>
                  </a:solidFill>
                  <a:latin typeface="+mn-lt"/>
                </a:rPr>
                <a:t>Gaussian </a:t>
              </a:r>
              <a:r>
                <a:rPr lang="en-GB" sz="1400" dirty="0">
                  <a:solidFill>
                    <a:srgbClr val="333333"/>
                  </a:solidFill>
                  <a:latin typeface="+mn-lt"/>
                </a:rPr>
                <a:t>kernel, bandwidth = </a:t>
              </a:r>
              <a:r>
                <a:rPr lang="en-GB" sz="1400" dirty="0" smtClean="0">
                  <a:solidFill>
                    <a:srgbClr val="333333"/>
                  </a:solidFill>
                  <a:latin typeface="+mn-lt"/>
                </a:rPr>
                <a:t>0.5             Gaussian </a:t>
              </a:r>
              <a:r>
                <a:rPr lang="en-GB" sz="1400" dirty="0">
                  <a:solidFill>
                    <a:srgbClr val="333333"/>
                  </a:solidFill>
                  <a:latin typeface="+mn-lt"/>
                </a:rPr>
                <a:t>kernel, bandwidth = </a:t>
              </a:r>
              <a:r>
                <a:rPr lang="en-GB" sz="1400" dirty="0" smtClean="0">
                  <a:solidFill>
                    <a:srgbClr val="333333"/>
                  </a:solidFill>
                  <a:latin typeface="+mn-lt"/>
                </a:rPr>
                <a:t>2</a:t>
              </a:r>
              <a:endParaRPr lang="en-GB" sz="1400" dirty="0">
                <a:latin typeface="+mn-lt"/>
              </a:endParaRPr>
            </a:p>
          </p:txBody>
        </p:sp>
        <p:sp>
          <p:nvSpPr>
            <p:cNvPr id="8" name="Rechteck 1"/>
            <p:cNvSpPr/>
            <p:nvPr/>
          </p:nvSpPr>
          <p:spPr>
            <a:xfrm>
              <a:off x="1259632" y="236707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9"/>
            <p:cNvSpPr/>
            <p:nvPr/>
          </p:nvSpPr>
          <p:spPr>
            <a:xfrm>
              <a:off x="4474648" y="236072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0"/>
            <p:cNvSpPr/>
            <p:nvPr/>
          </p:nvSpPr>
          <p:spPr>
            <a:xfrm>
              <a:off x="4426703" y="4298443"/>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1"/>
            <p:cNvSpPr/>
            <p:nvPr/>
          </p:nvSpPr>
          <p:spPr>
            <a:xfrm>
              <a:off x="1294991" y="4298443"/>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Rettangolo 11"/>
          <p:cNvSpPr/>
          <p:nvPr/>
        </p:nvSpPr>
        <p:spPr>
          <a:xfrm>
            <a:off x="765920" y="5558005"/>
            <a:ext cx="7920880" cy="646331"/>
          </a:xfrm>
          <a:prstGeom prst="rect">
            <a:avLst/>
          </a:prstGeom>
        </p:spPr>
        <p:txBody>
          <a:bodyPr wrap="square">
            <a:spAutoFit/>
          </a:bodyPr>
          <a:lstStyle/>
          <a:p>
            <a:r>
              <a:rPr lang="it-IT" sz="1200" dirty="0">
                <a:ea typeface="Verdana" panose="020B0604030504040204" pitchFamily="34" charset="0"/>
              </a:rPr>
              <a:t/>
            </a:r>
            <a:br>
              <a:rPr lang="it-IT" sz="1200" dirty="0">
                <a:ea typeface="Verdana" panose="020B0604030504040204" pitchFamily="34" charset="0"/>
              </a:rPr>
            </a:br>
            <a:r>
              <a:rPr lang="it-IT" sz="1200" b="0" dirty="0">
                <a:solidFill>
                  <a:srgbClr val="0D0D0D"/>
                </a:solidFill>
                <a:ea typeface="Verdana" panose="020B0604030504040204" pitchFamily="34" charset="0"/>
              </a:rPr>
              <a:t>Le stime della </a:t>
            </a:r>
            <a:r>
              <a:rPr lang="it-IT" sz="1200" b="0" dirty="0" err="1" smtClean="0">
                <a:solidFill>
                  <a:srgbClr val="0D0D0D"/>
                </a:solidFill>
                <a:ea typeface="Verdana" panose="020B0604030504040204" pitchFamily="34" charset="0"/>
              </a:rPr>
              <a:t>kernel</a:t>
            </a:r>
            <a:r>
              <a:rPr lang="it-IT" sz="1200" b="0" dirty="0" smtClean="0">
                <a:solidFill>
                  <a:srgbClr val="0D0D0D"/>
                </a:solidFill>
                <a:ea typeface="Verdana" panose="020B0604030504040204" pitchFamily="34" charset="0"/>
              </a:rPr>
              <a:t> </a:t>
            </a:r>
            <a:r>
              <a:rPr lang="it-IT" sz="1200" b="0" dirty="0" err="1" smtClean="0">
                <a:solidFill>
                  <a:srgbClr val="0D0D0D"/>
                </a:solidFill>
                <a:ea typeface="Verdana" panose="020B0604030504040204" pitchFamily="34" charset="0"/>
              </a:rPr>
              <a:t>density</a:t>
            </a:r>
            <a:r>
              <a:rPr lang="it-IT" sz="1200" b="0" dirty="0" smtClean="0">
                <a:solidFill>
                  <a:srgbClr val="0D0D0D"/>
                </a:solidFill>
                <a:ea typeface="Verdana" panose="020B0604030504040204" pitchFamily="34" charset="0"/>
              </a:rPr>
              <a:t> dipendono dalla funzione </a:t>
            </a:r>
            <a:r>
              <a:rPr lang="it-IT" sz="1200" b="0" dirty="0" err="1">
                <a:solidFill>
                  <a:srgbClr val="0D0D0D"/>
                </a:solidFill>
                <a:ea typeface="Verdana" panose="020B0604030504040204" pitchFamily="34" charset="0"/>
              </a:rPr>
              <a:t>kernel</a:t>
            </a:r>
            <a:r>
              <a:rPr lang="it-IT" sz="1200" b="0" dirty="0">
                <a:solidFill>
                  <a:srgbClr val="0D0D0D"/>
                </a:solidFill>
                <a:ea typeface="Verdana" panose="020B0604030504040204" pitchFamily="34" charset="0"/>
              </a:rPr>
              <a:t> e dal </a:t>
            </a:r>
            <a:r>
              <a:rPr lang="it-IT" sz="1200" b="0" dirty="0" err="1">
                <a:solidFill>
                  <a:srgbClr val="0D0D0D"/>
                </a:solidFill>
                <a:ea typeface="Verdana" panose="020B0604030504040204" pitchFamily="34" charset="0"/>
              </a:rPr>
              <a:t>bandwidth</a:t>
            </a:r>
            <a:r>
              <a:rPr lang="it-IT" sz="1200" b="0" dirty="0">
                <a:solidFill>
                  <a:srgbClr val="0D0D0D"/>
                </a:solidFill>
                <a:ea typeface="Verdana" panose="020B0604030504040204" pitchFamily="34" charset="0"/>
              </a:rPr>
              <a:t> scelti. Qui viene mostrata la distribuzione di età delle persone per quattro diverse combinazioni di questi parametri.</a:t>
            </a:r>
            <a:endParaRPr lang="en-GB" sz="1200" dirty="0">
              <a:ea typeface="Verdana" panose="020B0604030504040204" pitchFamily="34" charset="0"/>
            </a:endParaRPr>
          </a:p>
        </p:txBody>
      </p:sp>
    </p:spTree>
    <p:extLst>
      <p:ext uri="{BB962C8B-B14F-4D97-AF65-F5344CB8AC3E}">
        <p14:creationId xmlns:p14="http://schemas.microsoft.com/office/powerpoint/2010/main" val="2031194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0200" y="260648"/>
            <a:ext cx="7380312" cy="949008"/>
          </a:xfrm>
          <a:noFill/>
        </p:spPr>
        <p:txBody>
          <a:bodyPr vert="horz"/>
          <a:lstStyle/>
          <a:p>
            <a:r>
              <a:rPr lang="it-IT" altLang="en-US" sz="2800" dirty="0" err="1">
                <a:solidFill>
                  <a:schemeClr val="tx1"/>
                </a:solidFill>
              </a:rPr>
              <a:t>Kernel</a:t>
            </a:r>
            <a:r>
              <a:rPr lang="it-IT" altLang="en-US" sz="2800" dirty="0">
                <a:solidFill>
                  <a:schemeClr val="tx1"/>
                </a:solidFill>
              </a:rPr>
              <a:t> </a:t>
            </a:r>
            <a:r>
              <a:rPr lang="it-IT" altLang="en-US" sz="2800" dirty="0" err="1">
                <a:solidFill>
                  <a:schemeClr val="tx1"/>
                </a:solidFill>
              </a:rPr>
              <a:t>density</a:t>
            </a:r>
            <a:r>
              <a:rPr lang="it-IT" altLang="en-US" sz="2800" dirty="0">
                <a:solidFill>
                  <a:schemeClr val="tx1"/>
                </a:solidFill>
              </a:rPr>
              <a:t>: raccomandazioni ISO 13528</a:t>
            </a:r>
            <a:endParaRPr lang="en-GB" sz="2800" dirty="0">
              <a:solidFill>
                <a:schemeClr val="tx1"/>
              </a:solidFill>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57200" y="1484784"/>
                <a:ext cx="8229600" cy="4569371"/>
              </a:xfrm>
            </p:spPr>
            <p:txBody>
              <a:bodyPr/>
              <a:lstStyle/>
              <a:p>
                <a:r>
                  <a:rPr lang="en-GB" sz="2800" dirty="0" smtClean="0"/>
                  <a:t>Per </a:t>
                </a:r>
                <a:r>
                  <a:rPr lang="en-GB" sz="2800" dirty="0" err="1" smtClean="0"/>
                  <a:t>una</a:t>
                </a:r>
                <a:r>
                  <a:rPr lang="en-GB" sz="2800" dirty="0" smtClean="0"/>
                  <a:t> </a:t>
                </a:r>
                <a:r>
                  <a:rPr lang="en-GB" sz="2800" dirty="0" err="1" smtClean="0"/>
                  <a:t>ispezione</a:t>
                </a:r>
                <a:r>
                  <a:rPr lang="en-GB" sz="2800" dirty="0" smtClean="0"/>
                  <a:t> </a:t>
                </a:r>
                <a:r>
                  <a:rPr lang="en-GB" sz="2800" dirty="0" err="1" smtClean="0"/>
                  <a:t>generale</a:t>
                </a:r>
                <a:r>
                  <a:rPr lang="en-GB" sz="2800" dirty="0" smtClean="0"/>
                  <a:t>, </a:t>
                </a:r>
              </a:p>
              <a:p>
                <a:pPr lvl="1"/>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𝑘</m:t>
                        </m:r>
                      </m:sub>
                    </m:sSub>
                    <m:r>
                      <a:rPr lang="en-US" sz="2400" i="1">
                        <a:latin typeface="Cambria Math" panose="02040503050406030204" pitchFamily="18" charset="0"/>
                        <a:ea typeface="Cambria Math" panose="02040503050406030204" pitchFamily="18" charset="0"/>
                      </a:rPr>
                      <m:t>=0.9×</m:t>
                    </m:r>
                    <m:f>
                      <m:fPr>
                        <m:type m:val="lin"/>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𝑠</m:t>
                            </m:r>
                          </m:e>
                          <m:sup>
                            <m:r>
                              <a:rPr lang="en-US" sz="2400" i="1">
                                <a:latin typeface="Cambria Math" panose="02040503050406030204" pitchFamily="18" charset="0"/>
                                <a:ea typeface="Cambria Math" panose="02040503050406030204" pitchFamily="18" charset="0"/>
                              </a:rPr>
                              <m:t>∗</m:t>
                            </m:r>
                          </m:sup>
                        </m:sSup>
                      </m:num>
                      <m:den>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𝑝</m:t>
                            </m:r>
                          </m:e>
                          <m:sup>
                            <m:r>
                              <a:rPr lang="en-US" sz="2400" i="1">
                                <a:latin typeface="Cambria Math" panose="02040503050406030204" pitchFamily="18" charset="0"/>
                                <a:ea typeface="Cambria Math" panose="02040503050406030204" pitchFamily="18" charset="0"/>
                              </a:rPr>
                              <m:t>0.2</m:t>
                            </m:r>
                          </m:sup>
                        </m:sSup>
                      </m:den>
                    </m:f>
                  </m:oMath>
                </a14:m>
                <a:endParaRPr lang="en-GB" sz="2400" dirty="0" smtClean="0"/>
              </a:p>
              <a:p>
                <a:pPr marL="457200" lvl="1" indent="0">
                  <a:buNone/>
                </a:pPr>
                <a:r>
                  <a:rPr lang="en-GB" sz="2400" dirty="0" smtClean="0"/>
                  <a:t>dove </a:t>
                </a:r>
                <a:r>
                  <a:rPr lang="en-GB" sz="2400" dirty="0"/>
                  <a:t>s* </a:t>
                </a:r>
                <a:r>
                  <a:rPr lang="en-GB" sz="2400" dirty="0" smtClean="0"/>
                  <a:t>e </a:t>
                </a:r>
                <a:r>
                  <a:rPr lang="en-GB" sz="2400" dirty="0" err="1" smtClean="0"/>
                  <a:t>una</a:t>
                </a:r>
                <a:r>
                  <a:rPr lang="en-GB" sz="2400" dirty="0" smtClean="0"/>
                  <a:t> </a:t>
                </a:r>
                <a:r>
                  <a:rPr lang="en-GB" sz="2400" dirty="0" err="1" smtClean="0"/>
                  <a:t>deviazione</a:t>
                </a:r>
                <a:r>
                  <a:rPr lang="en-GB" sz="2400" dirty="0" smtClean="0"/>
                  <a:t> standard </a:t>
                </a:r>
                <a:r>
                  <a:rPr lang="en-GB" sz="2400" dirty="0" err="1" smtClean="0"/>
                  <a:t>robusta</a:t>
                </a:r>
                <a:r>
                  <a:rPr lang="en-GB" sz="2400" dirty="0" smtClean="0"/>
                  <a:t> </a:t>
                </a:r>
                <a:r>
                  <a:rPr lang="en-GB" sz="2400" dirty="0" err="1" smtClean="0"/>
                  <a:t>dei</a:t>
                </a:r>
                <a:r>
                  <a:rPr lang="en-GB" sz="2400" dirty="0" smtClean="0"/>
                  <a:t> </a:t>
                </a:r>
                <a:r>
                  <a:rPr lang="en-GB" sz="2400" dirty="0" err="1" smtClean="0"/>
                  <a:t>dati</a:t>
                </a:r>
                <a:r>
                  <a:rPr lang="en-GB" sz="2400" dirty="0" smtClean="0"/>
                  <a:t>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x</m:t>
                        </m:r>
                      </m:e>
                      <m:sub>
                        <m:r>
                          <a:rPr lang="en-US" sz="240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𝑝</m:t>
                        </m:r>
                      </m:sub>
                    </m:sSub>
                  </m:oMath>
                </a14:m>
                <a:endParaRPr lang="en-GB" sz="2400" dirty="0" smtClean="0"/>
              </a:p>
              <a:p>
                <a:r>
                  <a:rPr lang="en-GB" sz="2800" dirty="0"/>
                  <a:t>Per </a:t>
                </a:r>
                <a:r>
                  <a:rPr lang="en-GB" sz="2800" dirty="0" err="1"/>
                  <a:t>verificare</a:t>
                </a:r>
                <a:r>
                  <a:rPr lang="en-GB" sz="2800" dirty="0"/>
                  <a:t> se </a:t>
                </a:r>
                <a:r>
                  <a:rPr lang="en-GB" sz="2800" dirty="0" err="1"/>
                  <a:t>il</a:t>
                </a:r>
                <a:r>
                  <a:rPr lang="en-GB" sz="2800" dirty="0"/>
                  <a:t> dataset </a:t>
                </a:r>
                <a:r>
                  <a:rPr lang="en-GB" sz="2800" dirty="0" err="1"/>
                  <a:t>sia</a:t>
                </a:r>
                <a:r>
                  <a:rPr lang="en-GB" sz="2800" dirty="0"/>
                  <a:t> </a:t>
                </a:r>
                <a:r>
                  <a:rPr lang="en-GB" sz="2800" dirty="0" err="1" smtClean="0"/>
                  <a:t>multimodale</a:t>
                </a:r>
                <a:endParaRPr lang="en-GB" sz="2800" dirty="0" smtClean="0"/>
              </a:p>
              <a:p>
                <a:pPr lvl="1"/>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𝑘</m:t>
                        </m:r>
                      </m:sub>
                    </m:sSub>
                    <m:r>
                      <a:rPr lang="en-US" sz="2400" i="1">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0,75</m:t>
                    </m:r>
                    <m:r>
                      <a:rPr lang="en-US" sz="2400" i="1">
                        <a:latin typeface="Cambria Math" panose="02040503050406030204" pitchFamily="18" charset="0"/>
                        <a:ea typeface="Cambria Math" panose="02040503050406030204" pitchFamily="18" charset="0"/>
                      </a:rPr>
                      <m:t>×</m:t>
                    </m:r>
                    <m:r>
                      <m:rPr>
                        <m:nor/>
                      </m:rPr>
                      <a:rPr lang="en-GB" sz="2400" dirty="0">
                        <a:latin typeface="Cambria Math" panose="02040503050406030204" pitchFamily="18" charset="0"/>
                        <a:ea typeface="Cambria Math" panose="02040503050406030204" pitchFamily="18" charset="0"/>
                      </a:rPr>
                      <m:t>𝜎</m:t>
                    </m:r>
                    <m:r>
                      <m:rPr>
                        <m:nor/>
                      </m:rPr>
                      <a:rPr lang="en-GB" sz="2400" dirty="0">
                        <a:latin typeface="Cambria Math" panose="02040503050406030204" pitchFamily="18" charset="0"/>
                        <a:ea typeface="Cambria Math" panose="02040503050406030204" pitchFamily="18" charset="0"/>
                      </a:rPr>
                      <m:t>𝑝𝑡</m:t>
                    </m:r>
                  </m:oMath>
                </a14:m>
                <a:r>
                  <a:rPr lang="en-GB" sz="2400" dirty="0" smtClean="0"/>
                  <a:t>	</a:t>
                </a:r>
                <a:endParaRPr lang="en-GB" sz="2400" dirty="0"/>
              </a:p>
              <a:p>
                <a:pPr marL="457200" lvl="1" indent="0">
                  <a:buNone/>
                </a:pPr>
                <a:r>
                  <a:rPr lang="en-GB" sz="2000" dirty="0" smtClean="0"/>
                  <a:t>se </a:t>
                </a:r>
                <a:r>
                  <a:rPr lang="en-GB" sz="2000" dirty="0" err="1"/>
                  <a:t>si</a:t>
                </a:r>
                <a:r>
                  <a:rPr lang="en-GB" sz="2000" dirty="0"/>
                  <a:t> </a:t>
                </a:r>
                <a:r>
                  <a:rPr lang="en-GB" sz="2000" dirty="0" err="1"/>
                  <a:t>usa</a:t>
                </a:r>
                <a:r>
                  <a:rPr lang="en-GB" sz="2000" dirty="0"/>
                  <a:t> 𝑧 o 𝜁 score </a:t>
                </a:r>
                <a:r>
                  <a:rPr lang="en-GB" sz="2000" dirty="0" err="1"/>
                  <a:t>nella</a:t>
                </a:r>
                <a:r>
                  <a:rPr lang="en-GB" sz="2000" dirty="0"/>
                  <a:t> </a:t>
                </a:r>
                <a:r>
                  <a:rPr lang="en-GB" sz="2000" dirty="0" err="1"/>
                  <a:t>valutazione</a:t>
                </a:r>
                <a:r>
                  <a:rPr lang="en-GB" sz="2000" dirty="0"/>
                  <a:t> </a:t>
                </a:r>
                <a:r>
                  <a:rPr lang="en-GB" sz="2000" dirty="0" err="1"/>
                  <a:t>delle</a:t>
                </a:r>
                <a:r>
                  <a:rPr lang="en-GB" sz="2000" dirty="0"/>
                  <a:t> </a:t>
                </a:r>
                <a:r>
                  <a:rPr lang="en-GB" sz="2000" dirty="0" err="1" smtClean="0"/>
                  <a:t>prestazioni</a:t>
                </a:r>
                <a:r>
                  <a:rPr lang="en-GB" sz="2000" dirty="0"/>
                  <a:t> </a:t>
                </a:r>
                <a:r>
                  <a:rPr lang="en-GB" sz="2000" dirty="0" smtClean="0"/>
                  <a:t>o</a:t>
                </a:r>
                <a:r>
                  <a:rPr lang="en-GB" sz="2800" dirty="0"/>
                  <a:t/>
                </a:r>
                <a:br>
                  <a:rPr lang="en-GB" sz="2800" dirty="0"/>
                </a:br>
                <a:r>
                  <a:rPr lang="en-GB" sz="2800" dirty="0" smtClean="0"/>
                  <a:t>-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𝑘</m:t>
                        </m:r>
                      </m:sub>
                    </m:sSub>
                  </m:oMath>
                </a14:m>
                <a:r>
                  <a:rPr lang="en-GB" sz="2400" i="1" dirty="0">
                    <a:latin typeface="Cambria Math" panose="02040503050406030204" pitchFamily="18" charset="0"/>
                    <a:ea typeface="Cambria Math" panose="02040503050406030204" pitchFamily="18" charset="0"/>
                  </a:rPr>
                  <a:t>=</a:t>
                </a:r>
                <a:r>
                  <a:rPr lang="en-GB" sz="2400" dirty="0">
                    <a:latin typeface="Cambria Math" panose="02040503050406030204" pitchFamily="18" charset="0"/>
                    <a:ea typeface="Cambria Math" panose="02040503050406030204" pitchFamily="18" charset="0"/>
                  </a:rPr>
                  <a:t>0.25×𝛿𝐸 se </a:t>
                </a:r>
                <a:r>
                  <a:rPr lang="en-GB" sz="2400" dirty="0" err="1">
                    <a:latin typeface="Cambria Math" panose="02040503050406030204" pitchFamily="18" charset="0"/>
                    <a:ea typeface="Cambria Math" panose="02040503050406030204" pitchFamily="18" charset="0"/>
                  </a:rPr>
                  <a:t>si</a:t>
                </a:r>
                <a:r>
                  <a:rPr lang="en-GB" sz="2400" dirty="0">
                    <a:latin typeface="Cambria Math" panose="02040503050406030204" pitchFamily="18" charset="0"/>
                    <a:ea typeface="Cambria Math" panose="02040503050406030204" pitchFamily="18" charset="0"/>
                  </a:rPr>
                  <a:t> </a:t>
                </a:r>
                <a:r>
                  <a:rPr lang="en-GB" sz="2400" dirty="0" err="1">
                    <a:latin typeface="Cambria Math" panose="02040503050406030204" pitchFamily="18" charset="0"/>
                    <a:ea typeface="Cambria Math" panose="02040503050406030204" pitchFamily="18" charset="0"/>
                  </a:rPr>
                  <a:t>usa</a:t>
                </a:r>
                <a:r>
                  <a:rPr lang="en-GB" sz="2400" dirty="0">
                    <a:latin typeface="Cambria Math" panose="02040503050406030204" pitchFamily="18" charset="0"/>
                    <a:ea typeface="Cambria Math" panose="02040503050406030204" pitchFamily="18" charset="0"/>
                  </a:rPr>
                  <a:t> 𝐷 o 𝐷</a:t>
                </a:r>
                <a:r>
                  <a:rPr lang="en-GB" sz="2400" dirty="0" smtClean="0">
                    <a:latin typeface="Cambria Math" panose="02040503050406030204" pitchFamily="18" charset="0"/>
                    <a:ea typeface="Cambria Math" panose="02040503050406030204" pitchFamily="18" charset="0"/>
                  </a:rPr>
                  <a:t>% </a:t>
                </a:r>
                <a:r>
                  <a:rPr lang="en-GB" sz="2000" dirty="0" err="1"/>
                  <a:t>nella</a:t>
                </a:r>
                <a:r>
                  <a:rPr lang="en-GB" sz="2000" dirty="0"/>
                  <a:t> </a:t>
                </a:r>
                <a:r>
                  <a:rPr lang="en-GB" sz="2000" dirty="0" err="1"/>
                  <a:t>valutazione</a:t>
                </a:r>
                <a:r>
                  <a:rPr lang="en-GB" sz="2000" dirty="0"/>
                  <a:t> </a:t>
                </a:r>
                <a:r>
                  <a:rPr lang="en-GB" sz="2000" dirty="0" err="1"/>
                  <a:t>delle</a:t>
                </a:r>
                <a:r>
                  <a:rPr lang="en-GB" sz="2000" dirty="0"/>
                  <a:t> </a:t>
                </a:r>
                <a:r>
                  <a:rPr lang="en-GB" sz="2000" dirty="0" err="1"/>
                  <a:t>prestazioni</a:t>
                </a:r>
                <a:r>
                  <a:rPr lang="en-GB" sz="2000" dirty="0"/>
                  <a:t> </a:t>
                </a:r>
              </a:p>
              <a:p>
                <a:pPr marL="0" indent="0">
                  <a:buNone/>
                </a:pPr>
                <a:endParaRPr lang="en-GB" sz="2800"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57200" y="1484784"/>
                <a:ext cx="8229600" cy="4569371"/>
              </a:xfrm>
              <a:blipFill rotWithShape="0">
                <a:blip r:embed="rId2"/>
                <a:stretch>
                  <a:fillRect l="-1481" t="-1469" r="-1111"/>
                </a:stretch>
              </a:blipFill>
            </p:spPr>
            <p:txBody>
              <a:bodyPr/>
              <a:lstStyle/>
              <a:p>
                <a:r>
                  <a:rPr lang="en-GB">
                    <a:noFill/>
                  </a:rPr>
                  <a:t> </a:t>
                </a:r>
              </a:p>
            </p:txBody>
          </p:sp>
        </mc:Fallback>
      </mc:AlternateContent>
    </p:spTree>
    <p:extLst>
      <p:ext uri="{BB962C8B-B14F-4D97-AF65-F5344CB8AC3E}">
        <p14:creationId xmlns:p14="http://schemas.microsoft.com/office/powerpoint/2010/main" val="398515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06298"/>
            <a:ext cx="8229600" cy="949008"/>
          </a:xfrm>
          <a:noFill/>
        </p:spPr>
        <p:txBody>
          <a:bodyPr vert="horz"/>
          <a:lstStyle/>
          <a:p>
            <a:r>
              <a:rPr lang="it-IT" sz="2800" dirty="0" err="1">
                <a:solidFill>
                  <a:schemeClr val="tx1"/>
                </a:solidFill>
              </a:rPr>
              <a:t>Kernel</a:t>
            </a:r>
            <a:r>
              <a:rPr lang="it-IT" sz="2800" dirty="0">
                <a:solidFill>
                  <a:schemeClr val="tx1"/>
                </a:solidFill>
              </a:rPr>
              <a:t> </a:t>
            </a:r>
            <a:r>
              <a:rPr lang="it-IT" sz="2800" dirty="0" err="1">
                <a:solidFill>
                  <a:schemeClr val="tx1"/>
                </a:solidFill>
              </a:rPr>
              <a:t>density</a:t>
            </a:r>
            <a:endParaRPr lang="en-GB" sz="2800" dirty="0">
              <a:solidFill>
                <a:schemeClr val="tx1"/>
              </a:solidFill>
            </a:endParaRPr>
          </a:p>
        </p:txBody>
      </p:sp>
      <p:sp>
        <p:nvSpPr>
          <p:cNvPr id="4" name="Segnaposto contenuto 2"/>
          <p:cNvSpPr>
            <a:spLocks noGrp="1"/>
          </p:cNvSpPr>
          <p:nvPr>
            <p:ph idx="1"/>
          </p:nvPr>
        </p:nvSpPr>
        <p:spPr/>
        <p:txBody>
          <a:bodyPr/>
          <a:lstStyle/>
          <a:p>
            <a:pPr marL="0" indent="0">
              <a:buNone/>
            </a:pPr>
            <a:r>
              <a:rPr lang="en-GB" sz="2000" dirty="0" err="1" smtClean="0"/>
              <a:t>Generalmente</a:t>
            </a:r>
            <a:endParaRPr lang="en-GB" sz="2000" dirty="0"/>
          </a:p>
        </p:txBody>
      </p:sp>
      <p:grpSp>
        <p:nvGrpSpPr>
          <p:cNvPr id="5" name="Gruppieren 3"/>
          <p:cNvGrpSpPr/>
          <p:nvPr/>
        </p:nvGrpSpPr>
        <p:grpSpPr>
          <a:xfrm>
            <a:off x="4860032" y="-387424"/>
            <a:ext cx="4147103" cy="4941168"/>
            <a:chOff x="737634" y="2360728"/>
            <a:chExt cx="3881030" cy="4713387"/>
          </a:xfrm>
        </p:grpSpPr>
        <p:pic>
          <p:nvPicPr>
            <p:cNvPr id="6" name="Immagine 5"/>
            <p:cNvPicPr>
              <a:picLocks noChangeAspect="1"/>
            </p:cNvPicPr>
            <p:nvPr/>
          </p:nvPicPr>
          <p:blipFill rotWithShape="1">
            <a:blip r:embed="rId2"/>
            <a:srcRect t="48817" r="49739"/>
            <a:stretch/>
          </p:blipFill>
          <p:spPr>
            <a:xfrm>
              <a:off x="737634" y="5097032"/>
              <a:ext cx="3240360" cy="1977083"/>
            </a:xfrm>
            <a:prstGeom prst="rect">
              <a:avLst/>
            </a:prstGeom>
          </p:spPr>
        </p:pic>
        <p:sp>
          <p:nvSpPr>
            <p:cNvPr id="9" name="Rechteck 1"/>
            <p:cNvSpPr/>
            <p:nvPr/>
          </p:nvSpPr>
          <p:spPr>
            <a:xfrm>
              <a:off x="1259632" y="236707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474648" y="236072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426703" y="4298443"/>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1294991" y="4298443"/>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Immagine 12"/>
          <p:cNvPicPr>
            <a:picLocks noChangeAspect="1"/>
          </p:cNvPicPr>
          <p:nvPr/>
        </p:nvPicPr>
        <p:blipFill rotWithShape="1">
          <a:blip r:embed="rId2"/>
          <a:srcRect l="48215" b="50228"/>
          <a:stretch/>
        </p:blipFill>
        <p:spPr>
          <a:xfrm>
            <a:off x="339274" y="2553147"/>
            <a:ext cx="3751364" cy="2160240"/>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1187624" y="5019665"/>
                <a:ext cx="229441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𝜎</m:t>
                          </m:r>
                        </m:e>
                        <m:sub>
                          <m:r>
                            <a:rPr lang="en-US" sz="2000" i="1">
                              <a:solidFill>
                                <a:schemeClr val="tx1"/>
                              </a:solidFill>
                              <a:latin typeface="Cambria Math" panose="02040503050406030204" pitchFamily="18" charset="0"/>
                              <a:ea typeface="Cambria Math" panose="02040503050406030204" pitchFamily="18" charset="0"/>
                            </a:rPr>
                            <m:t>𝑘</m:t>
                          </m:r>
                        </m:sub>
                      </m:sSub>
                      <m:r>
                        <a:rPr lang="en-US" sz="2000" i="1">
                          <a:solidFill>
                            <a:schemeClr val="tx1"/>
                          </a:solidFill>
                          <a:latin typeface="Cambria Math" panose="02040503050406030204" pitchFamily="18" charset="0"/>
                          <a:ea typeface="Cambria Math" panose="02040503050406030204" pitchFamily="18" charset="0"/>
                        </a:rPr>
                        <m:t>=0.9×</m:t>
                      </m:r>
                      <m:f>
                        <m:fPr>
                          <m:type m:val="lin"/>
                          <m:ctrlPr>
                            <a:rPr lang="en-US" sz="2000" i="1">
                              <a:solidFill>
                                <a:schemeClr val="tx1"/>
                              </a:solidFill>
                              <a:latin typeface="Cambria Math" panose="02040503050406030204" pitchFamily="18" charset="0"/>
                              <a:ea typeface="Cambria Math" panose="02040503050406030204" pitchFamily="18" charset="0"/>
                            </a:rPr>
                          </m:ctrlPr>
                        </m:fPr>
                        <m:num>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𝑠</m:t>
                              </m:r>
                            </m:e>
                            <m:sup>
                              <m:r>
                                <a:rPr lang="en-US" sz="2000" i="1">
                                  <a:solidFill>
                                    <a:schemeClr val="tx1"/>
                                  </a:solidFill>
                                  <a:latin typeface="Cambria Math" panose="02040503050406030204" pitchFamily="18" charset="0"/>
                                  <a:ea typeface="Cambria Math" panose="02040503050406030204" pitchFamily="18" charset="0"/>
                                </a:rPr>
                                <m:t>∗</m:t>
                              </m:r>
                            </m:sup>
                          </m:sSup>
                        </m:num>
                        <m:den>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𝑝</m:t>
                              </m:r>
                            </m:e>
                            <m:sup>
                              <m:r>
                                <a:rPr lang="en-US" sz="2000" i="1">
                                  <a:solidFill>
                                    <a:schemeClr val="tx1"/>
                                  </a:solidFill>
                                  <a:latin typeface="Cambria Math" panose="02040503050406030204" pitchFamily="18" charset="0"/>
                                  <a:ea typeface="Cambria Math" panose="02040503050406030204" pitchFamily="18" charset="0"/>
                                </a:rPr>
                                <m:t>0.2</m:t>
                              </m:r>
                            </m:sup>
                          </m:sSup>
                        </m:den>
                      </m:f>
                    </m:oMath>
                  </m:oMathPara>
                </a14:m>
                <a:endParaRPr lang="en-GB" sz="2000" dirty="0">
                  <a:solidFill>
                    <a:schemeClr val="tx1"/>
                  </a:solidFill>
                </a:endParaRPr>
              </a:p>
            </p:txBody>
          </p:sp>
        </mc:Choice>
        <mc:Fallback xmlns="">
          <p:sp>
            <p:nvSpPr>
              <p:cNvPr id="3" name="Rettangolo 2"/>
              <p:cNvSpPr>
                <a:spLocks noRot="1" noChangeAspect="1" noMove="1" noResize="1" noEditPoints="1" noAdjustHandles="1" noChangeArrowheads="1" noChangeShapeType="1" noTextEdit="1"/>
              </p:cNvSpPr>
              <p:nvPr/>
            </p:nvSpPr>
            <p:spPr>
              <a:xfrm>
                <a:off x="1187624" y="5019665"/>
                <a:ext cx="2294411" cy="400110"/>
              </a:xfrm>
              <a:prstGeom prst="rect">
                <a:avLst/>
              </a:prstGeom>
              <a:blipFill rotWithShape="0">
                <a:blip r:embed="rId3"/>
                <a:stretch>
                  <a:fillRect t="-113636" r="-10638" b="-1803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ttangolo 13"/>
              <p:cNvSpPr/>
              <p:nvPr/>
            </p:nvSpPr>
            <p:spPr>
              <a:xfrm>
                <a:off x="5604913" y="5004610"/>
                <a:ext cx="204267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ea typeface="Cambria Math" panose="02040503050406030204" pitchFamily="18" charset="0"/>
                            </a:rPr>
                          </m:ctrlPr>
                        </m:sSubPr>
                        <m:e>
                          <m:r>
                            <a:rPr lang="en-US" sz="2000" b="0" i="1">
                              <a:solidFill>
                                <a:schemeClr val="tx1"/>
                              </a:solidFill>
                              <a:latin typeface="Cambria Math" panose="02040503050406030204" pitchFamily="18" charset="0"/>
                              <a:ea typeface="Cambria Math" panose="02040503050406030204" pitchFamily="18" charset="0"/>
                            </a:rPr>
                            <m:t>𝜎</m:t>
                          </m:r>
                        </m:e>
                        <m:sub>
                          <m:r>
                            <a:rPr lang="en-US" sz="2000" b="0" i="1">
                              <a:solidFill>
                                <a:schemeClr val="tx1"/>
                              </a:solidFill>
                              <a:latin typeface="Cambria Math" panose="02040503050406030204" pitchFamily="18" charset="0"/>
                              <a:ea typeface="Cambria Math" panose="02040503050406030204" pitchFamily="18" charset="0"/>
                            </a:rPr>
                            <m:t>𝑘</m:t>
                          </m:r>
                        </m:sub>
                      </m:sSub>
                      <m:r>
                        <a:rPr lang="en-US" sz="2000" b="0" i="1">
                          <a:solidFill>
                            <a:schemeClr val="tx1"/>
                          </a:solidFill>
                          <a:latin typeface="Cambria Math" panose="02040503050406030204" pitchFamily="18" charset="0"/>
                          <a:ea typeface="Cambria Math" panose="02040503050406030204" pitchFamily="18" charset="0"/>
                        </a:rPr>
                        <m:t>=</m:t>
                      </m:r>
                      <m:r>
                        <a:rPr lang="it-IT" sz="2000" b="0" i="1">
                          <a:solidFill>
                            <a:schemeClr val="tx1"/>
                          </a:solidFill>
                          <a:latin typeface="Cambria Math" panose="02040503050406030204" pitchFamily="18" charset="0"/>
                          <a:ea typeface="Cambria Math" panose="02040503050406030204" pitchFamily="18" charset="0"/>
                        </a:rPr>
                        <m:t>0,75</m:t>
                      </m:r>
                      <m:r>
                        <a:rPr lang="en-US" sz="2000" b="0" i="1">
                          <a:solidFill>
                            <a:schemeClr val="tx1"/>
                          </a:solidFill>
                          <a:latin typeface="Cambria Math" panose="02040503050406030204" pitchFamily="18" charset="0"/>
                          <a:ea typeface="Cambria Math" panose="02040503050406030204" pitchFamily="18" charset="0"/>
                        </a:rPr>
                        <m:t>×</m:t>
                      </m:r>
                      <m:r>
                        <m:rPr>
                          <m:nor/>
                        </m:rPr>
                        <a:rPr lang="en-GB" sz="2000" b="0" dirty="0">
                          <a:solidFill>
                            <a:schemeClr val="tx1"/>
                          </a:solidFill>
                          <a:latin typeface="Cambria Math" panose="02040503050406030204" pitchFamily="18" charset="0"/>
                          <a:ea typeface="Cambria Math" panose="02040503050406030204" pitchFamily="18" charset="0"/>
                        </a:rPr>
                        <m:t>𝜎</m:t>
                      </m:r>
                      <m:r>
                        <m:rPr>
                          <m:nor/>
                        </m:rPr>
                        <a:rPr lang="en-GB" sz="2000" b="0" dirty="0">
                          <a:solidFill>
                            <a:schemeClr val="tx1"/>
                          </a:solidFill>
                          <a:latin typeface="Cambria Math" panose="02040503050406030204" pitchFamily="18" charset="0"/>
                          <a:ea typeface="Cambria Math" panose="02040503050406030204" pitchFamily="18" charset="0"/>
                        </a:rPr>
                        <m:t>𝑝𝑡</m:t>
                      </m:r>
                    </m:oMath>
                  </m:oMathPara>
                </a14:m>
                <a:endParaRPr lang="en-GB" sz="2000" b="0" dirty="0">
                  <a:solidFill>
                    <a:schemeClr val="tx1"/>
                  </a:solidFill>
                </a:endParaRPr>
              </a:p>
            </p:txBody>
          </p:sp>
        </mc:Choice>
        <mc:Fallback xmlns="">
          <p:sp>
            <p:nvSpPr>
              <p:cNvPr id="14" name="Rettangolo 13"/>
              <p:cNvSpPr>
                <a:spLocks noRot="1" noChangeAspect="1" noMove="1" noResize="1" noEditPoints="1" noAdjustHandles="1" noChangeArrowheads="1" noChangeShapeType="1" noTextEdit="1"/>
              </p:cNvSpPr>
              <p:nvPr/>
            </p:nvSpPr>
            <p:spPr>
              <a:xfrm>
                <a:off x="5604913" y="5004610"/>
                <a:ext cx="2042675" cy="400110"/>
              </a:xfrm>
              <a:prstGeom prst="rect">
                <a:avLst/>
              </a:prstGeom>
              <a:blipFill rotWithShape="0">
                <a:blip r:embed="rId4"/>
                <a:stretch>
                  <a:fillRect b="-9091"/>
                </a:stretch>
              </a:blipFill>
            </p:spPr>
            <p:txBody>
              <a:bodyPr/>
              <a:lstStyle/>
              <a:p>
                <a:r>
                  <a:rPr lang="en-GB">
                    <a:noFill/>
                  </a:rPr>
                  <a:t> </a:t>
                </a:r>
              </a:p>
            </p:txBody>
          </p:sp>
        </mc:Fallback>
      </mc:AlternateContent>
      <p:pic>
        <p:nvPicPr>
          <p:cNvPr id="7" name="Immagine 6"/>
          <p:cNvPicPr>
            <a:picLocks noChangeAspect="1"/>
          </p:cNvPicPr>
          <p:nvPr/>
        </p:nvPicPr>
        <p:blipFill rotWithShape="1">
          <a:blip r:embed="rId5"/>
          <a:srcRect l="4511" t="8861"/>
          <a:stretch/>
        </p:blipFill>
        <p:spPr>
          <a:xfrm>
            <a:off x="2651229" y="1251342"/>
            <a:ext cx="1661612" cy="936104"/>
          </a:xfrm>
          <a:prstGeom prst="rect">
            <a:avLst/>
          </a:prstGeom>
        </p:spPr>
      </p:pic>
      <p:sp>
        <p:nvSpPr>
          <p:cNvPr id="8" name="Rettangolo 7"/>
          <p:cNvSpPr/>
          <p:nvPr/>
        </p:nvSpPr>
        <p:spPr>
          <a:xfrm>
            <a:off x="5276240" y="5795618"/>
            <a:ext cx="3653950" cy="738664"/>
          </a:xfrm>
          <a:prstGeom prst="rect">
            <a:avLst/>
          </a:prstGeom>
        </p:spPr>
        <p:txBody>
          <a:bodyPr wrap="square">
            <a:spAutoFit/>
          </a:bodyPr>
          <a:lstStyle/>
          <a:p>
            <a:pPr marL="0" indent="0" algn="just">
              <a:buNone/>
            </a:pPr>
            <a:r>
              <a:rPr lang="en-GB" sz="1400" b="0" dirty="0" err="1" smtClean="0">
                <a:solidFill>
                  <a:schemeClr val="tx1"/>
                </a:solidFill>
              </a:rPr>
              <a:t>Valutare</a:t>
            </a:r>
            <a:r>
              <a:rPr lang="en-GB" sz="1400" b="0" dirty="0" smtClean="0">
                <a:solidFill>
                  <a:schemeClr val="tx1"/>
                </a:solidFill>
              </a:rPr>
              <a:t> la </a:t>
            </a:r>
            <a:r>
              <a:rPr lang="en-GB" sz="1400" b="0" dirty="0" err="1" smtClean="0">
                <a:solidFill>
                  <a:schemeClr val="tx1"/>
                </a:solidFill>
              </a:rPr>
              <a:t>distribuzione</a:t>
            </a:r>
            <a:r>
              <a:rPr lang="en-GB" sz="1400" b="0" dirty="0" smtClean="0">
                <a:solidFill>
                  <a:schemeClr val="tx1"/>
                </a:solidFill>
              </a:rPr>
              <a:t> </a:t>
            </a:r>
            <a:r>
              <a:rPr lang="en-GB" sz="1400" b="0" dirty="0" err="1" smtClean="0">
                <a:solidFill>
                  <a:schemeClr val="tx1"/>
                </a:solidFill>
              </a:rPr>
              <a:t>dei</a:t>
            </a:r>
            <a:r>
              <a:rPr lang="en-GB" sz="1400" b="0" dirty="0" smtClean="0">
                <a:solidFill>
                  <a:schemeClr val="tx1"/>
                </a:solidFill>
              </a:rPr>
              <a:t> </a:t>
            </a:r>
            <a:r>
              <a:rPr lang="en-GB" sz="1400" b="0" dirty="0" err="1" smtClean="0">
                <a:solidFill>
                  <a:schemeClr val="tx1"/>
                </a:solidFill>
              </a:rPr>
              <a:t>dati</a:t>
            </a:r>
            <a:r>
              <a:rPr lang="en-GB" sz="1400" b="0" dirty="0" smtClean="0">
                <a:solidFill>
                  <a:schemeClr val="tx1"/>
                </a:solidFill>
              </a:rPr>
              <a:t> in </a:t>
            </a:r>
            <a:r>
              <a:rPr lang="en-GB" sz="1400" b="0" dirty="0" err="1" smtClean="0">
                <a:solidFill>
                  <a:schemeClr val="tx1"/>
                </a:solidFill>
              </a:rPr>
              <a:t>funzione</a:t>
            </a:r>
            <a:r>
              <a:rPr lang="en-GB" sz="1400" b="0" dirty="0" smtClean="0">
                <a:solidFill>
                  <a:schemeClr val="tx1"/>
                </a:solidFill>
              </a:rPr>
              <a:t> del </a:t>
            </a:r>
            <a:r>
              <a:rPr lang="it-IT" sz="1400" b="0" kern="0" dirty="0" smtClean="0">
                <a:solidFill>
                  <a:schemeClr val="tx1"/>
                </a:solidFill>
              </a:rPr>
              <a:t>criterio </a:t>
            </a:r>
            <a:r>
              <a:rPr lang="it-IT" sz="1400" b="0" kern="0" dirty="0">
                <a:solidFill>
                  <a:schemeClr val="tx1"/>
                </a:solidFill>
              </a:rPr>
              <a:t>per la valutazione della performance</a:t>
            </a:r>
            <a:r>
              <a:rPr lang="en-GB" sz="1400" b="0" dirty="0" smtClean="0">
                <a:solidFill>
                  <a:schemeClr val="tx1"/>
                </a:solidFill>
              </a:rPr>
              <a:t> </a:t>
            </a:r>
            <a:endParaRPr lang="en-GB" sz="1400" b="0" dirty="0">
              <a:solidFill>
                <a:schemeClr val="tx1"/>
              </a:solidFill>
            </a:endParaRPr>
          </a:p>
        </p:txBody>
      </p:sp>
    </p:spTree>
    <p:extLst>
      <p:ext uri="{BB962C8B-B14F-4D97-AF65-F5344CB8AC3E}">
        <p14:creationId xmlns:p14="http://schemas.microsoft.com/office/powerpoint/2010/main" val="216631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260648"/>
            <a:ext cx="8229600" cy="949008"/>
          </a:xfrm>
          <a:noFill/>
        </p:spPr>
        <p:txBody>
          <a:bodyPr vert="horz"/>
          <a:lstStyle/>
          <a:p>
            <a:r>
              <a:rPr lang="it-IT" sz="2800" dirty="0">
                <a:solidFill>
                  <a:schemeClr val="tx1"/>
                </a:solidFill>
              </a:rPr>
              <a:t>Considerazioni su un numero piccolo di partecipanti</a:t>
            </a:r>
            <a:endParaRPr lang="en-GB" sz="2800" dirty="0">
              <a:solidFill>
                <a:schemeClr val="tx1"/>
              </a:solidFill>
            </a:endParaRPr>
          </a:p>
        </p:txBody>
      </p:sp>
      <p:sp>
        <p:nvSpPr>
          <p:cNvPr id="5" name="Segnaposto contenuto 2"/>
          <p:cNvSpPr txBox="1">
            <a:spLocks/>
          </p:cNvSpPr>
          <p:nvPr/>
        </p:nvSpPr>
        <p:spPr>
          <a:xfrm>
            <a:off x="369201" y="1556792"/>
            <a:ext cx="8291264" cy="4569371"/>
          </a:xfrm>
          <a:prstGeom prst="rect">
            <a:avLst/>
          </a:prstGeom>
        </p:spPr>
        <p:txBody>
          <a:bodyPr vert="horz"/>
          <a:lstStyle>
            <a:lvl1pPr marL="342900" indent="-342900" algn="just" rtl="0" eaLnBrk="0" fontAlgn="base" hangingPunct="0">
              <a:spcBef>
                <a:spcPct val="20000"/>
              </a:spcBef>
              <a:spcAft>
                <a:spcPct val="0"/>
              </a:spcAft>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just" rtl="0" eaLnBrk="0" fontAlgn="base" hangingPunct="0">
              <a:spcBef>
                <a:spcPct val="20000"/>
              </a:spcBef>
              <a:spcAft>
                <a:spcPct val="0"/>
              </a:spcAft>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just" rtl="0" eaLnBrk="0" fontAlgn="base" hangingPunct="0">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buNone/>
            </a:pPr>
            <a:r>
              <a:rPr lang="it-IT" sz="1600" b="0" kern="0" dirty="0" smtClean="0"/>
              <a:t>Il disegno statistico per i PT deve considerare il numero minimo di partecipanti che è necessario per soddisfare gli obiettivi del disegno e dichiarare l’approccio alternativo nel caso in cui il numero minimo non sia raggiunto (ISO 17043:2010 (4.4.4.3c); ISO 17043:2023 (7.2.2.3)). </a:t>
            </a:r>
          </a:p>
          <a:p>
            <a:pPr marL="0" indent="0">
              <a:buNone/>
            </a:pPr>
            <a:endParaRPr lang="it-IT" sz="1600" b="0" kern="0" dirty="0" smtClean="0"/>
          </a:p>
          <a:p>
            <a:pPr marL="0" indent="0">
              <a:buNone/>
            </a:pPr>
            <a:r>
              <a:rPr lang="it-IT" sz="1600" b="0" kern="0" dirty="0" smtClean="0"/>
              <a:t>I metodi statistici che sono appropriati per un numero elevato di partecipanti possono non esserlo per un numero limitato. Le statistiche possono non essere affidabili e un partecipante può essere valutato con un gruppo non appropriato.</a:t>
            </a:r>
          </a:p>
          <a:p>
            <a:pPr marL="0" indent="0">
              <a:buNone/>
            </a:pPr>
            <a:endParaRPr lang="it-IT" sz="1600" b="0" kern="0" dirty="0"/>
          </a:p>
          <a:p>
            <a:pPr marL="0" indent="0">
              <a:buNone/>
            </a:pPr>
            <a:r>
              <a:rPr lang="it-IT" sz="1600" b="0" kern="0" dirty="0" smtClean="0"/>
              <a:t>Il numero minimo di partecipanti dipenderà dalle diverse situazioni:</a:t>
            </a:r>
          </a:p>
          <a:p>
            <a:r>
              <a:rPr lang="it-IT" sz="1600" b="0" kern="0" dirty="0" smtClean="0"/>
              <a:t>Il metodo statistico usato</a:t>
            </a:r>
          </a:p>
          <a:p>
            <a:r>
              <a:rPr lang="it-IT" sz="1600" b="0" kern="0" dirty="0" smtClean="0"/>
              <a:t>L’esperienza dei partecipanti a quella tipologia di PT</a:t>
            </a:r>
          </a:p>
          <a:p>
            <a:r>
              <a:rPr lang="it-IT" sz="1600" b="0" kern="0" dirty="0" smtClean="0"/>
              <a:t>L’esperienza dell’organizzatore con la matrice, il misurando, il metodo e il gruppo di partecipanti</a:t>
            </a:r>
          </a:p>
          <a:p>
            <a:r>
              <a:rPr lang="it-IT" sz="1600" b="0" kern="0" dirty="0" smtClean="0"/>
              <a:t>Se l’intento è misurare il valore assegnato, la deviazione standard o entrambi</a:t>
            </a:r>
          </a:p>
          <a:p>
            <a:pPr marL="0" indent="0">
              <a:buNone/>
            </a:pPr>
            <a:endParaRPr lang="it-IT" sz="1600" b="0" kern="0" dirty="0"/>
          </a:p>
        </p:txBody>
      </p:sp>
    </p:spTree>
    <p:extLst>
      <p:ext uri="{BB962C8B-B14F-4D97-AF65-F5344CB8AC3E}">
        <p14:creationId xmlns:p14="http://schemas.microsoft.com/office/powerpoint/2010/main" val="770412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260648"/>
            <a:ext cx="8229600" cy="949008"/>
          </a:xfrm>
          <a:noFill/>
        </p:spPr>
        <p:txBody>
          <a:bodyPr vert="horz"/>
          <a:lstStyle/>
          <a:p>
            <a:r>
              <a:rPr lang="it-IT" sz="2800" dirty="0">
                <a:solidFill>
                  <a:schemeClr val="tx1"/>
                </a:solidFill>
              </a:rPr>
              <a:t>Considerazioni su un numero piccolo di partecipanti (</a:t>
            </a:r>
            <a:r>
              <a:rPr lang="it-IT" sz="2800" dirty="0" smtClean="0">
                <a:solidFill>
                  <a:schemeClr val="tx1"/>
                </a:solidFill>
              </a:rPr>
              <a:t>D.1 </a:t>
            </a:r>
            <a:r>
              <a:rPr lang="it-IT" sz="2800" dirty="0" err="1" smtClean="0">
                <a:solidFill>
                  <a:schemeClr val="tx1"/>
                </a:solidFill>
              </a:rPr>
              <a:t>Annex</a:t>
            </a:r>
            <a:r>
              <a:rPr lang="it-IT" sz="2800" dirty="0" smtClean="0">
                <a:solidFill>
                  <a:schemeClr val="tx1"/>
                </a:solidFill>
              </a:rPr>
              <a:t> Informativo)</a:t>
            </a:r>
            <a:endParaRPr lang="en-GB" sz="2800" dirty="0">
              <a:solidFill>
                <a:schemeClr val="tx1"/>
              </a:solidFill>
            </a:endParaRPr>
          </a:p>
        </p:txBody>
      </p:sp>
      <p:sp>
        <p:nvSpPr>
          <p:cNvPr id="5" name="Segnaposto contenuto 2"/>
          <p:cNvSpPr txBox="1">
            <a:spLocks/>
          </p:cNvSpPr>
          <p:nvPr/>
        </p:nvSpPr>
        <p:spPr>
          <a:xfrm>
            <a:off x="369201" y="1556792"/>
            <a:ext cx="8291264" cy="4569371"/>
          </a:xfrm>
          <a:prstGeom prst="rect">
            <a:avLst/>
          </a:prstGeom>
        </p:spPr>
        <p:txBody>
          <a:bodyPr vert="horz"/>
          <a:lstStyle>
            <a:lvl1pPr marL="342900" indent="-342900" algn="just" rtl="0" eaLnBrk="0" fontAlgn="base" hangingPunct="0">
              <a:spcBef>
                <a:spcPct val="20000"/>
              </a:spcBef>
              <a:spcAft>
                <a:spcPct val="0"/>
              </a:spcAft>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just" rtl="0" eaLnBrk="0" fontAlgn="base" hangingPunct="0">
              <a:spcBef>
                <a:spcPct val="20000"/>
              </a:spcBef>
              <a:spcAft>
                <a:spcPct val="0"/>
              </a:spcAft>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just" rtl="0" eaLnBrk="0" fontAlgn="base" hangingPunct="0">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r>
              <a:rPr lang="it-IT" sz="1800" b="0" kern="0" dirty="0" smtClean="0"/>
              <a:t>Quando il numero di partecipanti è piccolo il valore assegnato </a:t>
            </a:r>
            <a:r>
              <a:rPr lang="en-GB" sz="1800" dirty="0" err="1" smtClean="0"/>
              <a:t>X</a:t>
            </a:r>
            <a:r>
              <a:rPr lang="en-GB" sz="1800" baseline="-25000" dirty="0" err="1" smtClean="0"/>
              <a:t>p</a:t>
            </a:r>
            <a:r>
              <a:rPr lang="en-GB" sz="1800" b="0" baseline="-25000" dirty="0" err="1" smtClean="0"/>
              <a:t>t</a:t>
            </a:r>
            <a:r>
              <a:rPr lang="en-GB" sz="1800" dirty="0" smtClean="0"/>
              <a:t> </a:t>
            </a:r>
            <a:r>
              <a:rPr lang="it-IT" sz="1800" b="0" kern="0" dirty="0" smtClean="0"/>
              <a:t>dovrebbe essere ottenuto da </a:t>
            </a:r>
            <a:r>
              <a:rPr lang="it-IT" sz="1800" kern="0" dirty="0" smtClean="0"/>
              <a:t>misure affidabili indipendenti dai risultati dai partecipanti</a:t>
            </a:r>
            <a:r>
              <a:rPr lang="it-IT" sz="1800" b="0" kern="0" dirty="0" smtClean="0"/>
              <a:t> come la formulazione, un laboratorio di riferimento, un materiale certificato… </a:t>
            </a:r>
          </a:p>
          <a:p>
            <a:r>
              <a:rPr lang="it-IT" sz="1800" b="0" kern="0" dirty="0" smtClean="0"/>
              <a:t>Il criterio per la valutazione della performance </a:t>
            </a:r>
            <a:r>
              <a:rPr lang="el-GR" sz="1800" dirty="0" smtClean="0"/>
              <a:t>σ</a:t>
            </a:r>
            <a:r>
              <a:rPr lang="en-GB" sz="1800" baseline="-25000" dirty="0" err="1" smtClean="0"/>
              <a:t>pt</a:t>
            </a:r>
            <a:r>
              <a:rPr lang="en-GB" sz="1800" baseline="-25000" dirty="0" smtClean="0"/>
              <a:t> </a:t>
            </a:r>
            <a:r>
              <a:rPr lang="it-IT" sz="1800" b="0" kern="0" dirty="0" smtClean="0"/>
              <a:t>dovrebbe essere basata su </a:t>
            </a:r>
            <a:r>
              <a:rPr lang="it-IT" sz="1800" kern="0" dirty="0" smtClean="0"/>
              <a:t>criteri esterni</a:t>
            </a:r>
            <a:r>
              <a:rPr lang="it-IT" sz="1800" b="0" kern="0" dirty="0" smtClean="0"/>
              <a:t> come il giudizio di esperti o ‘’fitness for </a:t>
            </a:r>
            <a:r>
              <a:rPr lang="it-IT" sz="1800" b="0" kern="0" dirty="0" err="1" smtClean="0"/>
              <a:t>purpose</a:t>
            </a:r>
            <a:r>
              <a:rPr lang="it-IT" sz="1800" b="0" kern="0" dirty="0" smtClean="0"/>
              <a:t>’’. </a:t>
            </a:r>
          </a:p>
          <a:p>
            <a:r>
              <a:rPr lang="it-IT" sz="1800" b="0" kern="0" dirty="0" smtClean="0"/>
              <a:t>In questa situazione ideale la performance viene valutata usando un </a:t>
            </a:r>
            <a:r>
              <a:rPr lang="it-IT" sz="1800" kern="0" dirty="0" err="1" smtClean="0"/>
              <a:t>pre</a:t>
            </a:r>
            <a:r>
              <a:rPr lang="it-IT" sz="1800" kern="0" dirty="0" smtClean="0"/>
              <a:t>-determinato valore assegnato e criterio di performance</a:t>
            </a:r>
            <a:r>
              <a:rPr lang="it-IT" sz="1800" b="0" kern="0" dirty="0" smtClean="0"/>
              <a:t>, in modo da poter testare anche un solo laboratorio. </a:t>
            </a:r>
          </a:p>
          <a:p>
            <a:r>
              <a:rPr lang="it-IT" sz="1800" b="0" kern="0" dirty="0" smtClean="0"/>
              <a:t>Nel caso invece in cui si dovesse ricorrere ai dati dei partecipanti per ottenere il valore assegnato e/o il criterio per la valutazione di performance, si rischia di dare una valutazione di performance inattendibile in presenza di un numero piccolo di partecipanti</a:t>
            </a:r>
          </a:p>
        </p:txBody>
      </p:sp>
    </p:spTree>
    <p:extLst>
      <p:ext uri="{BB962C8B-B14F-4D97-AF65-F5344CB8AC3E}">
        <p14:creationId xmlns:p14="http://schemas.microsoft.com/office/powerpoint/2010/main" val="536729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260648"/>
            <a:ext cx="8229600" cy="949008"/>
          </a:xfrm>
          <a:noFill/>
        </p:spPr>
        <p:txBody>
          <a:bodyPr vert="horz"/>
          <a:lstStyle/>
          <a:p>
            <a:r>
              <a:rPr lang="it-IT" sz="2800" dirty="0">
                <a:solidFill>
                  <a:schemeClr val="tx1"/>
                </a:solidFill>
              </a:rPr>
              <a:t>Considerazioni su un numero piccolo di partecipanti (D.1)</a:t>
            </a:r>
            <a:endParaRPr lang="en-GB" sz="2800" dirty="0">
              <a:solidFill>
                <a:schemeClr val="tx1"/>
              </a:solidFill>
            </a:endParaRPr>
          </a:p>
        </p:txBody>
      </p:sp>
      <p:sp>
        <p:nvSpPr>
          <p:cNvPr id="5" name="Segnaposto contenuto 2"/>
          <p:cNvSpPr txBox="1">
            <a:spLocks/>
          </p:cNvSpPr>
          <p:nvPr/>
        </p:nvSpPr>
        <p:spPr>
          <a:xfrm>
            <a:off x="369201" y="1556792"/>
            <a:ext cx="8291264" cy="4569371"/>
          </a:xfrm>
          <a:prstGeom prst="rect">
            <a:avLst/>
          </a:prstGeom>
        </p:spPr>
        <p:txBody>
          <a:bodyPr vert="horz"/>
          <a:lstStyle>
            <a:lvl1pPr marL="342900" indent="-342900" algn="just" rtl="0" eaLnBrk="0" fontAlgn="base" hangingPunct="0">
              <a:spcBef>
                <a:spcPct val="20000"/>
              </a:spcBef>
              <a:spcAft>
                <a:spcPct val="0"/>
              </a:spcAft>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just" rtl="0" eaLnBrk="0" fontAlgn="base" hangingPunct="0">
              <a:spcBef>
                <a:spcPct val="20000"/>
              </a:spcBef>
              <a:spcAft>
                <a:spcPct val="0"/>
              </a:spcAft>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just" rtl="0" eaLnBrk="0" fontAlgn="base" hangingPunct="0">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r>
              <a:rPr lang="it-IT" sz="1800" b="0" kern="0" dirty="0" smtClean="0"/>
              <a:t>La statistica robusta è sconsigliata nel caso di </a:t>
            </a:r>
            <a:r>
              <a:rPr lang="it-IT" sz="1800" b="0" kern="0" dirty="0" err="1" smtClean="0"/>
              <a:t>dataset</a:t>
            </a:r>
            <a:r>
              <a:rPr lang="it-IT" sz="1800" b="0" kern="0" dirty="0" smtClean="0"/>
              <a:t> piccoli</a:t>
            </a:r>
          </a:p>
          <a:p>
            <a:r>
              <a:rPr lang="it-IT" sz="1800" b="0" kern="0" dirty="0" smtClean="0"/>
              <a:t>Nel caso di piccoli </a:t>
            </a:r>
            <a:r>
              <a:rPr lang="it-IT" sz="1800" b="0" kern="0" dirty="0" err="1" smtClean="0"/>
              <a:t>dataset</a:t>
            </a:r>
            <a:r>
              <a:rPr lang="it-IT" sz="1800" b="0" kern="0" dirty="0" smtClean="0"/>
              <a:t>, meglio l’eliminazione degli </a:t>
            </a:r>
            <a:r>
              <a:rPr lang="it-IT" sz="1800" b="0" kern="0" dirty="0" err="1" smtClean="0"/>
              <a:t>outliers</a:t>
            </a:r>
            <a:r>
              <a:rPr lang="it-IT" sz="1800" b="0" kern="0" dirty="0" smtClean="0"/>
              <a:t> e l’utilizzo della statistica classica (media e deviazione standard)</a:t>
            </a:r>
          </a:p>
          <a:p>
            <a:r>
              <a:rPr lang="it-IT" sz="1800" b="0" kern="0" dirty="0" smtClean="0"/>
              <a:t>È necessario verificare </a:t>
            </a:r>
            <a:r>
              <a:rPr lang="it-IT" sz="1800" kern="0" dirty="0" smtClean="0"/>
              <a:t>la trascurabilità dell’incertezza del valore assegnato</a:t>
            </a:r>
            <a:r>
              <a:rPr lang="it-IT" sz="1800" b="0" kern="0" dirty="0" smtClean="0"/>
              <a:t> che è difficile da ottenere in presenza di </a:t>
            </a:r>
            <a:r>
              <a:rPr lang="it-IT" sz="1800" b="0" kern="0" dirty="0" err="1" smtClean="0"/>
              <a:t>dataset</a:t>
            </a:r>
            <a:r>
              <a:rPr lang="it-IT" sz="1800" b="0" kern="0" dirty="0" smtClean="0"/>
              <a:t> piccoli, per costruzione, in quanto </a:t>
            </a:r>
            <a:r>
              <a:rPr lang="it-IT" sz="1800" kern="0" dirty="0" smtClean="0"/>
              <a:t>dipende da p, numero di partecipanti</a:t>
            </a:r>
            <a:r>
              <a:rPr lang="it-IT" sz="1800" kern="0" dirty="0"/>
              <a:t> </a:t>
            </a:r>
            <a:r>
              <a:rPr lang="it-IT" sz="1800" b="0" kern="0" dirty="0" smtClean="0"/>
              <a:t>(l’incertezza è inversamente proporzionale al numero di partecipanti)</a:t>
            </a:r>
          </a:p>
        </p:txBody>
      </p:sp>
    </p:spTree>
    <p:extLst>
      <p:ext uri="{BB962C8B-B14F-4D97-AF65-F5344CB8AC3E}">
        <p14:creationId xmlns:p14="http://schemas.microsoft.com/office/powerpoint/2010/main" val="853463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188640"/>
            <a:ext cx="8229600" cy="949008"/>
          </a:xfrm>
          <a:noFill/>
        </p:spPr>
        <p:txBody>
          <a:bodyPr vert="horz"/>
          <a:lstStyle/>
          <a:p>
            <a:r>
              <a:rPr lang="it-IT" sz="2800" dirty="0">
                <a:solidFill>
                  <a:schemeClr val="tx1"/>
                </a:solidFill>
              </a:rPr>
              <a:t>Considerazioni su un numero piccolo di partecipanti (D.1)</a:t>
            </a:r>
            <a:endParaRPr lang="en-GB" sz="2800" dirty="0">
              <a:solidFill>
                <a:schemeClr val="tx1"/>
              </a:solidFill>
            </a:endParaRPr>
          </a:p>
        </p:txBody>
      </p:sp>
      <mc:AlternateContent xmlns:mc="http://schemas.openxmlformats.org/markup-compatibility/2006" xmlns:a14="http://schemas.microsoft.com/office/drawing/2010/main">
        <mc:Choice Requires="a14">
          <p:sp>
            <p:nvSpPr>
              <p:cNvPr id="5" name="Segnaposto contenuto 2"/>
              <p:cNvSpPr txBox="1">
                <a:spLocks/>
              </p:cNvSpPr>
              <p:nvPr/>
            </p:nvSpPr>
            <p:spPr>
              <a:xfrm>
                <a:off x="369201" y="1556792"/>
                <a:ext cx="8291264" cy="4569371"/>
              </a:xfrm>
              <a:prstGeom prst="rect">
                <a:avLst/>
              </a:prstGeom>
            </p:spPr>
            <p:txBody>
              <a:bodyPr vert="horz"/>
              <a:lstStyle>
                <a:lvl1pPr marL="342900" indent="-342900" algn="just" rtl="0" eaLnBrk="0" fontAlgn="base" hangingPunct="0">
                  <a:spcBef>
                    <a:spcPct val="20000"/>
                  </a:spcBef>
                  <a:spcAft>
                    <a:spcPct val="0"/>
                  </a:spcAft>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just" rtl="0" eaLnBrk="0" fontAlgn="base" hangingPunct="0">
                  <a:spcBef>
                    <a:spcPct val="20000"/>
                  </a:spcBef>
                  <a:spcAft>
                    <a:spcPct val="0"/>
                  </a:spcAft>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just" rtl="0" eaLnBrk="0" fontAlgn="base" hangingPunct="0">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buNone/>
                </a:pPr>
                <a:r>
                  <a:rPr lang="it-IT" sz="2000" b="0" kern="0" dirty="0" smtClean="0"/>
                  <a:t>Trascurabilità dell’incertezza del valore assegnato (</a:t>
                </a:r>
                <a14:m>
                  <m:oMath xmlns:m="http://schemas.openxmlformats.org/officeDocument/2006/math">
                    <m:sSub>
                      <m:sSubPr>
                        <m:ctrlPr>
                          <a:rPr lang="it-IT" sz="2000" b="0" i="1">
                            <a:latin typeface="Cambria Math" panose="02040503050406030204" pitchFamily="18" charset="0"/>
                          </a:rPr>
                        </m:ctrlPr>
                      </m:sSubPr>
                      <m:e>
                        <m:r>
                          <a:rPr lang="it-IT" sz="2000" b="0" i="1">
                            <a:latin typeface="Cambria Math" panose="02040503050406030204" pitchFamily="18" charset="0"/>
                            <a:ea typeface="Cambria Math" panose="02040503050406030204" pitchFamily="18" charset="0"/>
                          </a:rPr>
                          <m:t>𝜎</m:t>
                        </m:r>
                      </m:e>
                      <m:sub>
                        <m:r>
                          <a:rPr lang="it-IT" sz="2000" b="0" i="1">
                            <a:latin typeface="Cambria Math" panose="02040503050406030204" pitchFamily="18" charset="0"/>
                          </a:rPr>
                          <m:t>𝑝𝑡</m:t>
                        </m:r>
                      </m:sub>
                    </m:sSub>
                  </m:oMath>
                </a14:m>
                <a:r>
                  <a:rPr lang="it-IT" sz="2000" b="0" kern="0" dirty="0" smtClean="0"/>
                  <a:t> deriva dai dati): </a:t>
                </a:r>
                <a:endParaRPr lang="it-IT" sz="2000" b="0" kern="0" dirty="0"/>
              </a:p>
              <a:p>
                <a:pPr marL="0" indent="0">
                  <a:buNone/>
                </a:pPr>
                <a:endParaRPr lang="it-IT" sz="1800" b="0" kern="0" dirty="0"/>
              </a:p>
              <a:p>
                <a:r>
                  <a:rPr lang="it-IT" sz="1800" b="0" kern="0" dirty="0" smtClean="0"/>
                  <a:t>Condizione verificata per </a:t>
                </a:r>
                <a:r>
                  <a:rPr lang="it-IT" sz="1800" i="1" kern="0" dirty="0" smtClean="0"/>
                  <a:t>p</a:t>
                </a:r>
                <a:r>
                  <a:rPr lang="it-IT" sz="1800" kern="0" dirty="0" smtClean="0"/>
                  <a:t>&gt;	12 </a:t>
                </a:r>
                <a:r>
                  <a:rPr lang="it-IT" sz="1800" b="0" kern="0" dirty="0" smtClean="0"/>
                  <a:t>(dopo la rimozione degli </a:t>
                </a:r>
                <a:r>
                  <a:rPr lang="it-IT" sz="1800" b="0" kern="0" dirty="0" err="1" smtClean="0"/>
                  <a:t>outliers</a:t>
                </a:r>
                <a:r>
                  <a:rPr lang="it-IT" sz="1800" b="0" kern="0" dirty="0" smtClean="0"/>
                  <a:t>) se la distribuzione è normale, il valore assegnato è la media dei risultati e la deviazione standard del PT è la deviazione standard dei risultati</a:t>
                </a:r>
              </a:p>
              <a:p>
                <a:r>
                  <a:rPr lang="it-IT" sz="1800" b="0" kern="0" dirty="0" smtClean="0"/>
                  <a:t>Condizione verificata per </a:t>
                </a:r>
                <a:r>
                  <a:rPr lang="it-IT" sz="1800" i="1" kern="0" dirty="0" smtClean="0"/>
                  <a:t>p</a:t>
                </a:r>
                <a:r>
                  <a:rPr lang="it-IT" sz="1800" kern="0" dirty="0" smtClean="0"/>
                  <a:t>&gt;	18 </a:t>
                </a:r>
                <a:r>
                  <a:rPr lang="it-IT" sz="1800" b="0" kern="0" dirty="0" smtClean="0"/>
                  <a:t>se il valore assegnato è la mediana dei risultati</a:t>
                </a:r>
              </a:p>
              <a:p>
                <a:r>
                  <a:rPr lang="it-IT" sz="1800" b="0" kern="0" dirty="0" smtClean="0"/>
                  <a:t>Condizione verificata per </a:t>
                </a:r>
                <a:r>
                  <a:rPr lang="it-IT" sz="1800" i="1" kern="0" dirty="0" smtClean="0"/>
                  <a:t>p</a:t>
                </a:r>
                <a:r>
                  <a:rPr lang="it-IT" sz="1800" kern="0" dirty="0" smtClean="0"/>
                  <a:t>&gt;	12</a:t>
                </a:r>
                <a:r>
                  <a:rPr lang="it-IT" sz="1800" b="0" kern="0" dirty="0" smtClean="0"/>
                  <a:t> se gli stimatori sono calcolati con l’Algoritmo A</a:t>
                </a:r>
              </a:p>
              <a:p>
                <a:r>
                  <a:rPr lang="it-IT" sz="1800" b="0" kern="0" dirty="0"/>
                  <a:t>Pochi metodi </a:t>
                </a:r>
                <a:r>
                  <a:rPr lang="it-IT" sz="1800" b="0" kern="0" dirty="0" smtClean="0"/>
                  <a:t>«</a:t>
                </a:r>
                <a:r>
                  <a:rPr lang="it-IT" sz="1800" b="0" kern="0" dirty="0" err="1" smtClean="0"/>
                  <a:t>computazionalmente</a:t>
                </a:r>
                <a:r>
                  <a:rPr lang="it-IT" sz="1800" b="0" kern="0" dirty="0" smtClean="0"/>
                  <a:t> intensivi» </a:t>
                </a:r>
                <a:r>
                  <a:rPr lang="it-IT" sz="1800" b="0" kern="0" dirty="0"/>
                  <a:t>sono raccomandati per stimare la media quando il </a:t>
                </a:r>
                <a:r>
                  <a:rPr lang="it-IT" sz="1800" b="0" kern="0" dirty="0" err="1"/>
                  <a:t>dataset</a:t>
                </a:r>
                <a:r>
                  <a:rPr lang="it-IT" sz="1800" b="0" kern="0" dirty="0"/>
                  <a:t> è piccolo. Si ha una performance accettabile quando </a:t>
                </a:r>
                <a:r>
                  <a:rPr lang="it-IT" sz="1800" i="1" kern="0" dirty="0"/>
                  <a:t>p</a:t>
                </a:r>
                <a:r>
                  <a:rPr lang="it-IT" sz="1800" kern="0" dirty="0"/>
                  <a:t>≥15</a:t>
                </a:r>
              </a:p>
              <a:p>
                <a:endParaRPr lang="it-IT" sz="1800" b="0" kern="0" dirty="0" smtClean="0"/>
              </a:p>
              <a:p>
                <a:pPr marL="0" indent="0">
                  <a:buNone/>
                </a:pPr>
                <a:endParaRPr lang="it-IT" sz="1800" b="0" kern="0" dirty="0" smtClean="0"/>
              </a:p>
            </p:txBody>
          </p:sp>
        </mc:Choice>
        <mc:Fallback xmlns="">
          <p:sp>
            <p:nvSpPr>
              <p:cNvPr id="5" name="Segnaposto contenuto 2"/>
              <p:cNvSpPr txBox="1">
                <a:spLocks noRot="1" noChangeAspect="1" noMove="1" noResize="1" noEditPoints="1" noAdjustHandles="1" noChangeArrowheads="1" noChangeShapeType="1" noTextEdit="1"/>
              </p:cNvSpPr>
              <p:nvPr/>
            </p:nvSpPr>
            <p:spPr>
              <a:xfrm>
                <a:off x="369201" y="1556792"/>
                <a:ext cx="8291264" cy="4569371"/>
              </a:xfrm>
              <a:prstGeom prst="rect">
                <a:avLst/>
              </a:prstGeom>
              <a:blipFill rotWithShape="0">
                <a:blip r:embed="rId2"/>
                <a:stretch>
                  <a:fillRect l="-809" t="-800" r="-735"/>
                </a:stretch>
              </a:blipFill>
            </p:spPr>
            <p:txBody>
              <a:bodyPr/>
              <a:lstStyle/>
              <a:p>
                <a:r>
                  <a:rPr lang="en-GB">
                    <a:noFill/>
                  </a:rPr>
                  <a:t> </a:t>
                </a:r>
              </a:p>
            </p:txBody>
          </p:sp>
        </mc:Fallback>
      </mc:AlternateContent>
    </p:spTree>
    <p:extLst>
      <p:ext uri="{BB962C8B-B14F-4D97-AF65-F5344CB8AC3E}">
        <p14:creationId xmlns:p14="http://schemas.microsoft.com/office/powerpoint/2010/main" val="1984218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485361"/>
            <a:ext cx="8229600" cy="949008"/>
          </a:xfrm>
          <a:noFill/>
        </p:spPr>
        <p:txBody>
          <a:bodyPr vert="horz"/>
          <a:lstStyle/>
          <a:p>
            <a:r>
              <a:rPr lang="it-IT" sz="2800" dirty="0" smtClean="0">
                <a:solidFill>
                  <a:schemeClr val="tx1"/>
                </a:solidFill>
              </a:rPr>
              <a:t>Da dove arrivano questi numeri?</a:t>
            </a:r>
            <a:endParaRPr lang="en-GB" sz="2800" dirty="0">
              <a:solidFill>
                <a:schemeClr val="tx1"/>
              </a:solidFill>
            </a:endParaRPr>
          </a:p>
        </p:txBody>
      </p:sp>
      <mc:AlternateContent xmlns:mc="http://schemas.openxmlformats.org/markup-compatibility/2006" xmlns:a14="http://schemas.microsoft.com/office/drawing/2010/main">
        <mc:Choice Requires="a14">
          <p:sp>
            <p:nvSpPr>
              <p:cNvPr id="3" name="CasellaDiTesto 2"/>
              <p:cNvSpPr txBox="1"/>
              <p:nvPr/>
            </p:nvSpPr>
            <p:spPr>
              <a:xfrm>
                <a:off x="483149" y="2021637"/>
                <a:ext cx="1685654" cy="644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𝑢</m:t>
                          </m:r>
                        </m:e>
                        <m:sub>
                          <m:r>
                            <a:rPr lang="it-IT" sz="2000" b="0" i="1" smtClean="0">
                              <a:solidFill>
                                <a:schemeClr val="tx1"/>
                              </a:solidFill>
                              <a:latin typeface="Cambria Math" panose="02040503050406030204" pitchFamily="18" charset="0"/>
                            </a:rPr>
                            <m:t>𝑥</m:t>
                          </m:r>
                        </m:sub>
                      </m:sSub>
                      <m:r>
                        <a:rPr lang="it-IT" sz="2000" b="0" i="1" smtClean="0">
                          <a:solidFill>
                            <a:schemeClr val="tx1"/>
                          </a:solidFill>
                          <a:latin typeface="Cambria Math" panose="02040503050406030204" pitchFamily="18" charset="0"/>
                        </a:rPr>
                        <m:t>=1.25</m:t>
                      </m:r>
                      <m:r>
                        <a:rPr lang="it-IT" sz="2000" b="0" i="1" smtClean="0">
                          <a:solidFill>
                            <a:schemeClr val="tx1"/>
                          </a:solidFill>
                          <a:latin typeface="Cambria Math" panose="02040503050406030204" pitchFamily="18" charset="0"/>
                          <a:ea typeface="Cambria Math" panose="02040503050406030204" pitchFamily="18" charset="0"/>
                        </a:rPr>
                        <m:t>∙</m:t>
                      </m:r>
                      <m:f>
                        <m:fPr>
                          <m:ctrlPr>
                            <a:rPr lang="it-IT" sz="2000" b="0" i="1" smtClean="0">
                              <a:solidFill>
                                <a:schemeClr val="tx1"/>
                              </a:solidFill>
                              <a:latin typeface="Cambria Math" panose="02040503050406030204" pitchFamily="18" charset="0"/>
                            </a:rPr>
                          </m:ctrlPr>
                        </m:fPr>
                        <m:num>
                          <m:sSup>
                            <m:sSupPr>
                              <m:ctrlPr>
                                <a:rPr lang="it-IT" sz="2000" b="0" i="1" smtClean="0">
                                  <a:solidFill>
                                    <a:schemeClr val="tx1"/>
                                  </a:solidFill>
                                  <a:latin typeface="Cambria Math" panose="02040503050406030204" pitchFamily="18" charset="0"/>
                                </a:rPr>
                              </m:ctrlPr>
                            </m:sSupPr>
                            <m:e>
                              <m:r>
                                <a:rPr lang="it-IT" sz="2000" b="0" i="1" smtClean="0">
                                  <a:solidFill>
                                    <a:schemeClr val="tx1"/>
                                  </a:solidFill>
                                  <a:latin typeface="Cambria Math" panose="02040503050406030204" pitchFamily="18" charset="0"/>
                                </a:rPr>
                                <m:t>𝑠</m:t>
                              </m:r>
                            </m:e>
                            <m:sup>
                              <m:r>
                                <a:rPr lang="it-IT" sz="2000" b="0" i="1" smtClean="0">
                                  <a:solidFill>
                                    <a:schemeClr val="tx1"/>
                                  </a:solidFill>
                                  <a:latin typeface="Cambria Math" panose="02040503050406030204" pitchFamily="18" charset="0"/>
                                </a:rPr>
                                <m:t>∗</m:t>
                              </m:r>
                            </m:sup>
                          </m:sSup>
                        </m:num>
                        <m:den>
                          <m:rad>
                            <m:radPr>
                              <m:degHide m:val="on"/>
                              <m:ctrlPr>
                                <a:rPr lang="it-IT" sz="2000" b="0" i="1" smtClean="0">
                                  <a:solidFill>
                                    <a:schemeClr val="tx1"/>
                                  </a:solidFill>
                                  <a:latin typeface="Cambria Math" panose="02040503050406030204" pitchFamily="18" charset="0"/>
                                </a:rPr>
                              </m:ctrlPr>
                            </m:radPr>
                            <m:deg/>
                            <m:e>
                              <m:r>
                                <a:rPr lang="it-IT" sz="2000" b="0" i="1" smtClean="0">
                                  <a:solidFill>
                                    <a:schemeClr val="tx1"/>
                                  </a:solidFill>
                                  <a:latin typeface="Cambria Math" panose="02040503050406030204" pitchFamily="18" charset="0"/>
                                </a:rPr>
                                <m:t>𝑛</m:t>
                              </m:r>
                            </m:e>
                          </m:rad>
                        </m:den>
                      </m:f>
                    </m:oMath>
                  </m:oMathPara>
                </a14:m>
                <a:endParaRPr lang="en-GB" sz="2000" b="0" dirty="0">
                  <a:solidFill>
                    <a:schemeClr val="tx1"/>
                  </a:solidFill>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483149" y="2021637"/>
                <a:ext cx="1685654" cy="64479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86179" y="3739013"/>
                <a:ext cx="3612143" cy="644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𝑢</m:t>
                          </m:r>
                        </m:e>
                        <m:sub>
                          <m:r>
                            <a:rPr lang="it-IT" sz="2000" b="0" i="1" smtClean="0">
                              <a:solidFill>
                                <a:schemeClr val="tx1"/>
                              </a:solidFill>
                              <a:latin typeface="Cambria Math" panose="02040503050406030204" pitchFamily="18" charset="0"/>
                            </a:rPr>
                            <m:t>𝑥</m:t>
                          </m:r>
                        </m:sub>
                      </m:sSub>
                      <m:r>
                        <a:rPr lang="it-IT" sz="2000" b="0" i="1" smtClean="0">
                          <a:solidFill>
                            <a:schemeClr val="tx1"/>
                          </a:solidFill>
                          <a:latin typeface="Cambria Math" panose="02040503050406030204" pitchFamily="18" charset="0"/>
                        </a:rPr>
                        <m:t>=</m:t>
                      </m:r>
                      <m:r>
                        <a:rPr lang="it-IT" sz="2000" b="0" i="1">
                          <a:solidFill>
                            <a:schemeClr val="tx1"/>
                          </a:solidFill>
                          <a:latin typeface="Cambria Math" panose="02040503050406030204" pitchFamily="18" charset="0"/>
                        </a:rPr>
                        <m:t>1.25</m:t>
                      </m:r>
                      <m:r>
                        <a:rPr lang="it-IT" sz="2000" b="0" i="1">
                          <a:solidFill>
                            <a:schemeClr val="tx1"/>
                          </a:solidFill>
                          <a:latin typeface="Cambria Math" panose="02040503050406030204" pitchFamily="18" charset="0"/>
                          <a:ea typeface="Cambria Math" panose="02040503050406030204" pitchFamily="18" charset="0"/>
                        </a:rPr>
                        <m:t>∙</m:t>
                      </m:r>
                      <m:f>
                        <m:fPr>
                          <m:ctrlPr>
                            <a:rPr lang="it-IT" sz="2000" b="0" i="1">
                              <a:solidFill>
                                <a:schemeClr val="tx1"/>
                              </a:solidFill>
                              <a:latin typeface="Cambria Math" panose="02040503050406030204" pitchFamily="18" charset="0"/>
                            </a:rPr>
                          </m:ctrlPr>
                        </m:fPr>
                        <m:num>
                          <m:sSup>
                            <m:sSupPr>
                              <m:ctrlPr>
                                <a:rPr lang="it-IT" sz="2000" b="0" i="1">
                                  <a:solidFill>
                                    <a:schemeClr val="tx1"/>
                                  </a:solidFill>
                                  <a:latin typeface="Cambria Math" panose="02040503050406030204" pitchFamily="18" charset="0"/>
                                </a:rPr>
                              </m:ctrlPr>
                            </m:sSupPr>
                            <m:e>
                              <m:r>
                                <a:rPr lang="it-IT" sz="2000" b="0" i="1">
                                  <a:solidFill>
                                    <a:schemeClr val="tx1"/>
                                  </a:solidFill>
                                  <a:latin typeface="Cambria Math" panose="02040503050406030204" pitchFamily="18" charset="0"/>
                                </a:rPr>
                                <m:t>𝑠</m:t>
                              </m:r>
                            </m:e>
                            <m:sup>
                              <m:r>
                                <a:rPr lang="it-IT" sz="2000" b="0" i="1">
                                  <a:solidFill>
                                    <a:schemeClr val="tx1"/>
                                  </a:solidFill>
                                  <a:latin typeface="Cambria Math" panose="02040503050406030204" pitchFamily="18" charset="0"/>
                                </a:rPr>
                                <m:t>∗</m:t>
                              </m:r>
                            </m:sup>
                          </m:sSup>
                        </m:num>
                        <m:den>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𝑛</m:t>
                              </m:r>
                            </m:e>
                          </m:rad>
                        </m:den>
                      </m:f>
                      <m:r>
                        <a:rPr lang="it-IT" sz="2000" b="0" i="1" smtClean="0">
                          <a:solidFill>
                            <a:schemeClr val="tx1"/>
                          </a:solidFill>
                          <a:latin typeface="Cambria Math" panose="02040503050406030204" pitchFamily="18" charset="0"/>
                        </a:rPr>
                        <m:t>&lt;0.3</m:t>
                      </m:r>
                      <m:sSub>
                        <m:sSubPr>
                          <m:ctrlPr>
                            <a:rPr lang="it-IT"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ea typeface="Cambria Math" panose="02040503050406030204" pitchFamily="18" charset="0"/>
                            </a:rPr>
                            <m:t>𝜎</m:t>
                          </m:r>
                        </m:e>
                        <m:sub>
                          <m:r>
                            <a:rPr lang="it-IT" sz="2000" b="0" i="1" smtClean="0">
                              <a:solidFill>
                                <a:schemeClr val="tx1"/>
                              </a:solidFill>
                              <a:latin typeface="Cambria Math" panose="02040503050406030204" pitchFamily="18" charset="0"/>
                            </a:rPr>
                            <m:t>𝑝𝑡</m:t>
                          </m:r>
                        </m:sub>
                      </m:sSub>
                      <m:r>
                        <a:rPr lang="it-IT" sz="2000" b="0" i="1" smtClean="0">
                          <a:solidFill>
                            <a:schemeClr val="tx1"/>
                          </a:solidFill>
                          <a:latin typeface="Cambria Math" panose="02040503050406030204" pitchFamily="18" charset="0"/>
                        </a:rPr>
                        <m:t>=0.3</m:t>
                      </m:r>
                      <m:sSup>
                        <m:sSupPr>
                          <m:ctrlPr>
                            <a:rPr lang="it-IT" sz="2000" b="0" i="1" smtClean="0">
                              <a:solidFill>
                                <a:schemeClr val="tx1"/>
                              </a:solidFill>
                              <a:latin typeface="Cambria Math" panose="02040503050406030204" pitchFamily="18" charset="0"/>
                            </a:rPr>
                          </m:ctrlPr>
                        </m:sSupPr>
                        <m:e>
                          <m:r>
                            <a:rPr lang="it-IT" sz="2000" b="0" i="1" smtClean="0">
                              <a:solidFill>
                                <a:schemeClr val="tx1"/>
                              </a:solidFill>
                              <a:latin typeface="Cambria Math" panose="02040503050406030204" pitchFamily="18" charset="0"/>
                            </a:rPr>
                            <m:t>𝑠</m:t>
                          </m:r>
                        </m:e>
                        <m:sup>
                          <m:r>
                            <a:rPr lang="it-IT" sz="2000" b="0" i="1" smtClean="0">
                              <a:solidFill>
                                <a:schemeClr val="tx1"/>
                              </a:solidFill>
                              <a:latin typeface="Cambria Math" panose="02040503050406030204" pitchFamily="18" charset="0"/>
                            </a:rPr>
                            <m:t>∗</m:t>
                          </m:r>
                        </m:sup>
                      </m:sSup>
                    </m:oMath>
                  </m:oMathPara>
                </a14:m>
                <a:endParaRPr lang="en-GB" sz="2000" b="0" dirty="0">
                  <a:solidFill>
                    <a:schemeClr val="tx1"/>
                  </a:solidFill>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486179" y="3739013"/>
                <a:ext cx="3612143" cy="644792"/>
              </a:xfrm>
              <a:prstGeom prst="rect">
                <a:avLst/>
              </a:prstGeom>
              <a:blipFill rotWithShape="0">
                <a:blip r:embed="rId3"/>
                <a:stretch>
                  <a:fillRect/>
                </a:stretch>
              </a:blipFill>
            </p:spPr>
            <p:txBody>
              <a:bodyPr/>
              <a:lstStyle/>
              <a:p>
                <a:r>
                  <a:rPr lang="en-GB">
                    <a:noFill/>
                  </a:rPr>
                  <a:t> </a:t>
                </a:r>
              </a:p>
            </p:txBody>
          </p:sp>
        </mc:Fallback>
      </mc:AlternateContent>
      <p:sp>
        <p:nvSpPr>
          <p:cNvPr id="7" name="Titolo 1"/>
          <p:cNvSpPr txBox="1">
            <a:spLocks/>
          </p:cNvSpPr>
          <p:nvPr/>
        </p:nvSpPr>
        <p:spPr>
          <a:xfrm>
            <a:off x="476915" y="3135360"/>
            <a:ext cx="8229600" cy="949008"/>
          </a:xfrm>
          <a:prstGeom prst="rect">
            <a:avLst/>
          </a:prstGeom>
          <a:noFill/>
        </p:spPr>
        <p:txBody>
          <a:bodyPr vert="horz"/>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pPr>
            <a:r>
              <a:rPr lang="it-IT" sz="2000" b="0" dirty="0" smtClean="0">
                <a:solidFill>
                  <a:schemeClr val="tx1"/>
                </a:solidFill>
              </a:rPr>
              <a:t>Se </a:t>
            </a:r>
            <a:r>
              <a:rPr lang="el-GR" sz="2000" b="0" dirty="0" smtClean="0">
                <a:solidFill>
                  <a:schemeClr val="tx1"/>
                </a:solidFill>
              </a:rPr>
              <a:t>σ</a:t>
            </a:r>
            <a:r>
              <a:rPr lang="it-IT" sz="2000" b="0" baseline="-25000" dirty="0" err="1" smtClean="0">
                <a:solidFill>
                  <a:schemeClr val="tx1"/>
                </a:solidFill>
              </a:rPr>
              <a:t>pt</a:t>
            </a:r>
            <a:r>
              <a:rPr lang="it-IT" sz="2000" b="0" dirty="0" smtClean="0">
                <a:solidFill>
                  <a:schemeClr val="tx1"/>
                </a:solidFill>
              </a:rPr>
              <a:t>=s</a:t>
            </a:r>
            <a:r>
              <a:rPr lang="it-IT" sz="2000" b="0" baseline="30000" dirty="0" smtClean="0">
                <a:solidFill>
                  <a:schemeClr val="tx1"/>
                </a:solidFill>
              </a:rPr>
              <a:t>* </a:t>
            </a:r>
            <a:r>
              <a:rPr lang="it-IT" sz="2000" b="0" dirty="0" smtClean="0">
                <a:solidFill>
                  <a:schemeClr val="tx1"/>
                </a:solidFill>
              </a:rPr>
              <a:t>e voglio verificare la condizione </a:t>
            </a:r>
            <a:r>
              <a:rPr lang="it-IT" sz="2000" b="0" dirty="0" err="1" smtClean="0">
                <a:solidFill>
                  <a:schemeClr val="tx1"/>
                </a:solidFill>
              </a:rPr>
              <a:t>u</a:t>
            </a:r>
            <a:r>
              <a:rPr lang="it-IT" sz="2000" b="0" baseline="-25000" dirty="0" err="1" smtClean="0">
                <a:solidFill>
                  <a:schemeClr val="tx1"/>
                </a:solidFill>
              </a:rPr>
              <a:t>x</a:t>
            </a:r>
            <a:r>
              <a:rPr lang="it-IT" sz="2000" b="0" dirty="0" smtClean="0">
                <a:solidFill>
                  <a:schemeClr val="tx1"/>
                </a:solidFill>
              </a:rPr>
              <a:t>&lt;0.3</a:t>
            </a:r>
            <a:r>
              <a:rPr lang="el-GR" sz="2000" b="0" dirty="0">
                <a:solidFill>
                  <a:schemeClr val="tx1"/>
                </a:solidFill>
              </a:rPr>
              <a:t>σ</a:t>
            </a:r>
            <a:r>
              <a:rPr lang="it-IT" sz="2000" b="0" baseline="-25000" dirty="0" err="1">
                <a:solidFill>
                  <a:schemeClr val="tx1"/>
                </a:solidFill>
              </a:rPr>
              <a:t>pt</a:t>
            </a:r>
            <a:endParaRPr lang="en-GB" sz="2000" b="0" baseline="30000" dirty="0">
              <a:solidFill>
                <a:schemeClr val="tx1"/>
              </a:solidFill>
            </a:endParaRPr>
          </a:p>
        </p:txBody>
      </p:sp>
      <p:sp>
        <p:nvSpPr>
          <p:cNvPr id="8" name="Titolo 1"/>
          <p:cNvSpPr txBox="1">
            <a:spLocks/>
          </p:cNvSpPr>
          <p:nvPr/>
        </p:nvSpPr>
        <p:spPr>
          <a:xfrm>
            <a:off x="431033" y="1595911"/>
            <a:ext cx="8712967" cy="949008"/>
          </a:xfrm>
          <a:prstGeom prst="rect">
            <a:avLst/>
          </a:prstGeom>
          <a:noFill/>
        </p:spPr>
        <p:txBody>
          <a:bodyPr vert="horz"/>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pPr>
            <a:r>
              <a:rPr lang="it-IT" sz="2000" b="0" dirty="0" smtClean="0">
                <a:solidFill>
                  <a:schemeClr val="tx1"/>
                </a:solidFill>
              </a:rPr>
              <a:t>Se la deviazione standard dei dati è calcolata con l’algoritmo A: s</a:t>
            </a:r>
            <a:r>
              <a:rPr lang="it-IT" sz="2000" b="0" baseline="30000" dirty="0" smtClean="0">
                <a:solidFill>
                  <a:schemeClr val="tx1"/>
                </a:solidFill>
              </a:rPr>
              <a:t>* </a:t>
            </a:r>
            <a:endParaRPr lang="en-GB" sz="2000" b="0" baseline="30000" dirty="0">
              <a:solidFill>
                <a:schemeClr val="tx1"/>
              </a:solidFill>
            </a:endParaRPr>
          </a:p>
        </p:txBody>
      </p:sp>
      <mc:AlternateContent xmlns:mc="http://schemas.openxmlformats.org/markup-compatibility/2006" xmlns:a14="http://schemas.microsoft.com/office/drawing/2010/main">
        <mc:Choice Requires="a14">
          <p:sp>
            <p:nvSpPr>
              <p:cNvPr id="9" name="CasellaDiTesto 8"/>
              <p:cNvSpPr txBox="1"/>
              <p:nvPr/>
            </p:nvSpPr>
            <p:spPr>
              <a:xfrm>
                <a:off x="6127481" y="3731669"/>
                <a:ext cx="1981312" cy="644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solidFill>
                            <a:schemeClr val="tx1"/>
                          </a:solidFill>
                          <a:latin typeface="Cambria Math" panose="02040503050406030204" pitchFamily="18" charset="0"/>
                        </a:rPr>
                        <m:t>1.25</m:t>
                      </m:r>
                      <m:r>
                        <a:rPr lang="it-IT" sz="2000" b="0" i="1">
                          <a:solidFill>
                            <a:schemeClr val="tx1"/>
                          </a:solidFill>
                          <a:latin typeface="Cambria Math" panose="02040503050406030204" pitchFamily="18" charset="0"/>
                          <a:ea typeface="Cambria Math" panose="02040503050406030204" pitchFamily="18" charset="0"/>
                        </a:rPr>
                        <m:t>∙</m:t>
                      </m:r>
                      <m:f>
                        <m:fPr>
                          <m:ctrlPr>
                            <a:rPr lang="it-IT" sz="2000" b="0" i="1">
                              <a:solidFill>
                                <a:schemeClr val="tx1"/>
                              </a:solidFill>
                              <a:latin typeface="Cambria Math" panose="02040503050406030204" pitchFamily="18" charset="0"/>
                            </a:rPr>
                          </m:ctrlPr>
                        </m:fPr>
                        <m:num>
                          <m:sSup>
                            <m:sSupPr>
                              <m:ctrlPr>
                                <a:rPr lang="it-IT" sz="2000" b="0" i="1">
                                  <a:solidFill>
                                    <a:schemeClr val="tx1"/>
                                  </a:solidFill>
                                  <a:latin typeface="Cambria Math" panose="02040503050406030204" pitchFamily="18" charset="0"/>
                                </a:rPr>
                              </m:ctrlPr>
                            </m:sSupPr>
                            <m:e>
                              <m:r>
                                <a:rPr lang="it-IT" sz="2000" b="0" i="1">
                                  <a:solidFill>
                                    <a:schemeClr val="tx1"/>
                                  </a:solidFill>
                                  <a:latin typeface="Cambria Math" panose="02040503050406030204" pitchFamily="18" charset="0"/>
                                </a:rPr>
                                <m:t>𝑠</m:t>
                              </m:r>
                            </m:e>
                            <m:sup>
                              <m:r>
                                <a:rPr lang="it-IT" sz="2000" b="0" i="1">
                                  <a:solidFill>
                                    <a:schemeClr val="tx1"/>
                                  </a:solidFill>
                                  <a:latin typeface="Cambria Math" panose="02040503050406030204" pitchFamily="18" charset="0"/>
                                </a:rPr>
                                <m:t>∗</m:t>
                              </m:r>
                            </m:sup>
                          </m:sSup>
                        </m:num>
                        <m:den>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𝑛</m:t>
                              </m:r>
                            </m:e>
                          </m:rad>
                        </m:den>
                      </m:f>
                      <m:r>
                        <a:rPr lang="it-IT" sz="2000" b="0" i="1" smtClean="0">
                          <a:solidFill>
                            <a:schemeClr val="tx1"/>
                          </a:solidFill>
                          <a:latin typeface="Cambria Math" panose="02040503050406030204" pitchFamily="18" charset="0"/>
                        </a:rPr>
                        <m:t>&lt;0.3</m:t>
                      </m:r>
                      <m:sSup>
                        <m:sSupPr>
                          <m:ctrlPr>
                            <a:rPr lang="it-IT" sz="2000" b="0" i="1" smtClean="0">
                              <a:solidFill>
                                <a:schemeClr val="tx1"/>
                              </a:solidFill>
                              <a:latin typeface="Cambria Math" panose="02040503050406030204" pitchFamily="18" charset="0"/>
                            </a:rPr>
                          </m:ctrlPr>
                        </m:sSupPr>
                        <m:e>
                          <m:r>
                            <a:rPr lang="it-IT" sz="2000" b="0" i="1" smtClean="0">
                              <a:solidFill>
                                <a:schemeClr val="tx1"/>
                              </a:solidFill>
                              <a:latin typeface="Cambria Math" panose="02040503050406030204" pitchFamily="18" charset="0"/>
                            </a:rPr>
                            <m:t>𝑠</m:t>
                          </m:r>
                        </m:e>
                        <m:sup>
                          <m:r>
                            <a:rPr lang="it-IT" sz="2000" b="0" i="1" smtClean="0">
                              <a:solidFill>
                                <a:schemeClr val="tx1"/>
                              </a:solidFill>
                              <a:latin typeface="Cambria Math" panose="02040503050406030204" pitchFamily="18" charset="0"/>
                            </a:rPr>
                            <m:t>∗</m:t>
                          </m:r>
                        </m:sup>
                      </m:sSup>
                    </m:oMath>
                  </m:oMathPara>
                </a14:m>
                <a:endParaRPr lang="en-GB" sz="2000" b="0" dirty="0">
                  <a:solidFill>
                    <a:schemeClr val="tx1"/>
                  </a:solidFill>
                </a:endParaRPr>
              </a:p>
            </p:txBody>
          </p:sp>
        </mc:Choice>
        <mc:Fallback xmlns="">
          <p:sp>
            <p:nvSpPr>
              <p:cNvPr id="9" name="CasellaDiTesto 8"/>
              <p:cNvSpPr txBox="1">
                <a:spLocks noRot="1" noChangeAspect="1" noMove="1" noResize="1" noEditPoints="1" noAdjustHandles="1" noChangeArrowheads="1" noChangeShapeType="1" noTextEdit="1"/>
              </p:cNvSpPr>
              <p:nvPr/>
            </p:nvSpPr>
            <p:spPr>
              <a:xfrm>
                <a:off x="6127481" y="3731669"/>
                <a:ext cx="1981312" cy="64479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476915" y="4974246"/>
                <a:ext cx="1981312" cy="587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solidFill>
                            <a:schemeClr val="tx1"/>
                          </a:solidFill>
                          <a:latin typeface="Cambria Math" panose="02040503050406030204" pitchFamily="18" charset="0"/>
                        </a:rPr>
                        <m:t>1.25</m:t>
                      </m:r>
                      <m:r>
                        <a:rPr lang="it-IT" sz="2000" b="0" i="1">
                          <a:solidFill>
                            <a:schemeClr val="tx1"/>
                          </a:solidFill>
                          <a:latin typeface="Cambria Math" panose="02040503050406030204" pitchFamily="18" charset="0"/>
                          <a:ea typeface="Cambria Math" panose="02040503050406030204" pitchFamily="18" charset="0"/>
                        </a:rPr>
                        <m:t>∙</m:t>
                      </m:r>
                      <m:f>
                        <m:fPr>
                          <m:ctrlPr>
                            <a:rPr lang="it-IT" sz="2000" b="0" i="1">
                              <a:solidFill>
                                <a:schemeClr val="tx1"/>
                              </a:solidFill>
                              <a:latin typeface="Cambria Math" panose="02040503050406030204" pitchFamily="18" charset="0"/>
                            </a:rPr>
                          </m:ctrlPr>
                        </m:fPr>
                        <m:num>
                          <m:sSup>
                            <m:sSupPr>
                              <m:ctrlPr>
                                <a:rPr lang="it-IT" sz="2000" b="0" i="1">
                                  <a:solidFill>
                                    <a:schemeClr val="tx1"/>
                                  </a:solidFill>
                                  <a:latin typeface="Cambria Math" panose="02040503050406030204" pitchFamily="18" charset="0"/>
                                </a:rPr>
                              </m:ctrlPr>
                            </m:sSupPr>
                            <m:e>
                              <m:r>
                                <a:rPr lang="it-IT" sz="2000" b="0" i="1">
                                  <a:solidFill>
                                    <a:schemeClr val="tx1"/>
                                  </a:solidFill>
                                  <a:latin typeface="Cambria Math" panose="02040503050406030204" pitchFamily="18" charset="0"/>
                                </a:rPr>
                                <m:t>𝑠</m:t>
                              </m:r>
                            </m:e>
                            <m:sup>
                              <m:r>
                                <a:rPr lang="it-IT" sz="2000" b="0" i="1">
                                  <a:solidFill>
                                    <a:schemeClr val="tx1"/>
                                  </a:solidFill>
                                  <a:latin typeface="Cambria Math" panose="02040503050406030204" pitchFamily="18" charset="0"/>
                                </a:rPr>
                                <m:t>∗</m:t>
                              </m:r>
                            </m:sup>
                          </m:sSup>
                        </m:num>
                        <m:den>
                          <m:r>
                            <a:rPr lang="it-IT" sz="2000" b="0" i="1">
                              <a:solidFill>
                                <a:schemeClr val="tx1"/>
                              </a:solidFill>
                              <a:latin typeface="Cambria Math" panose="02040503050406030204" pitchFamily="18" charset="0"/>
                            </a:rPr>
                            <m:t>0.3</m:t>
                          </m:r>
                          <m:sSup>
                            <m:sSupPr>
                              <m:ctrlPr>
                                <a:rPr lang="it-IT" sz="2000" b="0" i="1">
                                  <a:solidFill>
                                    <a:schemeClr val="tx1"/>
                                  </a:solidFill>
                                  <a:latin typeface="Cambria Math" panose="02040503050406030204" pitchFamily="18" charset="0"/>
                                </a:rPr>
                              </m:ctrlPr>
                            </m:sSupPr>
                            <m:e>
                              <m:r>
                                <a:rPr lang="it-IT" sz="2000" b="0" i="1">
                                  <a:solidFill>
                                    <a:schemeClr val="tx1"/>
                                  </a:solidFill>
                                  <a:latin typeface="Cambria Math" panose="02040503050406030204" pitchFamily="18" charset="0"/>
                                </a:rPr>
                                <m:t>𝑠</m:t>
                              </m:r>
                            </m:e>
                            <m:sup>
                              <m:r>
                                <a:rPr lang="it-IT" sz="2000" b="0" i="1">
                                  <a:solidFill>
                                    <a:schemeClr val="tx1"/>
                                  </a:solidFill>
                                  <a:latin typeface="Cambria Math" panose="02040503050406030204" pitchFamily="18" charset="0"/>
                                </a:rPr>
                                <m:t>∗</m:t>
                              </m:r>
                            </m:sup>
                          </m:sSup>
                        </m:den>
                      </m:f>
                      <m:r>
                        <a:rPr lang="it-IT" sz="2000" b="0" i="1" smtClean="0">
                          <a:solidFill>
                            <a:schemeClr val="tx1"/>
                          </a:solidFill>
                          <a:latin typeface="Cambria Math" panose="02040503050406030204" pitchFamily="18" charset="0"/>
                        </a:rPr>
                        <m:t>&lt;</m:t>
                      </m:r>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𝑛</m:t>
                          </m:r>
                        </m:e>
                      </m:rad>
                    </m:oMath>
                  </m:oMathPara>
                </a14:m>
                <a:endParaRPr lang="en-GB" sz="2000" b="0" dirty="0">
                  <a:solidFill>
                    <a:schemeClr val="tx1"/>
                  </a:solidFill>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476915" y="4974246"/>
                <a:ext cx="1981312" cy="587405"/>
              </a:xfrm>
              <a:prstGeom prst="rect">
                <a:avLst/>
              </a:prstGeom>
              <a:blipFill rotWithShape="0">
                <a:blip r:embed="rId5"/>
                <a:stretch>
                  <a:fillRect/>
                </a:stretch>
              </a:blipFill>
            </p:spPr>
            <p:txBody>
              <a:bodyPr/>
              <a:lstStyle/>
              <a:p>
                <a:r>
                  <a:rPr lang="en-GB">
                    <a:noFill/>
                  </a:rPr>
                  <a:t> </a:t>
                </a:r>
              </a:p>
            </p:txBody>
          </p:sp>
        </mc:Fallback>
      </mc:AlternateContent>
      <p:cxnSp>
        <p:nvCxnSpPr>
          <p:cNvPr id="11" name="Connettore 1 10"/>
          <p:cNvCxnSpPr/>
          <p:nvPr/>
        </p:nvCxnSpPr>
        <p:spPr>
          <a:xfrm flipV="1">
            <a:off x="999519" y="4758775"/>
            <a:ext cx="936104" cy="5428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1043307" y="5235912"/>
            <a:ext cx="936104" cy="5428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asellaDiTesto 12"/>
              <p:cNvSpPr txBox="1"/>
              <p:nvPr/>
            </p:nvSpPr>
            <p:spPr>
              <a:xfrm>
                <a:off x="4056597" y="5009412"/>
                <a:ext cx="1225784"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000" b="0" i="1" smtClean="0">
                              <a:solidFill>
                                <a:schemeClr val="tx1"/>
                              </a:solidFill>
                              <a:latin typeface="Cambria Math" panose="02040503050406030204" pitchFamily="18" charset="0"/>
                            </a:rPr>
                          </m:ctrlPr>
                        </m:fPr>
                        <m:num>
                          <m:r>
                            <a:rPr lang="it-IT" sz="2000" b="0" i="1">
                              <a:solidFill>
                                <a:schemeClr val="tx1"/>
                              </a:solidFill>
                              <a:latin typeface="Cambria Math" panose="02040503050406030204" pitchFamily="18" charset="0"/>
                            </a:rPr>
                            <m:t>1.25</m:t>
                          </m:r>
                        </m:num>
                        <m:den>
                          <m:r>
                            <a:rPr lang="it-IT" sz="2000" b="0" i="1">
                              <a:solidFill>
                                <a:schemeClr val="tx1"/>
                              </a:solidFill>
                              <a:latin typeface="Cambria Math" panose="02040503050406030204" pitchFamily="18" charset="0"/>
                            </a:rPr>
                            <m:t>0.3</m:t>
                          </m:r>
                        </m:den>
                      </m:f>
                      <m:r>
                        <a:rPr lang="it-IT" sz="2000" b="0" i="1" smtClean="0">
                          <a:solidFill>
                            <a:schemeClr val="tx1"/>
                          </a:solidFill>
                          <a:latin typeface="Cambria Math" panose="02040503050406030204" pitchFamily="18" charset="0"/>
                        </a:rPr>
                        <m:t>&lt;</m:t>
                      </m:r>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𝑛</m:t>
                          </m:r>
                        </m:e>
                      </m:rad>
                    </m:oMath>
                  </m:oMathPara>
                </a14:m>
                <a:endParaRPr lang="en-GB" sz="2000" b="0" dirty="0">
                  <a:solidFill>
                    <a:schemeClr val="tx1"/>
                  </a:solidFill>
                </a:endParaRPr>
              </a:p>
            </p:txBody>
          </p:sp>
        </mc:Choice>
        <mc:Fallback xmlns="">
          <p:sp>
            <p:nvSpPr>
              <p:cNvPr id="13" name="CasellaDiTesto 12"/>
              <p:cNvSpPr txBox="1">
                <a:spLocks noRot="1" noChangeAspect="1" noMove="1" noResize="1" noEditPoints="1" noAdjustHandles="1" noChangeArrowheads="1" noChangeShapeType="1" noTextEdit="1"/>
              </p:cNvSpPr>
              <p:nvPr/>
            </p:nvSpPr>
            <p:spPr>
              <a:xfrm>
                <a:off x="4056597" y="5009412"/>
                <a:ext cx="1225784" cy="584519"/>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6577668" y="5859250"/>
                <a:ext cx="231954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600" b="1" i="0" smtClean="0">
                          <a:solidFill>
                            <a:srgbClr val="C00000"/>
                          </a:solidFill>
                          <a:latin typeface="Cambria Math" panose="02040503050406030204" pitchFamily="18" charset="0"/>
                        </a:rPr>
                        <m:t>𝐧</m:t>
                      </m:r>
                      <m:r>
                        <a:rPr lang="it-IT" sz="3600" b="1" i="0" smtClean="0">
                          <a:solidFill>
                            <a:srgbClr val="C00000"/>
                          </a:solidFill>
                          <a:latin typeface="Cambria Math" panose="02040503050406030204" pitchFamily="18" charset="0"/>
                        </a:rPr>
                        <m:t>&gt;</m:t>
                      </m:r>
                      <m:r>
                        <a:rPr lang="it-IT" sz="3600" b="1" i="0" smtClean="0">
                          <a:solidFill>
                            <a:srgbClr val="C00000"/>
                          </a:solidFill>
                          <a:latin typeface="Cambria Math" panose="02040503050406030204" pitchFamily="18" charset="0"/>
                        </a:rPr>
                        <m:t>𝟏𝟕</m:t>
                      </m:r>
                      <m:r>
                        <a:rPr lang="it-IT" sz="3600" b="1" i="0" smtClean="0">
                          <a:solidFill>
                            <a:srgbClr val="C00000"/>
                          </a:solidFill>
                          <a:latin typeface="Cambria Math" panose="02040503050406030204" pitchFamily="18" charset="0"/>
                        </a:rPr>
                        <m:t>.</m:t>
                      </m:r>
                      <m:r>
                        <a:rPr lang="it-IT" sz="3600" b="1" i="0" smtClean="0">
                          <a:solidFill>
                            <a:srgbClr val="C00000"/>
                          </a:solidFill>
                          <a:latin typeface="Cambria Math" panose="02040503050406030204" pitchFamily="18" charset="0"/>
                        </a:rPr>
                        <m:t>𝟑𝟔</m:t>
                      </m:r>
                    </m:oMath>
                  </m:oMathPara>
                </a14:m>
                <a:endParaRPr lang="en-GB" sz="3600" dirty="0">
                  <a:solidFill>
                    <a:srgbClr val="C00000"/>
                  </a:solidFill>
                </a:endParaRPr>
              </a:p>
            </p:txBody>
          </p:sp>
        </mc:Choice>
        <mc:Fallback xmlns="">
          <p:sp>
            <p:nvSpPr>
              <p:cNvPr id="14" name="CasellaDiTesto 13"/>
              <p:cNvSpPr txBox="1">
                <a:spLocks noRot="1" noChangeAspect="1" noMove="1" noResize="1" noEditPoints="1" noAdjustHandles="1" noChangeArrowheads="1" noChangeShapeType="1" noTextEdit="1"/>
              </p:cNvSpPr>
              <p:nvPr/>
            </p:nvSpPr>
            <p:spPr>
              <a:xfrm>
                <a:off x="6577668" y="5859250"/>
                <a:ext cx="2319546" cy="553998"/>
              </a:xfrm>
              <a:prstGeom prst="rect">
                <a:avLst/>
              </a:prstGeom>
              <a:blipFill rotWithShape="0">
                <a:blip r:embed="rId7"/>
                <a:stretch>
                  <a:fillRect/>
                </a:stretch>
              </a:blipFill>
            </p:spPr>
            <p:txBody>
              <a:bodyPr/>
              <a:lstStyle/>
              <a:p>
                <a:r>
                  <a:rPr lang="en-GB">
                    <a:noFill/>
                  </a:rPr>
                  <a:t> </a:t>
                </a:r>
              </a:p>
            </p:txBody>
          </p:sp>
        </mc:Fallback>
      </mc:AlternateContent>
      <p:cxnSp>
        <p:nvCxnSpPr>
          <p:cNvPr id="16" name="Connettore 2 15"/>
          <p:cNvCxnSpPr>
            <a:stCxn id="6" idx="3"/>
            <a:endCxn id="9" idx="1"/>
          </p:cNvCxnSpPr>
          <p:nvPr/>
        </p:nvCxnSpPr>
        <p:spPr>
          <a:xfrm flipV="1">
            <a:off x="4098322" y="4054065"/>
            <a:ext cx="2029159" cy="73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2985796" y="5294327"/>
            <a:ext cx="593703" cy="73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26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92354"/>
            <a:ext cx="8229600" cy="949008"/>
          </a:xfrm>
          <a:noFill/>
        </p:spPr>
        <p:txBody>
          <a:bodyPr/>
          <a:lstStyle/>
          <a:p>
            <a:r>
              <a:rPr lang="it-IT" sz="2800" dirty="0" smtClean="0">
                <a:solidFill>
                  <a:schemeClr val="tx1"/>
                </a:solidFill>
              </a:rPr>
              <a:t>Criticità </a:t>
            </a:r>
            <a:endParaRPr lang="en-GB" sz="2800" dirty="0">
              <a:solidFill>
                <a:schemeClr val="tx1"/>
              </a:solidFill>
            </a:endParaRPr>
          </a:p>
        </p:txBody>
      </p:sp>
      <p:sp>
        <p:nvSpPr>
          <p:cNvPr id="3" name="Segnaposto contenuto 2"/>
          <p:cNvSpPr>
            <a:spLocks noGrp="1"/>
          </p:cNvSpPr>
          <p:nvPr>
            <p:ph idx="1"/>
          </p:nvPr>
        </p:nvSpPr>
        <p:spPr/>
        <p:txBody>
          <a:bodyPr/>
          <a:lstStyle/>
          <a:p>
            <a:r>
              <a:rPr lang="it-IT" sz="2000" dirty="0" smtClean="0"/>
              <a:t>Difficoltà a comprendere la norma</a:t>
            </a:r>
          </a:p>
          <a:p>
            <a:r>
              <a:rPr lang="it-IT" sz="2000" dirty="0" smtClean="0"/>
              <a:t>Difficoltà nell’applicare alcuni punti della norma:</a:t>
            </a:r>
          </a:p>
          <a:p>
            <a:pPr lvl="1"/>
            <a:r>
              <a:rPr lang="it-IT" sz="1800" dirty="0" smtClean="0"/>
              <a:t>Normalità/</a:t>
            </a:r>
            <a:r>
              <a:rPr lang="it-IT" sz="1800" dirty="0" err="1" smtClean="0"/>
              <a:t>unimodalità</a:t>
            </a:r>
            <a:endParaRPr lang="it-IT" sz="1800" dirty="0" smtClean="0"/>
          </a:p>
          <a:p>
            <a:pPr lvl="1"/>
            <a:r>
              <a:rPr lang="it-IT" sz="1800" dirty="0" err="1" smtClean="0"/>
              <a:t>Outliers</a:t>
            </a:r>
            <a:r>
              <a:rPr lang="it-IT" sz="1800" dirty="0" smtClean="0"/>
              <a:t>/</a:t>
            </a:r>
            <a:r>
              <a:rPr lang="it-IT" sz="1800" dirty="0" err="1" smtClean="0"/>
              <a:t>Blunders</a:t>
            </a:r>
            <a:endParaRPr lang="it-IT" sz="1800" dirty="0" smtClean="0"/>
          </a:p>
          <a:p>
            <a:pPr lvl="1"/>
            <a:r>
              <a:rPr lang="it-IT" sz="1800" dirty="0" smtClean="0"/>
              <a:t>Funzione </a:t>
            </a:r>
            <a:r>
              <a:rPr lang="it-IT" sz="1800" dirty="0" err="1" smtClean="0"/>
              <a:t>kernel</a:t>
            </a:r>
            <a:r>
              <a:rPr lang="it-IT" sz="1800" dirty="0" smtClean="0"/>
              <a:t> di densità</a:t>
            </a:r>
            <a:endParaRPr lang="it-IT" sz="1800" dirty="0"/>
          </a:p>
          <a:p>
            <a:pPr lvl="1"/>
            <a:r>
              <a:rPr lang="it-IT" sz="1800" dirty="0" smtClean="0"/>
              <a:t>Numero piccolo </a:t>
            </a:r>
            <a:r>
              <a:rPr lang="it-IT" sz="1800" smtClean="0"/>
              <a:t>di partecipanti</a:t>
            </a:r>
            <a:endParaRPr lang="it-IT" sz="1800" dirty="0" smtClean="0"/>
          </a:p>
        </p:txBody>
      </p:sp>
    </p:spTree>
    <p:extLst>
      <p:ext uri="{BB962C8B-B14F-4D97-AF65-F5344CB8AC3E}">
        <p14:creationId xmlns:p14="http://schemas.microsoft.com/office/powerpoint/2010/main" val="1604499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485361"/>
            <a:ext cx="8229600" cy="949008"/>
          </a:xfrm>
          <a:noFill/>
        </p:spPr>
        <p:txBody>
          <a:bodyPr vert="horz"/>
          <a:lstStyle/>
          <a:p>
            <a:r>
              <a:rPr lang="it-IT" sz="2800" dirty="0" smtClean="0">
                <a:solidFill>
                  <a:schemeClr val="tx1"/>
                </a:solidFill>
              </a:rPr>
              <a:t>Da dove arrivano questi numeri?</a:t>
            </a:r>
            <a:endParaRPr lang="en-GB" sz="2800" dirty="0">
              <a:solidFill>
                <a:schemeClr val="tx1"/>
              </a:solidFill>
            </a:endParaRPr>
          </a:p>
        </p:txBody>
      </p:sp>
      <mc:AlternateContent xmlns:mc="http://schemas.openxmlformats.org/markup-compatibility/2006" xmlns:a14="http://schemas.microsoft.com/office/drawing/2010/main">
        <mc:Choice Requires="a14">
          <p:sp>
            <p:nvSpPr>
              <p:cNvPr id="3" name="CasellaDiTesto 2"/>
              <p:cNvSpPr txBox="1"/>
              <p:nvPr/>
            </p:nvSpPr>
            <p:spPr>
              <a:xfrm>
                <a:off x="483149" y="2021637"/>
                <a:ext cx="1018612"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𝑢</m:t>
                          </m:r>
                        </m:e>
                        <m:sub>
                          <m:r>
                            <a:rPr lang="it-IT" sz="2000" b="0" i="1" smtClean="0">
                              <a:solidFill>
                                <a:schemeClr val="tx1"/>
                              </a:solidFill>
                              <a:latin typeface="Cambria Math" panose="02040503050406030204" pitchFamily="18" charset="0"/>
                            </a:rPr>
                            <m:t>𝑥</m:t>
                          </m:r>
                        </m:sub>
                      </m:sSub>
                      <m:r>
                        <a:rPr lang="it-IT" sz="2000" b="0" i="1" smtClean="0">
                          <a:solidFill>
                            <a:schemeClr val="tx1"/>
                          </a:solidFill>
                          <a:latin typeface="Cambria Math" panose="02040503050406030204" pitchFamily="18" charset="0"/>
                        </a:rPr>
                        <m:t>=</m:t>
                      </m:r>
                      <m:f>
                        <m:fPr>
                          <m:ctrlPr>
                            <a:rPr lang="it-IT" sz="2000" b="0" i="1" smtClean="0">
                              <a:solidFill>
                                <a:schemeClr val="tx1"/>
                              </a:solidFill>
                              <a:latin typeface="Cambria Math" panose="02040503050406030204" pitchFamily="18" charset="0"/>
                            </a:rPr>
                          </m:ctrlPr>
                        </m:fPr>
                        <m:num>
                          <m:r>
                            <a:rPr lang="it-IT" sz="2000" b="0" i="1" smtClean="0">
                              <a:solidFill>
                                <a:schemeClr val="tx1"/>
                              </a:solidFill>
                              <a:latin typeface="Cambria Math" panose="02040503050406030204" pitchFamily="18" charset="0"/>
                            </a:rPr>
                            <m:t>𝑠</m:t>
                          </m:r>
                        </m:num>
                        <m:den>
                          <m:rad>
                            <m:radPr>
                              <m:degHide m:val="on"/>
                              <m:ctrlPr>
                                <a:rPr lang="it-IT" sz="2000" b="0" i="1" smtClean="0">
                                  <a:solidFill>
                                    <a:schemeClr val="tx1"/>
                                  </a:solidFill>
                                  <a:latin typeface="Cambria Math" panose="02040503050406030204" pitchFamily="18" charset="0"/>
                                </a:rPr>
                              </m:ctrlPr>
                            </m:radPr>
                            <m:deg/>
                            <m:e>
                              <m:r>
                                <a:rPr lang="it-IT" sz="2000" b="0" i="1" smtClean="0">
                                  <a:solidFill>
                                    <a:schemeClr val="tx1"/>
                                  </a:solidFill>
                                  <a:latin typeface="Cambria Math" panose="02040503050406030204" pitchFamily="18" charset="0"/>
                                </a:rPr>
                                <m:t>𝑛</m:t>
                              </m:r>
                            </m:e>
                          </m:rad>
                        </m:den>
                      </m:f>
                    </m:oMath>
                  </m:oMathPara>
                </a14:m>
                <a:endParaRPr lang="en-GB" sz="2000" b="0" dirty="0">
                  <a:solidFill>
                    <a:schemeClr val="tx1"/>
                  </a:solidFill>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483149" y="2021637"/>
                <a:ext cx="1018612" cy="584519"/>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86179" y="3739013"/>
                <a:ext cx="2837828"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𝑢</m:t>
                          </m:r>
                        </m:e>
                        <m:sub>
                          <m:r>
                            <a:rPr lang="it-IT" sz="2000" b="0" i="1" smtClean="0">
                              <a:solidFill>
                                <a:schemeClr val="tx1"/>
                              </a:solidFill>
                              <a:latin typeface="Cambria Math" panose="02040503050406030204" pitchFamily="18" charset="0"/>
                            </a:rPr>
                            <m:t>𝑥</m:t>
                          </m:r>
                        </m:sub>
                      </m:sSub>
                      <m:r>
                        <a:rPr lang="it-IT" sz="2000" b="0" i="1" smtClean="0">
                          <a:solidFill>
                            <a:schemeClr val="tx1"/>
                          </a:solidFill>
                          <a:latin typeface="Cambria Math" panose="02040503050406030204" pitchFamily="18" charset="0"/>
                        </a:rPr>
                        <m:t>=</m:t>
                      </m:r>
                      <m:f>
                        <m:fPr>
                          <m:ctrlPr>
                            <a:rPr lang="it-IT" sz="2000" b="0" i="1">
                              <a:solidFill>
                                <a:schemeClr val="tx1"/>
                              </a:solidFill>
                              <a:latin typeface="Cambria Math" panose="02040503050406030204" pitchFamily="18" charset="0"/>
                            </a:rPr>
                          </m:ctrlPr>
                        </m:fPr>
                        <m:num>
                          <m:r>
                            <a:rPr lang="it-IT" sz="2000" b="0" i="1" smtClean="0">
                              <a:solidFill>
                                <a:schemeClr val="tx1"/>
                              </a:solidFill>
                              <a:latin typeface="Cambria Math" panose="02040503050406030204" pitchFamily="18" charset="0"/>
                            </a:rPr>
                            <m:t>𝑠</m:t>
                          </m:r>
                        </m:num>
                        <m:den>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𝑛</m:t>
                              </m:r>
                            </m:e>
                          </m:rad>
                        </m:den>
                      </m:f>
                      <m:r>
                        <a:rPr lang="it-IT" sz="2000" b="0" i="1" smtClean="0">
                          <a:solidFill>
                            <a:schemeClr val="tx1"/>
                          </a:solidFill>
                          <a:latin typeface="Cambria Math" panose="02040503050406030204" pitchFamily="18" charset="0"/>
                        </a:rPr>
                        <m:t>&lt;0.3</m:t>
                      </m:r>
                      <m:sSub>
                        <m:sSubPr>
                          <m:ctrlPr>
                            <a:rPr lang="it-IT"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ea typeface="Cambria Math" panose="02040503050406030204" pitchFamily="18" charset="0"/>
                            </a:rPr>
                            <m:t>𝜎</m:t>
                          </m:r>
                        </m:e>
                        <m:sub>
                          <m:r>
                            <a:rPr lang="it-IT" sz="2000" b="0" i="1" smtClean="0">
                              <a:solidFill>
                                <a:schemeClr val="tx1"/>
                              </a:solidFill>
                              <a:latin typeface="Cambria Math" panose="02040503050406030204" pitchFamily="18" charset="0"/>
                            </a:rPr>
                            <m:t>𝑝𝑡</m:t>
                          </m:r>
                        </m:sub>
                      </m:sSub>
                      <m:r>
                        <a:rPr lang="it-IT" sz="2000" b="0" i="1" smtClean="0">
                          <a:solidFill>
                            <a:schemeClr val="tx1"/>
                          </a:solidFill>
                          <a:latin typeface="Cambria Math" panose="02040503050406030204" pitchFamily="18" charset="0"/>
                        </a:rPr>
                        <m:t>=0.3</m:t>
                      </m:r>
                      <m:r>
                        <a:rPr lang="it-IT" sz="2000" b="0" i="1" smtClean="0">
                          <a:solidFill>
                            <a:schemeClr val="tx1"/>
                          </a:solidFill>
                          <a:latin typeface="Cambria Math" panose="02040503050406030204" pitchFamily="18" charset="0"/>
                        </a:rPr>
                        <m:t>𝑠</m:t>
                      </m:r>
                    </m:oMath>
                  </m:oMathPara>
                </a14:m>
                <a:endParaRPr lang="en-GB" sz="2000" b="0" dirty="0">
                  <a:solidFill>
                    <a:schemeClr val="tx1"/>
                  </a:solidFill>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486179" y="3739013"/>
                <a:ext cx="2837828" cy="584519"/>
              </a:xfrm>
              <a:prstGeom prst="rect">
                <a:avLst/>
              </a:prstGeom>
              <a:blipFill rotWithShape="0">
                <a:blip r:embed="rId3"/>
                <a:stretch>
                  <a:fillRect/>
                </a:stretch>
              </a:blipFill>
            </p:spPr>
            <p:txBody>
              <a:bodyPr/>
              <a:lstStyle/>
              <a:p>
                <a:r>
                  <a:rPr lang="en-GB">
                    <a:noFill/>
                  </a:rPr>
                  <a:t> </a:t>
                </a:r>
              </a:p>
            </p:txBody>
          </p:sp>
        </mc:Fallback>
      </mc:AlternateContent>
      <p:sp>
        <p:nvSpPr>
          <p:cNvPr id="7" name="Titolo 1"/>
          <p:cNvSpPr txBox="1">
            <a:spLocks/>
          </p:cNvSpPr>
          <p:nvPr/>
        </p:nvSpPr>
        <p:spPr>
          <a:xfrm>
            <a:off x="476915" y="3135360"/>
            <a:ext cx="8229600" cy="949008"/>
          </a:xfrm>
          <a:prstGeom prst="rect">
            <a:avLst/>
          </a:prstGeom>
          <a:noFill/>
        </p:spPr>
        <p:txBody>
          <a:bodyPr vert="horz"/>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pPr>
            <a:r>
              <a:rPr lang="it-IT" sz="2000" b="0" dirty="0" smtClean="0">
                <a:solidFill>
                  <a:schemeClr val="tx1"/>
                </a:solidFill>
              </a:rPr>
              <a:t>Se </a:t>
            </a:r>
            <a:r>
              <a:rPr lang="el-GR" sz="2000" b="0" dirty="0" smtClean="0">
                <a:solidFill>
                  <a:schemeClr val="tx1"/>
                </a:solidFill>
              </a:rPr>
              <a:t>σ</a:t>
            </a:r>
            <a:r>
              <a:rPr lang="it-IT" sz="2000" b="0" baseline="-25000" dirty="0" err="1" smtClean="0">
                <a:solidFill>
                  <a:schemeClr val="tx1"/>
                </a:solidFill>
              </a:rPr>
              <a:t>pt</a:t>
            </a:r>
            <a:r>
              <a:rPr lang="it-IT" sz="2000" b="0" dirty="0" smtClean="0">
                <a:solidFill>
                  <a:schemeClr val="tx1"/>
                </a:solidFill>
              </a:rPr>
              <a:t>=s</a:t>
            </a:r>
            <a:r>
              <a:rPr lang="it-IT" sz="2000" b="0" baseline="30000" dirty="0" smtClean="0">
                <a:solidFill>
                  <a:schemeClr val="tx1"/>
                </a:solidFill>
              </a:rPr>
              <a:t> </a:t>
            </a:r>
            <a:r>
              <a:rPr lang="it-IT" sz="2000" b="0" dirty="0" smtClean="0">
                <a:solidFill>
                  <a:schemeClr val="tx1"/>
                </a:solidFill>
              </a:rPr>
              <a:t>e voglio verificare la condizione </a:t>
            </a:r>
            <a:r>
              <a:rPr lang="it-IT" sz="2000" b="0" dirty="0" err="1" smtClean="0">
                <a:solidFill>
                  <a:schemeClr val="tx1"/>
                </a:solidFill>
              </a:rPr>
              <a:t>u</a:t>
            </a:r>
            <a:r>
              <a:rPr lang="it-IT" sz="2000" b="0" baseline="-25000" dirty="0" err="1" smtClean="0">
                <a:solidFill>
                  <a:schemeClr val="tx1"/>
                </a:solidFill>
              </a:rPr>
              <a:t>x</a:t>
            </a:r>
            <a:r>
              <a:rPr lang="it-IT" sz="2000" b="0" dirty="0" smtClean="0">
                <a:solidFill>
                  <a:schemeClr val="tx1"/>
                </a:solidFill>
              </a:rPr>
              <a:t>&lt;0.3</a:t>
            </a:r>
            <a:r>
              <a:rPr lang="el-GR" sz="2000" b="0" dirty="0">
                <a:solidFill>
                  <a:schemeClr val="tx1"/>
                </a:solidFill>
              </a:rPr>
              <a:t>σ</a:t>
            </a:r>
            <a:r>
              <a:rPr lang="it-IT" sz="2000" b="0" baseline="-25000" dirty="0" err="1">
                <a:solidFill>
                  <a:schemeClr val="tx1"/>
                </a:solidFill>
              </a:rPr>
              <a:t>pt</a:t>
            </a:r>
            <a:endParaRPr lang="en-GB" sz="2000" b="0" baseline="30000" dirty="0">
              <a:solidFill>
                <a:schemeClr val="tx1"/>
              </a:solidFill>
            </a:endParaRPr>
          </a:p>
        </p:txBody>
      </p:sp>
      <p:sp>
        <p:nvSpPr>
          <p:cNvPr id="8" name="Titolo 1"/>
          <p:cNvSpPr txBox="1">
            <a:spLocks/>
          </p:cNvSpPr>
          <p:nvPr/>
        </p:nvSpPr>
        <p:spPr>
          <a:xfrm>
            <a:off x="476915" y="1359668"/>
            <a:ext cx="8229600" cy="949008"/>
          </a:xfrm>
          <a:prstGeom prst="rect">
            <a:avLst/>
          </a:prstGeom>
          <a:noFill/>
        </p:spPr>
        <p:txBody>
          <a:bodyPr vert="horz"/>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pPr>
            <a:r>
              <a:rPr lang="it-IT" sz="2000" b="0" dirty="0" smtClean="0">
                <a:solidFill>
                  <a:schemeClr val="tx1"/>
                </a:solidFill>
              </a:rPr>
              <a:t>Se la deviazione standard dei dati è calcolata con in modo classico: s</a:t>
            </a:r>
            <a:endParaRPr lang="en-GB" sz="2000" b="0" baseline="30000" dirty="0">
              <a:solidFill>
                <a:schemeClr val="tx1"/>
              </a:solidFill>
            </a:endParaRPr>
          </a:p>
        </p:txBody>
      </p:sp>
      <mc:AlternateContent xmlns:mc="http://schemas.openxmlformats.org/markup-compatibility/2006" xmlns:a14="http://schemas.microsoft.com/office/drawing/2010/main">
        <mc:Choice Requires="a14">
          <p:sp>
            <p:nvSpPr>
              <p:cNvPr id="9" name="CasellaDiTesto 8"/>
              <p:cNvSpPr txBox="1"/>
              <p:nvPr/>
            </p:nvSpPr>
            <p:spPr>
              <a:xfrm>
                <a:off x="5508104" y="3739013"/>
                <a:ext cx="1206997"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000" b="0" i="1" smtClean="0">
                              <a:solidFill>
                                <a:schemeClr val="tx1"/>
                              </a:solidFill>
                              <a:latin typeface="Cambria Math" panose="02040503050406030204" pitchFamily="18" charset="0"/>
                            </a:rPr>
                          </m:ctrlPr>
                        </m:fPr>
                        <m:num>
                          <m:r>
                            <a:rPr lang="it-IT" sz="2000" b="0" i="1" smtClean="0">
                              <a:solidFill>
                                <a:schemeClr val="tx1"/>
                              </a:solidFill>
                              <a:latin typeface="Cambria Math" panose="02040503050406030204" pitchFamily="18" charset="0"/>
                            </a:rPr>
                            <m:t>𝑠</m:t>
                          </m:r>
                        </m:num>
                        <m:den>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𝑛</m:t>
                              </m:r>
                            </m:e>
                          </m:rad>
                        </m:den>
                      </m:f>
                      <m:r>
                        <a:rPr lang="it-IT" sz="2000" b="0" i="1" smtClean="0">
                          <a:solidFill>
                            <a:schemeClr val="tx1"/>
                          </a:solidFill>
                          <a:latin typeface="Cambria Math" panose="02040503050406030204" pitchFamily="18" charset="0"/>
                        </a:rPr>
                        <m:t>&lt;0.3</m:t>
                      </m:r>
                      <m:r>
                        <a:rPr lang="it-IT" sz="2000" b="0" i="1" smtClean="0">
                          <a:solidFill>
                            <a:schemeClr val="tx1"/>
                          </a:solidFill>
                          <a:latin typeface="Cambria Math" panose="02040503050406030204" pitchFamily="18" charset="0"/>
                        </a:rPr>
                        <m:t>𝑠</m:t>
                      </m:r>
                    </m:oMath>
                  </m:oMathPara>
                </a14:m>
                <a:endParaRPr lang="en-GB" sz="2000" b="0" dirty="0">
                  <a:solidFill>
                    <a:schemeClr val="tx1"/>
                  </a:solidFill>
                </a:endParaRPr>
              </a:p>
            </p:txBody>
          </p:sp>
        </mc:Choice>
        <mc:Fallback xmlns="">
          <p:sp>
            <p:nvSpPr>
              <p:cNvPr id="9" name="CasellaDiTesto 8"/>
              <p:cNvSpPr txBox="1">
                <a:spLocks noRot="1" noChangeAspect="1" noMove="1" noResize="1" noEditPoints="1" noAdjustHandles="1" noChangeArrowheads="1" noChangeShapeType="1" noTextEdit="1"/>
              </p:cNvSpPr>
              <p:nvPr/>
            </p:nvSpPr>
            <p:spPr>
              <a:xfrm>
                <a:off x="5508104" y="3739013"/>
                <a:ext cx="1206997" cy="584519"/>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898262" y="4927185"/>
                <a:ext cx="1206997" cy="527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000" b="0" i="1" smtClean="0">
                              <a:solidFill>
                                <a:schemeClr val="tx1"/>
                              </a:solidFill>
                              <a:latin typeface="Cambria Math" panose="02040503050406030204" pitchFamily="18" charset="0"/>
                            </a:rPr>
                          </m:ctrlPr>
                        </m:fPr>
                        <m:num>
                          <m:r>
                            <a:rPr lang="it-IT" sz="2000" b="0" i="1" smtClean="0">
                              <a:solidFill>
                                <a:schemeClr val="tx1"/>
                              </a:solidFill>
                              <a:latin typeface="Cambria Math" panose="02040503050406030204" pitchFamily="18" charset="0"/>
                            </a:rPr>
                            <m:t>𝑠</m:t>
                          </m:r>
                        </m:num>
                        <m:den>
                          <m:r>
                            <a:rPr lang="it-IT" sz="2000" b="0" i="1">
                              <a:solidFill>
                                <a:schemeClr val="tx1"/>
                              </a:solidFill>
                              <a:latin typeface="Cambria Math" panose="02040503050406030204" pitchFamily="18" charset="0"/>
                            </a:rPr>
                            <m:t>0.3</m:t>
                          </m:r>
                          <m:r>
                            <a:rPr lang="it-IT" sz="2000" b="0" i="1" smtClean="0">
                              <a:solidFill>
                                <a:schemeClr val="tx1"/>
                              </a:solidFill>
                              <a:latin typeface="Cambria Math" panose="02040503050406030204" pitchFamily="18" charset="0"/>
                            </a:rPr>
                            <m:t>𝑠</m:t>
                          </m:r>
                        </m:den>
                      </m:f>
                      <m:r>
                        <a:rPr lang="it-IT" sz="2000" b="0" i="1" smtClean="0">
                          <a:solidFill>
                            <a:schemeClr val="tx1"/>
                          </a:solidFill>
                          <a:latin typeface="Cambria Math" panose="02040503050406030204" pitchFamily="18" charset="0"/>
                        </a:rPr>
                        <m:t>&lt;</m:t>
                      </m:r>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𝑛</m:t>
                          </m:r>
                        </m:e>
                      </m:rad>
                    </m:oMath>
                  </m:oMathPara>
                </a14:m>
                <a:endParaRPr lang="en-GB" sz="2000" b="0" dirty="0">
                  <a:solidFill>
                    <a:schemeClr val="tx1"/>
                  </a:solidFill>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898262" y="4927185"/>
                <a:ext cx="1206997" cy="527132"/>
              </a:xfrm>
              <a:prstGeom prst="rect">
                <a:avLst/>
              </a:prstGeom>
              <a:blipFill rotWithShape="0">
                <a:blip r:embed="rId5"/>
                <a:stretch>
                  <a:fillRect/>
                </a:stretch>
              </a:blipFill>
            </p:spPr>
            <p:txBody>
              <a:bodyPr/>
              <a:lstStyle/>
              <a:p>
                <a:r>
                  <a:rPr lang="en-GB">
                    <a:noFill/>
                  </a:rPr>
                  <a:t> </a:t>
                </a:r>
              </a:p>
            </p:txBody>
          </p:sp>
        </mc:Fallback>
      </mc:AlternateContent>
      <p:cxnSp>
        <p:nvCxnSpPr>
          <p:cNvPr id="11" name="Connettore 1 10"/>
          <p:cNvCxnSpPr/>
          <p:nvPr/>
        </p:nvCxnSpPr>
        <p:spPr>
          <a:xfrm flipV="1">
            <a:off x="705096" y="4756644"/>
            <a:ext cx="936104" cy="5428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723166" y="5220177"/>
            <a:ext cx="936104" cy="5428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asellaDiTesto 12"/>
              <p:cNvSpPr txBox="1"/>
              <p:nvPr/>
            </p:nvSpPr>
            <p:spPr>
              <a:xfrm>
                <a:off x="3479484" y="4876082"/>
                <a:ext cx="1083117"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000" b="0" i="1" smtClean="0">
                              <a:solidFill>
                                <a:schemeClr val="tx1"/>
                              </a:solidFill>
                              <a:latin typeface="Cambria Math" panose="02040503050406030204" pitchFamily="18" charset="0"/>
                            </a:rPr>
                          </m:ctrlPr>
                        </m:fPr>
                        <m:num>
                          <m:r>
                            <a:rPr lang="it-IT" sz="2000" b="0" i="1">
                              <a:solidFill>
                                <a:schemeClr val="tx1"/>
                              </a:solidFill>
                              <a:latin typeface="Cambria Math" panose="02040503050406030204" pitchFamily="18" charset="0"/>
                            </a:rPr>
                            <m:t>1</m:t>
                          </m:r>
                        </m:num>
                        <m:den>
                          <m:r>
                            <a:rPr lang="it-IT" sz="2000" b="0" i="1">
                              <a:solidFill>
                                <a:schemeClr val="tx1"/>
                              </a:solidFill>
                              <a:latin typeface="Cambria Math" panose="02040503050406030204" pitchFamily="18" charset="0"/>
                            </a:rPr>
                            <m:t>0.3</m:t>
                          </m:r>
                        </m:den>
                      </m:f>
                      <m:r>
                        <a:rPr lang="it-IT" sz="2000" b="0" i="1" smtClean="0">
                          <a:solidFill>
                            <a:schemeClr val="tx1"/>
                          </a:solidFill>
                          <a:latin typeface="Cambria Math" panose="02040503050406030204" pitchFamily="18" charset="0"/>
                        </a:rPr>
                        <m:t>&lt;</m:t>
                      </m:r>
                      <m:rad>
                        <m:radPr>
                          <m:degHide m:val="on"/>
                          <m:ctrlPr>
                            <a:rPr lang="it-IT" sz="2000" b="0" i="1">
                              <a:solidFill>
                                <a:schemeClr val="tx1"/>
                              </a:solidFill>
                              <a:latin typeface="Cambria Math" panose="02040503050406030204" pitchFamily="18" charset="0"/>
                            </a:rPr>
                          </m:ctrlPr>
                        </m:radPr>
                        <m:deg/>
                        <m:e>
                          <m:r>
                            <a:rPr lang="it-IT" sz="2000" b="0" i="1">
                              <a:solidFill>
                                <a:schemeClr val="tx1"/>
                              </a:solidFill>
                              <a:latin typeface="Cambria Math" panose="02040503050406030204" pitchFamily="18" charset="0"/>
                            </a:rPr>
                            <m:t>𝑛</m:t>
                          </m:r>
                        </m:e>
                      </m:rad>
                    </m:oMath>
                  </m:oMathPara>
                </a14:m>
                <a:endParaRPr lang="en-GB" sz="2000" b="0" dirty="0">
                  <a:solidFill>
                    <a:schemeClr val="tx1"/>
                  </a:solidFill>
                </a:endParaRPr>
              </a:p>
            </p:txBody>
          </p:sp>
        </mc:Choice>
        <mc:Fallback xmlns="">
          <p:sp>
            <p:nvSpPr>
              <p:cNvPr id="13" name="CasellaDiTesto 12"/>
              <p:cNvSpPr txBox="1">
                <a:spLocks noRot="1" noChangeAspect="1" noMove="1" noResize="1" noEditPoints="1" noAdjustHandles="1" noChangeArrowheads="1" noChangeShapeType="1" noTextEdit="1"/>
              </p:cNvSpPr>
              <p:nvPr/>
            </p:nvSpPr>
            <p:spPr>
              <a:xfrm>
                <a:off x="3479484" y="4876082"/>
                <a:ext cx="1083117" cy="578235"/>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6577668" y="5859250"/>
                <a:ext cx="231954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600" b="1" i="0" smtClean="0">
                          <a:solidFill>
                            <a:srgbClr val="C00000"/>
                          </a:solidFill>
                          <a:latin typeface="Cambria Math" panose="02040503050406030204" pitchFamily="18" charset="0"/>
                        </a:rPr>
                        <m:t>𝐧</m:t>
                      </m:r>
                      <m:r>
                        <a:rPr lang="it-IT" sz="3600" b="1" i="0" smtClean="0">
                          <a:solidFill>
                            <a:srgbClr val="C00000"/>
                          </a:solidFill>
                          <a:latin typeface="Cambria Math" panose="02040503050406030204" pitchFamily="18" charset="0"/>
                        </a:rPr>
                        <m:t>&gt;</m:t>
                      </m:r>
                      <m:r>
                        <a:rPr lang="it-IT" sz="3600" b="1" i="0" smtClean="0">
                          <a:solidFill>
                            <a:srgbClr val="C00000"/>
                          </a:solidFill>
                          <a:latin typeface="Cambria Math" panose="02040503050406030204" pitchFamily="18" charset="0"/>
                        </a:rPr>
                        <m:t>𝟏𝟏</m:t>
                      </m:r>
                      <m:r>
                        <a:rPr lang="it-IT" sz="3600" b="1" i="0" smtClean="0">
                          <a:solidFill>
                            <a:srgbClr val="C00000"/>
                          </a:solidFill>
                          <a:latin typeface="Cambria Math" panose="02040503050406030204" pitchFamily="18" charset="0"/>
                        </a:rPr>
                        <m:t>.</m:t>
                      </m:r>
                      <m:r>
                        <a:rPr lang="it-IT" sz="3600" b="1" i="0" smtClean="0">
                          <a:solidFill>
                            <a:srgbClr val="C00000"/>
                          </a:solidFill>
                          <a:latin typeface="Cambria Math" panose="02040503050406030204" pitchFamily="18" charset="0"/>
                        </a:rPr>
                        <m:t>𝟏𝟏</m:t>
                      </m:r>
                    </m:oMath>
                  </m:oMathPara>
                </a14:m>
                <a:endParaRPr lang="en-GB" sz="3600" dirty="0">
                  <a:solidFill>
                    <a:srgbClr val="C00000"/>
                  </a:solidFill>
                </a:endParaRPr>
              </a:p>
            </p:txBody>
          </p:sp>
        </mc:Choice>
        <mc:Fallback xmlns="">
          <p:sp>
            <p:nvSpPr>
              <p:cNvPr id="14" name="CasellaDiTesto 13"/>
              <p:cNvSpPr txBox="1">
                <a:spLocks noRot="1" noChangeAspect="1" noMove="1" noResize="1" noEditPoints="1" noAdjustHandles="1" noChangeArrowheads="1" noChangeShapeType="1" noTextEdit="1"/>
              </p:cNvSpPr>
              <p:nvPr/>
            </p:nvSpPr>
            <p:spPr>
              <a:xfrm>
                <a:off x="6577668" y="5859250"/>
                <a:ext cx="2319546" cy="553998"/>
              </a:xfrm>
              <a:prstGeom prst="rect">
                <a:avLst/>
              </a:prstGeom>
              <a:blipFill rotWithShape="0">
                <a:blip r:embed="rId7"/>
                <a:stretch>
                  <a:fillRect/>
                </a:stretch>
              </a:blipFill>
            </p:spPr>
            <p:txBody>
              <a:bodyPr/>
              <a:lstStyle/>
              <a:p>
                <a:r>
                  <a:rPr lang="en-GB">
                    <a:noFill/>
                  </a:rPr>
                  <a:t> </a:t>
                </a:r>
              </a:p>
            </p:txBody>
          </p:sp>
        </mc:Fallback>
      </mc:AlternateContent>
      <p:cxnSp>
        <p:nvCxnSpPr>
          <p:cNvPr id="16" name="Connettore 2 15"/>
          <p:cNvCxnSpPr/>
          <p:nvPr/>
        </p:nvCxnSpPr>
        <p:spPr>
          <a:xfrm>
            <a:off x="3779912" y="4023928"/>
            <a:ext cx="1359802" cy="73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2561082" y="5223720"/>
            <a:ext cx="593703" cy="73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0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260648"/>
            <a:ext cx="8229600" cy="949008"/>
          </a:xfrm>
          <a:noFill/>
        </p:spPr>
        <p:txBody>
          <a:bodyPr vert="horz"/>
          <a:lstStyle/>
          <a:p>
            <a:r>
              <a:rPr lang="it-IT" sz="2800" dirty="0">
                <a:solidFill>
                  <a:schemeClr val="tx1"/>
                </a:solidFill>
              </a:rPr>
              <a:t>Considerazioni su un numero piccolo di partecipanti (D.1)</a:t>
            </a:r>
            <a:endParaRPr lang="en-GB" sz="2800" dirty="0">
              <a:solidFill>
                <a:schemeClr val="tx1"/>
              </a:solidFill>
            </a:endParaRPr>
          </a:p>
        </p:txBody>
      </p:sp>
      <p:sp>
        <p:nvSpPr>
          <p:cNvPr id="5" name="Segnaposto contenuto 2"/>
          <p:cNvSpPr txBox="1">
            <a:spLocks/>
          </p:cNvSpPr>
          <p:nvPr/>
        </p:nvSpPr>
        <p:spPr>
          <a:xfrm>
            <a:off x="369201" y="1556792"/>
            <a:ext cx="8291264" cy="4569371"/>
          </a:xfrm>
          <a:prstGeom prst="rect">
            <a:avLst/>
          </a:prstGeom>
        </p:spPr>
        <p:txBody>
          <a:bodyPr vert="horz"/>
          <a:lstStyle>
            <a:lvl1pPr marL="342900" indent="-342900" algn="just" rtl="0" eaLnBrk="0" fontAlgn="base" hangingPunct="0">
              <a:spcBef>
                <a:spcPct val="20000"/>
              </a:spcBef>
              <a:spcAft>
                <a:spcPct val="0"/>
              </a:spcAft>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just" rtl="0" eaLnBrk="0" fontAlgn="base" hangingPunct="0">
              <a:spcBef>
                <a:spcPct val="20000"/>
              </a:spcBef>
              <a:spcAft>
                <a:spcPct val="0"/>
              </a:spcAft>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just" rtl="0" eaLnBrk="0" fontAlgn="base" hangingPunct="0">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just"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r>
              <a:rPr lang="it-IT" sz="1800" b="0" kern="0" dirty="0" smtClean="0"/>
              <a:t>Le indicazioni sul numero dei partecipanti sono appunto indicazioni. </a:t>
            </a:r>
          </a:p>
          <a:p>
            <a:r>
              <a:rPr lang="it-IT" sz="1800" b="0" kern="0" dirty="0" smtClean="0"/>
              <a:t>I numeri 12</a:t>
            </a:r>
            <a:r>
              <a:rPr lang="it-IT" sz="1800" b="0" kern="0" dirty="0"/>
              <a:t>, 15, </a:t>
            </a:r>
            <a:r>
              <a:rPr lang="it-IT" sz="1800" b="0" kern="0" dirty="0" smtClean="0"/>
              <a:t>18…non sono numeri idonei a ogni situazione, permettono di avere una </a:t>
            </a:r>
            <a:r>
              <a:rPr lang="it-IT" sz="1800" b="0" kern="0" dirty="0"/>
              <a:t>i</a:t>
            </a:r>
            <a:r>
              <a:rPr lang="it-IT" sz="1800" b="0" kern="0" dirty="0" smtClean="0"/>
              <a:t>ncertezza trascurabile nel caso di determinazione della </a:t>
            </a:r>
            <a:r>
              <a:rPr lang="el-GR" sz="1800" b="0" dirty="0"/>
              <a:t>σ</a:t>
            </a:r>
            <a:r>
              <a:rPr lang="it-IT" sz="1800" b="0" baseline="-25000" dirty="0" err="1" smtClean="0"/>
              <a:t>pt</a:t>
            </a:r>
            <a:r>
              <a:rPr lang="it-IT" sz="1800" b="0" kern="0" dirty="0" smtClean="0"/>
              <a:t> come deviazione standard </a:t>
            </a:r>
            <a:r>
              <a:rPr lang="it-IT" sz="1800" b="0" kern="0" dirty="0" smtClean="0"/>
              <a:t>classica/robusta</a:t>
            </a:r>
          </a:p>
          <a:p>
            <a:pPr marL="0" indent="0">
              <a:buNone/>
            </a:pPr>
            <a:endParaRPr lang="it-IT" sz="1800" b="0" kern="0" dirty="0" smtClean="0"/>
          </a:p>
        </p:txBody>
      </p:sp>
    </p:spTree>
    <p:extLst>
      <p:ext uri="{BB962C8B-B14F-4D97-AF65-F5344CB8AC3E}">
        <p14:creationId xmlns:p14="http://schemas.microsoft.com/office/powerpoint/2010/main" val="1108343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a:off x="525463" y="3361184"/>
            <a:ext cx="8305800" cy="0"/>
          </a:xfrm>
          <a:prstGeom prst="line">
            <a:avLst/>
          </a:prstGeom>
          <a:noFill/>
          <a:ln w="12700">
            <a:solidFill>
              <a:srgbClr val="11455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9" name="Line 5"/>
          <p:cNvSpPr>
            <a:spLocks noChangeShapeType="1"/>
          </p:cNvSpPr>
          <p:nvPr/>
        </p:nvSpPr>
        <p:spPr bwMode="auto">
          <a:xfrm>
            <a:off x="528680" y="4221088"/>
            <a:ext cx="8305800" cy="0"/>
          </a:xfrm>
          <a:prstGeom prst="line">
            <a:avLst/>
          </a:prstGeom>
          <a:noFill/>
          <a:ln w="12700">
            <a:solidFill>
              <a:srgbClr val="11455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4" name="Rectangle 8"/>
          <p:cNvSpPr>
            <a:spLocks noChangeArrowheads="1"/>
          </p:cNvSpPr>
          <p:nvPr/>
        </p:nvSpPr>
        <p:spPr bwMode="auto">
          <a:xfrm>
            <a:off x="2905125" y="6418263"/>
            <a:ext cx="184150" cy="384175"/>
          </a:xfrm>
          <a:prstGeom prst="rect">
            <a:avLst/>
          </a:prstGeom>
          <a:noFill/>
          <a:ln>
            <a:noFill/>
          </a:ln>
          <a:effectLst/>
          <a:extLst>
            <a:ext uri="{909E8E84-426E-40dd-AFC4-6F175D3DCCD1}">
              <a14:hiddenFill xmlns="" xmlns:a14="http://schemas.microsoft.com/office/drawing/2010/main">
                <a:solidFill>
                  <a:srgbClr val="114557"/>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lnSpc>
                <a:spcPct val="80000"/>
              </a:lnSpc>
              <a:defRPr/>
            </a:pPr>
            <a:endParaRPr lang="it-IT" sz="2400" b="0">
              <a:solidFill>
                <a:schemeClr val="bg1"/>
              </a:solidFill>
              <a:latin typeface="Verdana" charset="0"/>
              <a:ea typeface="ＭＳ Ｐゴシック" charset="0"/>
              <a:cs typeface="ＭＳ Ｐゴシック" charset="0"/>
            </a:endParaRPr>
          </a:p>
        </p:txBody>
      </p:sp>
      <p:sp>
        <p:nvSpPr>
          <p:cNvPr id="2055" name="Rectangle 10"/>
          <p:cNvSpPr>
            <a:spLocks noChangeArrowheads="1"/>
          </p:cNvSpPr>
          <p:nvPr/>
        </p:nvSpPr>
        <p:spPr bwMode="auto">
          <a:xfrm>
            <a:off x="7007225" y="6380163"/>
            <a:ext cx="184150" cy="384175"/>
          </a:xfrm>
          <a:prstGeom prst="rect">
            <a:avLst/>
          </a:prstGeom>
          <a:noFill/>
          <a:ln>
            <a:noFill/>
          </a:ln>
          <a:effectLst/>
          <a:extLst>
            <a:ext uri="{909E8E84-426E-40dd-AFC4-6F175D3DCCD1}">
              <a14:hiddenFill xmlns="" xmlns:a14="http://schemas.microsoft.com/office/drawing/2010/main">
                <a:solidFill>
                  <a:srgbClr val="114557"/>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lnSpc>
                <a:spcPct val="80000"/>
              </a:lnSpc>
              <a:defRPr/>
            </a:pPr>
            <a:endParaRPr lang="it-IT" sz="2400" b="0">
              <a:solidFill>
                <a:schemeClr val="bg1"/>
              </a:solidFill>
              <a:latin typeface="Verdana" charset="0"/>
              <a:ea typeface="ＭＳ Ｐゴシック" charset="0"/>
              <a:cs typeface="ＭＳ Ｐゴシック" charset="0"/>
            </a:endParaRPr>
          </a:p>
        </p:txBody>
      </p:sp>
      <p:sp>
        <p:nvSpPr>
          <p:cNvPr id="4103" name="Text Box 2"/>
          <p:cNvSpPr txBox="1">
            <a:spLocks noChangeArrowheads="1"/>
          </p:cNvSpPr>
          <p:nvPr/>
        </p:nvSpPr>
        <p:spPr bwMode="auto">
          <a:xfrm>
            <a:off x="467544" y="2567120"/>
            <a:ext cx="8209159"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rgbClr val="114557"/>
                </a:solidFill>
                <a:latin typeface="Verdana" panose="020B0604030504040204" pitchFamily="34" charset="0"/>
                <a:ea typeface="MS PGothic" panose="020B0600070205080204" pitchFamily="34" charset="-128"/>
              </a:defRPr>
            </a:lvl1pPr>
            <a:lvl2pPr marL="742950" indent="-285750">
              <a:defRPr sz="900" b="1">
                <a:solidFill>
                  <a:srgbClr val="114557"/>
                </a:solidFill>
                <a:latin typeface="Verdana" panose="020B0604030504040204" pitchFamily="34" charset="0"/>
                <a:ea typeface="MS PGothic" panose="020B0600070205080204" pitchFamily="34" charset="-128"/>
              </a:defRPr>
            </a:lvl2pPr>
            <a:lvl3pPr marL="1143000" indent="-228600">
              <a:defRPr sz="900" b="1">
                <a:solidFill>
                  <a:srgbClr val="114557"/>
                </a:solidFill>
                <a:latin typeface="Verdana" panose="020B0604030504040204" pitchFamily="34" charset="0"/>
                <a:ea typeface="MS PGothic" panose="020B0600070205080204" pitchFamily="34" charset="-128"/>
              </a:defRPr>
            </a:lvl3pPr>
            <a:lvl4pPr marL="1600200" indent="-228600">
              <a:defRPr sz="900" b="1">
                <a:solidFill>
                  <a:srgbClr val="114557"/>
                </a:solidFill>
                <a:latin typeface="Verdana" panose="020B0604030504040204" pitchFamily="34" charset="0"/>
                <a:ea typeface="MS PGothic" panose="020B0600070205080204" pitchFamily="34" charset="-128"/>
              </a:defRPr>
            </a:lvl4pPr>
            <a:lvl5pPr marL="2057400" indent="-228600">
              <a:defRPr sz="900" b="1">
                <a:solidFill>
                  <a:srgbClr val="114557"/>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9pPr>
          </a:lstStyle>
          <a:p>
            <a:pPr>
              <a:lnSpc>
                <a:spcPct val="90000"/>
              </a:lnSpc>
            </a:pPr>
            <a:endParaRPr lang="en-GB" altLang="en-US" sz="2800" b="0" i="1" dirty="0" smtClean="0">
              <a:solidFill>
                <a:schemeClr val="tx1"/>
              </a:solidFill>
            </a:endParaRPr>
          </a:p>
          <a:p>
            <a:pPr algn="just">
              <a:lnSpc>
                <a:spcPct val="90000"/>
              </a:lnSpc>
            </a:pPr>
            <a:r>
              <a:rPr lang="it-IT" altLang="en-US" sz="2400" dirty="0" smtClean="0">
                <a:solidFill>
                  <a:schemeClr val="tx1"/>
                </a:solidFill>
              </a:rPr>
              <a:t>Grazie per l’attenzione</a:t>
            </a:r>
            <a:endParaRPr lang="en-GB" altLang="en-US" sz="1400" b="0" dirty="0" smtClean="0">
              <a:solidFill>
                <a:schemeClr val="tx1"/>
              </a:solidFill>
            </a:endParaRPr>
          </a:p>
          <a:p>
            <a:pPr>
              <a:lnSpc>
                <a:spcPct val="90000"/>
              </a:lnSpc>
            </a:pPr>
            <a:endParaRPr lang="en-GB" altLang="en-US" sz="1400" b="0" dirty="0" smtClean="0">
              <a:solidFill>
                <a:schemeClr val="tx1"/>
              </a:solidFill>
            </a:endParaRPr>
          </a:p>
          <a:p>
            <a:pPr>
              <a:lnSpc>
                <a:spcPct val="90000"/>
              </a:lnSpc>
            </a:pPr>
            <a:r>
              <a:rPr lang="en-GB" altLang="en-US" sz="1400" b="0" i="1" dirty="0" smtClean="0">
                <a:solidFill>
                  <a:schemeClr val="tx1"/>
                </a:solidFill>
              </a:rPr>
              <a:t>Marzia Mancin</a:t>
            </a:r>
          </a:p>
          <a:p>
            <a:pPr>
              <a:lnSpc>
                <a:spcPct val="90000"/>
              </a:lnSpc>
            </a:pPr>
            <a:r>
              <a:rPr lang="it-IT" altLang="en-US" sz="1400" b="0" i="1" dirty="0" smtClean="0">
                <a:solidFill>
                  <a:schemeClr val="tx1"/>
                </a:solidFill>
              </a:rPr>
              <a:t>mmancin@izsvenezie.it</a:t>
            </a:r>
            <a:endParaRPr lang="it-IT" altLang="en-US" sz="1400" b="0" i="1" dirty="0">
              <a:solidFill>
                <a:schemeClr val="tx1"/>
              </a:solidFill>
            </a:endParaRPr>
          </a:p>
          <a:p>
            <a:pPr>
              <a:lnSpc>
                <a:spcPct val="90000"/>
              </a:lnSpc>
            </a:pPr>
            <a:endParaRPr lang="en-GB" altLang="en-US" sz="1400" b="0" dirty="0">
              <a:solidFill>
                <a:schemeClr val="tx1"/>
              </a:solidFill>
            </a:endParaRPr>
          </a:p>
        </p:txBody>
      </p:sp>
    </p:spTree>
    <p:extLst>
      <p:ext uri="{BB962C8B-B14F-4D97-AF65-F5344CB8AC3E}">
        <p14:creationId xmlns:p14="http://schemas.microsoft.com/office/powerpoint/2010/main" val="3264624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62847"/>
            <a:ext cx="8229600" cy="949008"/>
          </a:xfrm>
          <a:noFill/>
        </p:spPr>
        <p:txBody>
          <a:bodyPr vert="horz"/>
          <a:lstStyle/>
          <a:p>
            <a:r>
              <a:rPr lang="it-IT" sz="2800" dirty="0">
                <a:solidFill>
                  <a:schemeClr val="tx1"/>
                </a:solidFill>
              </a:rPr>
              <a:t>Omogeneità (ANNEX B): ANOVA </a:t>
            </a:r>
            <a:endParaRPr lang="en-GB" sz="2800" dirty="0">
              <a:solidFill>
                <a:schemeClr val="tx1"/>
              </a:solidFill>
            </a:endParaRPr>
          </a:p>
        </p:txBody>
      </p:sp>
      <p:sp>
        <p:nvSpPr>
          <p:cNvPr id="3" name="Segnaposto contenuto 2"/>
          <p:cNvSpPr>
            <a:spLocks noGrp="1"/>
          </p:cNvSpPr>
          <p:nvPr>
            <p:ph idx="1"/>
          </p:nvPr>
        </p:nvSpPr>
        <p:spPr/>
        <p:txBody>
          <a:bodyPr/>
          <a:lstStyle/>
          <a:p>
            <a:r>
              <a:rPr lang="it-IT" sz="2000" dirty="0" smtClean="0"/>
              <a:t>Omogeneità </a:t>
            </a:r>
            <a:r>
              <a:rPr lang="it-IT" sz="2000" dirty="0" err="1" smtClean="0"/>
              <a:t>vericata</a:t>
            </a:r>
            <a:r>
              <a:rPr lang="it-IT" sz="2000" dirty="0" smtClean="0"/>
              <a:t> se</a:t>
            </a:r>
          </a:p>
          <a:p>
            <a:pPr marL="0" indent="0">
              <a:buNone/>
            </a:pPr>
            <a:endParaRPr lang="it-IT" sz="2000" dirty="0" smtClean="0"/>
          </a:p>
          <a:p>
            <a:r>
              <a:rPr lang="it-IT" sz="2000" dirty="0" smtClean="0"/>
              <a:t>Oppure se </a:t>
            </a:r>
          </a:p>
          <a:p>
            <a:endParaRPr lang="it-IT" sz="2000" dirty="0" smtClean="0"/>
          </a:p>
          <a:p>
            <a:r>
              <a:rPr lang="it-IT" sz="2000" dirty="0" smtClean="0"/>
              <a:t>Se non sono noti valori di </a:t>
            </a:r>
            <a:r>
              <a:rPr lang="el-GR" sz="2000" dirty="0" smtClean="0"/>
              <a:t>σ</a:t>
            </a:r>
            <a:r>
              <a:rPr lang="it-IT" sz="2000" baseline="-25000" dirty="0" err="1" smtClean="0"/>
              <a:t>pt</a:t>
            </a:r>
            <a:r>
              <a:rPr lang="it-IT" sz="2000" dirty="0" smtClean="0"/>
              <a:t> a priori, è possibile condurre una analisi della varianza </a:t>
            </a:r>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pPr marL="0" indent="0">
              <a:buNone/>
            </a:pPr>
            <a:endParaRPr lang="it-IT" sz="2000" baseline="-25000" dirty="0"/>
          </a:p>
          <a:p>
            <a:endParaRPr lang="it-IT" sz="4000" baseline="-25000" dirty="0" smtClean="0"/>
          </a:p>
        </p:txBody>
      </p:sp>
      <mc:AlternateContent xmlns:mc="http://schemas.openxmlformats.org/markup-compatibility/2006" xmlns:a14="http://schemas.microsoft.com/office/drawing/2010/main">
        <mc:Choice Requires="a14">
          <p:sp>
            <p:nvSpPr>
              <p:cNvPr id="7" name="CasellaDiTesto 6"/>
              <p:cNvSpPr txBox="1"/>
              <p:nvPr/>
            </p:nvSpPr>
            <p:spPr>
              <a:xfrm>
                <a:off x="2339079" y="2210310"/>
                <a:ext cx="1359155" cy="438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solidFill>
                                <a:schemeClr val="tx1"/>
                              </a:solidFill>
                              <a:latin typeface="Cambria Math" panose="02040503050406030204" pitchFamily="18" charset="0"/>
                            </a:rPr>
                          </m:ctrlPr>
                        </m:sSubPr>
                        <m:e>
                          <m:r>
                            <m:rPr>
                              <m:sty m:val="p"/>
                            </m:rPr>
                            <a:rPr lang="it-IT" sz="2800" b="0" i="0" smtClean="0">
                              <a:solidFill>
                                <a:schemeClr val="tx1"/>
                              </a:solidFill>
                              <a:latin typeface="Cambria Math" panose="02040503050406030204" pitchFamily="18" charset="0"/>
                            </a:rPr>
                            <m:t>S</m:t>
                          </m:r>
                        </m:e>
                        <m:sub>
                          <m:r>
                            <m:rPr>
                              <m:sty m:val="p"/>
                            </m:rPr>
                            <a:rPr lang="it-IT" sz="2800" b="0" i="0" smtClean="0">
                              <a:solidFill>
                                <a:schemeClr val="tx1"/>
                              </a:solidFill>
                              <a:latin typeface="Cambria Math" panose="02040503050406030204" pitchFamily="18" charset="0"/>
                            </a:rPr>
                            <m:t>s</m:t>
                          </m:r>
                        </m:sub>
                      </m:sSub>
                      <m:r>
                        <a:rPr lang="it-IT" sz="2800" b="0" i="0" smtClean="0">
                          <a:solidFill>
                            <a:schemeClr val="tx1"/>
                          </a:solidFill>
                          <a:latin typeface="Cambria Math" panose="02040503050406030204" pitchFamily="18" charset="0"/>
                        </a:rPr>
                        <m:t>&lt;</m:t>
                      </m:r>
                      <m:rad>
                        <m:radPr>
                          <m:degHide m:val="on"/>
                          <m:ctrlPr>
                            <a:rPr lang="it-IT" sz="2800" b="0" i="1" smtClean="0">
                              <a:solidFill>
                                <a:schemeClr val="tx1"/>
                              </a:solidFill>
                              <a:latin typeface="Cambria Math" panose="02040503050406030204" pitchFamily="18" charset="0"/>
                            </a:rPr>
                          </m:ctrlPr>
                        </m:radPr>
                        <m:deg/>
                        <m:e>
                          <m:r>
                            <m:rPr>
                              <m:sty m:val="p"/>
                            </m:rPr>
                            <a:rPr lang="it-IT" sz="2800" b="0" i="0" smtClean="0">
                              <a:solidFill>
                                <a:schemeClr val="tx1"/>
                              </a:solidFill>
                              <a:latin typeface="Cambria Math" panose="02040503050406030204" pitchFamily="18" charset="0"/>
                            </a:rPr>
                            <m:t>c</m:t>
                          </m:r>
                        </m:e>
                      </m:rad>
                    </m:oMath>
                  </m:oMathPara>
                </a14:m>
                <a:endParaRPr lang="en-GB" sz="2800" b="0" dirty="0">
                  <a:solidFill>
                    <a:schemeClr val="tx1"/>
                  </a:solidFill>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2339079" y="2210310"/>
                <a:ext cx="1359155" cy="43871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4253568" y="2212679"/>
                <a:ext cx="2981329" cy="8788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800" b="0" i="1" smtClean="0">
                          <a:solidFill>
                            <a:schemeClr val="tx1"/>
                          </a:solidFill>
                          <a:latin typeface="Cambria Math" panose="02040503050406030204" pitchFamily="18" charset="0"/>
                        </a:rPr>
                        <m:t>𝑐</m:t>
                      </m:r>
                      <m:r>
                        <a:rPr lang="it-IT" sz="2800" b="0" i="1" smtClean="0">
                          <a:solidFill>
                            <a:schemeClr val="tx1"/>
                          </a:solidFill>
                          <a:latin typeface="Cambria Math" panose="02040503050406030204" pitchFamily="18" charset="0"/>
                        </a:rPr>
                        <m:t>=</m:t>
                      </m:r>
                      <m:sSub>
                        <m:sSubPr>
                          <m:ctrlPr>
                            <a:rPr lang="it-IT" sz="2800" b="0" i="1" smtClean="0">
                              <a:solidFill>
                                <a:schemeClr val="tx1"/>
                              </a:solidFill>
                              <a:latin typeface="Cambria Math" panose="02040503050406030204" pitchFamily="18" charset="0"/>
                            </a:rPr>
                          </m:ctrlPr>
                        </m:sSubPr>
                        <m:e>
                          <m:r>
                            <a:rPr lang="it-IT" sz="2800" b="0" i="1" smtClean="0">
                              <a:solidFill>
                                <a:schemeClr val="tx1"/>
                              </a:solidFill>
                              <a:latin typeface="Cambria Math" panose="02040503050406030204" pitchFamily="18" charset="0"/>
                            </a:rPr>
                            <m:t>𝐹</m:t>
                          </m:r>
                        </m:e>
                        <m:sub>
                          <m:r>
                            <a:rPr lang="it-IT" sz="2800" b="0" i="1" smtClean="0">
                              <a:solidFill>
                                <a:schemeClr val="tx1"/>
                              </a:solidFill>
                              <a:latin typeface="Cambria Math" panose="02040503050406030204" pitchFamily="18" charset="0"/>
                            </a:rPr>
                            <m:t>1</m:t>
                          </m:r>
                        </m:sub>
                      </m:sSub>
                      <m:sSubSup>
                        <m:sSubSupPr>
                          <m:ctrlPr>
                            <a:rPr lang="it-IT" sz="2800" b="0" i="1" smtClean="0">
                              <a:solidFill>
                                <a:schemeClr val="tx1"/>
                              </a:solidFill>
                              <a:latin typeface="Cambria Math" panose="02040503050406030204" pitchFamily="18" charset="0"/>
                            </a:rPr>
                          </m:ctrlPr>
                        </m:sSubSupPr>
                        <m:e>
                          <m:r>
                            <a:rPr lang="it-IT" sz="2800" b="0" i="1" smtClean="0">
                              <a:solidFill>
                                <a:schemeClr val="tx1"/>
                              </a:solidFill>
                              <a:latin typeface="Cambria Math" panose="02040503050406030204" pitchFamily="18" charset="0"/>
                              <a:ea typeface="Cambria Math" panose="02040503050406030204" pitchFamily="18" charset="0"/>
                            </a:rPr>
                            <m:t>𝜎</m:t>
                          </m:r>
                        </m:e>
                        <m:sub>
                          <m:r>
                            <a:rPr lang="it-IT" sz="2800" b="0" i="1" smtClean="0">
                              <a:solidFill>
                                <a:schemeClr val="tx1"/>
                              </a:solidFill>
                              <a:latin typeface="Cambria Math" panose="02040503050406030204" pitchFamily="18" charset="0"/>
                            </a:rPr>
                            <m:t>𝑎𝑙𝑙</m:t>
                          </m:r>
                        </m:sub>
                        <m:sup>
                          <m:r>
                            <a:rPr lang="it-IT" sz="2800" b="0" i="1" smtClean="0">
                              <a:solidFill>
                                <a:schemeClr val="tx1"/>
                              </a:solidFill>
                              <a:latin typeface="Cambria Math" panose="02040503050406030204" pitchFamily="18" charset="0"/>
                            </a:rPr>
                            <m:t>2</m:t>
                          </m:r>
                        </m:sup>
                      </m:sSubSup>
                      <m:r>
                        <a:rPr lang="it-IT" sz="2800" b="0" i="1" smtClean="0">
                          <a:solidFill>
                            <a:schemeClr val="tx1"/>
                          </a:solidFill>
                          <a:latin typeface="Cambria Math" panose="02040503050406030204" pitchFamily="18" charset="0"/>
                        </a:rPr>
                        <m:t>+</m:t>
                      </m:r>
                      <m:sSub>
                        <m:sSubPr>
                          <m:ctrlPr>
                            <a:rPr lang="it-IT" sz="2800" b="0" i="1">
                              <a:solidFill>
                                <a:schemeClr val="tx1"/>
                              </a:solidFill>
                              <a:latin typeface="Cambria Math" panose="02040503050406030204" pitchFamily="18" charset="0"/>
                            </a:rPr>
                          </m:ctrlPr>
                        </m:sSubPr>
                        <m:e>
                          <m:r>
                            <a:rPr lang="it-IT" sz="2800" b="0" i="1">
                              <a:solidFill>
                                <a:schemeClr val="tx1"/>
                              </a:solidFill>
                              <a:latin typeface="Cambria Math" panose="02040503050406030204" pitchFamily="18" charset="0"/>
                            </a:rPr>
                            <m:t>𝐹</m:t>
                          </m:r>
                        </m:e>
                        <m:sub>
                          <m:r>
                            <a:rPr lang="it-IT" sz="2800" b="0" i="1" smtClean="0">
                              <a:solidFill>
                                <a:schemeClr val="tx1"/>
                              </a:solidFill>
                              <a:latin typeface="Cambria Math" panose="02040503050406030204" pitchFamily="18" charset="0"/>
                            </a:rPr>
                            <m:t>2</m:t>
                          </m:r>
                        </m:sub>
                      </m:sSub>
                      <m:sSubSup>
                        <m:sSubSupPr>
                          <m:ctrlPr>
                            <a:rPr lang="it-IT" sz="2800" b="0" i="1">
                              <a:solidFill>
                                <a:schemeClr val="tx1"/>
                              </a:solidFill>
                              <a:latin typeface="Cambria Math" panose="02040503050406030204" pitchFamily="18" charset="0"/>
                            </a:rPr>
                          </m:ctrlPr>
                        </m:sSubSupPr>
                        <m:e>
                          <m:r>
                            <a:rPr lang="it-IT" sz="2800" b="0" i="1">
                              <a:solidFill>
                                <a:schemeClr val="tx1"/>
                              </a:solidFill>
                              <a:latin typeface="Cambria Math" panose="02040503050406030204" pitchFamily="18" charset="0"/>
                              <a:ea typeface="Cambria Math" panose="02040503050406030204" pitchFamily="18" charset="0"/>
                            </a:rPr>
                            <m:t>𝜎</m:t>
                          </m:r>
                        </m:e>
                        <m:sub>
                          <m:r>
                            <a:rPr lang="it-IT" sz="2800" b="0" i="1">
                              <a:solidFill>
                                <a:schemeClr val="tx1"/>
                              </a:solidFill>
                              <a:latin typeface="Cambria Math" panose="02040503050406030204" pitchFamily="18" charset="0"/>
                            </a:rPr>
                            <m:t>𝑎</m:t>
                          </m:r>
                          <m:r>
                            <a:rPr lang="it-IT" sz="2800" b="0" i="1" smtClean="0">
                              <a:solidFill>
                                <a:schemeClr val="tx1"/>
                              </a:solidFill>
                              <a:latin typeface="Cambria Math" panose="02040503050406030204" pitchFamily="18" charset="0"/>
                            </a:rPr>
                            <m:t>𝑛</m:t>
                          </m:r>
                        </m:sub>
                        <m:sup>
                          <m:r>
                            <a:rPr lang="it-IT" sz="2800" b="0" i="1">
                              <a:solidFill>
                                <a:schemeClr val="tx1"/>
                              </a:solidFill>
                              <a:latin typeface="Cambria Math" panose="02040503050406030204" pitchFamily="18" charset="0"/>
                            </a:rPr>
                            <m:t>2</m:t>
                          </m:r>
                        </m:sup>
                      </m:sSubSup>
                    </m:oMath>
                  </m:oMathPara>
                </a14:m>
                <a:endParaRPr lang="en-GB" sz="2800" b="0" dirty="0">
                  <a:solidFill>
                    <a:schemeClr val="tx1"/>
                  </a:solidFill>
                </a:endParaRPr>
              </a:p>
              <a:p>
                <a:endParaRPr lang="en-GB" sz="2800" b="0" dirty="0">
                  <a:solidFill>
                    <a:schemeClr val="tx1"/>
                  </a:solidFill>
                </a:endParaRPr>
              </a:p>
            </p:txBody>
          </p:sp>
        </mc:Choice>
        <mc:Fallback xmlns="">
          <p:sp>
            <p:nvSpPr>
              <p:cNvPr id="8" name="CasellaDiTesto 7"/>
              <p:cNvSpPr txBox="1">
                <a:spLocks noRot="1" noChangeAspect="1" noMove="1" noResize="1" noEditPoints="1" noAdjustHandles="1" noChangeArrowheads="1" noChangeShapeType="1" noTextEdit="1"/>
              </p:cNvSpPr>
              <p:nvPr/>
            </p:nvSpPr>
            <p:spPr>
              <a:xfrm>
                <a:off x="4253568" y="2212679"/>
                <a:ext cx="2981329" cy="87883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asellaDiTesto 8"/>
              <p:cNvSpPr txBox="1"/>
              <p:nvPr/>
            </p:nvSpPr>
            <p:spPr>
              <a:xfrm>
                <a:off x="4067944" y="1423304"/>
                <a:ext cx="1875706"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solidFill>
                                <a:schemeClr val="tx1"/>
                              </a:solidFill>
                              <a:latin typeface="Cambria Math" panose="02040503050406030204" pitchFamily="18" charset="0"/>
                            </a:rPr>
                          </m:ctrlPr>
                        </m:sSubPr>
                        <m:e>
                          <m:r>
                            <m:rPr>
                              <m:sty m:val="p"/>
                            </m:rPr>
                            <a:rPr lang="it-IT" sz="2800" b="0" i="0" smtClean="0">
                              <a:solidFill>
                                <a:schemeClr val="tx1"/>
                              </a:solidFill>
                              <a:latin typeface="Cambria Math" panose="02040503050406030204" pitchFamily="18" charset="0"/>
                            </a:rPr>
                            <m:t>S</m:t>
                          </m:r>
                        </m:e>
                        <m:sub>
                          <m:r>
                            <m:rPr>
                              <m:sty m:val="p"/>
                            </m:rPr>
                            <a:rPr lang="it-IT" sz="2800" b="0" i="0" smtClean="0">
                              <a:solidFill>
                                <a:schemeClr val="tx1"/>
                              </a:solidFill>
                              <a:latin typeface="Cambria Math" panose="02040503050406030204" pitchFamily="18" charset="0"/>
                            </a:rPr>
                            <m:t>s</m:t>
                          </m:r>
                        </m:sub>
                      </m:sSub>
                      <m:r>
                        <a:rPr lang="it-IT" sz="2800" b="0" i="0" smtClean="0">
                          <a:solidFill>
                            <a:schemeClr val="tx1"/>
                          </a:solidFill>
                          <a:latin typeface="Cambria Math" panose="02040503050406030204" pitchFamily="18" charset="0"/>
                        </a:rPr>
                        <m:t>&lt;</m:t>
                      </m:r>
                      <m:r>
                        <a:rPr lang="it-IT" sz="2800" b="0" i="1" smtClean="0">
                          <a:solidFill>
                            <a:schemeClr val="tx1"/>
                          </a:solidFill>
                          <a:latin typeface="Cambria Math" panose="02040503050406030204" pitchFamily="18" charset="0"/>
                        </a:rPr>
                        <m:t>0.3</m:t>
                      </m:r>
                      <m:sSub>
                        <m:sSubPr>
                          <m:ctrlPr>
                            <a:rPr lang="it-IT" sz="2800" b="0" i="1" smtClean="0">
                              <a:solidFill>
                                <a:schemeClr val="tx1"/>
                              </a:solidFill>
                              <a:latin typeface="Cambria Math" panose="02040503050406030204" pitchFamily="18" charset="0"/>
                            </a:rPr>
                          </m:ctrlPr>
                        </m:sSubPr>
                        <m:e>
                          <m:r>
                            <a:rPr lang="it-IT" sz="2800" b="0" i="1" smtClean="0">
                              <a:solidFill>
                                <a:schemeClr val="tx1"/>
                              </a:solidFill>
                              <a:latin typeface="Cambria Math" panose="02040503050406030204" pitchFamily="18" charset="0"/>
                              <a:ea typeface="Cambria Math" panose="02040503050406030204" pitchFamily="18" charset="0"/>
                            </a:rPr>
                            <m:t>𝜎</m:t>
                          </m:r>
                        </m:e>
                        <m:sub>
                          <m:r>
                            <a:rPr lang="it-IT" sz="2800" b="0" i="1" smtClean="0">
                              <a:solidFill>
                                <a:schemeClr val="tx1"/>
                              </a:solidFill>
                              <a:latin typeface="Cambria Math" panose="02040503050406030204" pitchFamily="18" charset="0"/>
                            </a:rPr>
                            <m:t>𝑝𝑡</m:t>
                          </m:r>
                        </m:sub>
                      </m:sSub>
                    </m:oMath>
                  </m:oMathPara>
                </a14:m>
                <a:endParaRPr lang="en-GB" sz="2800" b="0" dirty="0">
                  <a:solidFill>
                    <a:schemeClr val="tx1"/>
                  </a:solidFill>
                </a:endParaRPr>
              </a:p>
            </p:txBody>
          </p:sp>
        </mc:Choice>
        <mc:Fallback xmlns="">
          <p:sp>
            <p:nvSpPr>
              <p:cNvPr id="9" name="CasellaDiTesto 8"/>
              <p:cNvSpPr txBox="1">
                <a:spLocks noRot="1" noChangeAspect="1" noMove="1" noResize="1" noEditPoints="1" noAdjustHandles="1" noChangeArrowheads="1" noChangeShapeType="1" noTextEdit="1"/>
              </p:cNvSpPr>
              <p:nvPr/>
            </p:nvSpPr>
            <p:spPr>
              <a:xfrm>
                <a:off x="4067944" y="1423304"/>
                <a:ext cx="1875706" cy="464101"/>
              </a:xfrm>
              <a:prstGeom prst="rect">
                <a:avLst/>
              </a:prstGeom>
              <a:blipFill rotWithShape="0">
                <a:blip r:embed="rId4"/>
                <a:stretch>
                  <a:fillRect/>
                </a:stretch>
              </a:blipFill>
            </p:spPr>
            <p:txBody>
              <a:bodyPr/>
              <a:lstStyle/>
              <a:p>
                <a:r>
                  <a:rPr lang="en-GB">
                    <a:noFill/>
                  </a:rPr>
                  <a:t> </a:t>
                </a:r>
              </a:p>
            </p:txBody>
          </p:sp>
        </mc:Fallback>
      </mc:AlternateContent>
      <p:sp>
        <p:nvSpPr>
          <p:cNvPr id="12" name="Rectangle 13"/>
          <p:cNvSpPr>
            <a:spLocks noChangeArrowheads="1"/>
          </p:cNvSpPr>
          <p:nvPr/>
        </p:nvSpPr>
        <p:spPr bwMode="auto">
          <a:xfrm>
            <a:off x="539552" y="3789964"/>
            <a:ext cx="8239697" cy="2031325"/>
          </a:xfrm>
          <a:prstGeom prst="rect">
            <a:avLst/>
          </a:prstGeom>
          <a:noFill/>
          <a:ln w="25400">
            <a:solidFill>
              <a:srgbClr val="99D2E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smtClean="0">
                <a:latin typeface="Courier New" panose="02070309020205020404" pitchFamily="49" charset="0"/>
              </a:rPr>
              <a:t>                        </a:t>
            </a:r>
            <a:r>
              <a:rPr lang="en-US" altLang="en-US" sz="1400" dirty="0">
                <a:latin typeface="Courier New" panose="02070309020205020404" pitchFamily="49" charset="0"/>
              </a:rPr>
              <a:t>Analysis of Variance</a:t>
            </a:r>
          </a:p>
          <a:p>
            <a:pPr eaLnBrk="1" hangingPunct="1"/>
            <a:r>
              <a:rPr lang="en-US" altLang="en-US" sz="1400" dirty="0">
                <a:latin typeface="Courier New" panose="02070309020205020404" pitchFamily="49" charset="0"/>
              </a:rPr>
              <a:t>    Source              SS         </a:t>
            </a:r>
            <a:r>
              <a:rPr lang="en-US" altLang="en-US" sz="1400" dirty="0" err="1">
                <a:latin typeface="Courier New" panose="02070309020205020404" pitchFamily="49" charset="0"/>
              </a:rPr>
              <a:t>df</a:t>
            </a:r>
            <a:r>
              <a:rPr lang="en-US" altLang="en-US" sz="1400" dirty="0">
                <a:latin typeface="Courier New" panose="02070309020205020404" pitchFamily="49" charset="0"/>
              </a:rPr>
              <a:t>      MS            F     </a:t>
            </a:r>
            <a:r>
              <a:rPr lang="en-US" altLang="en-US" sz="1400" dirty="0" err="1">
                <a:latin typeface="Courier New" panose="02070309020205020404" pitchFamily="49" charset="0"/>
              </a:rPr>
              <a:t>Prob</a:t>
            </a:r>
            <a:r>
              <a:rPr lang="en-US" altLang="en-US" sz="1400" dirty="0">
                <a:latin typeface="Courier New" panose="02070309020205020404" pitchFamily="49" charset="0"/>
              </a:rPr>
              <a:t> &gt; F</a:t>
            </a:r>
          </a:p>
          <a:p>
            <a:pPr eaLnBrk="1" hangingPunct="1"/>
            <a:r>
              <a:rPr lang="en-US" altLang="en-US" sz="1400" dirty="0">
                <a:latin typeface="Courier New" panose="02070309020205020404" pitchFamily="49" charset="0"/>
              </a:rPr>
              <a:t>------------------------------------------------------------------------</a:t>
            </a:r>
          </a:p>
          <a:p>
            <a:pPr eaLnBrk="1" hangingPunct="1"/>
            <a:r>
              <a:rPr lang="en-GB" altLang="en-US" sz="1400" dirty="0">
                <a:latin typeface="Courier New" panose="02070309020205020404" pitchFamily="49" charset="0"/>
              </a:rPr>
              <a:t>Between groups      .097068371      9   .010785375      5.33     0.0076</a:t>
            </a:r>
          </a:p>
          <a:p>
            <a:pPr eaLnBrk="1" hangingPunct="1"/>
            <a:r>
              <a:rPr lang="en-GB" altLang="en-US" sz="1400" dirty="0">
                <a:latin typeface="Courier New" panose="02070309020205020404" pitchFamily="49" charset="0"/>
              </a:rPr>
              <a:t> Within groups      .020230507     10   .002023051</a:t>
            </a:r>
          </a:p>
          <a:p>
            <a:pPr eaLnBrk="1" hangingPunct="1"/>
            <a:r>
              <a:rPr lang="en-GB" altLang="en-US" sz="1400" dirty="0">
                <a:latin typeface="Courier New" panose="02070309020205020404" pitchFamily="49" charset="0"/>
              </a:rPr>
              <a:t>------------------------------------------------------------------------</a:t>
            </a:r>
          </a:p>
          <a:p>
            <a:pPr eaLnBrk="1" hangingPunct="1"/>
            <a:r>
              <a:rPr lang="en-GB" altLang="en-US" sz="1400" dirty="0">
                <a:latin typeface="Courier New" panose="02070309020205020404" pitchFamily="49" charset="0"/>
              </a:rPr>
              <a:t>    Total           .117298878     19   .006173625</a:t>
            </a:r>
          </a:p>
          <a:p>
            <a:pPr eaLnBrk="1" hangingPunct="1"/>
            <a:endParaRPr lang="en-GB" altLang="en-US" sz="1400" dirty="0">
              <a:latin typeface="Courier New" panose="02070309020205020404" pitchFamily="49" charset="0"/>
            </a:endParaRPr>
          </a:p>
          <a:p>
            <a:pPr eaLnBrk="1" hangingPunct="1"/>
            <a:r>
              <a:rPr lang="en-GB" altLang="en-US" sz="1400" dirty="0" smtClean="0">
                <a:latin typeface="Courier New" panose="02070309020205020404" pitchFamily="49" charset="0"/>
              </a:rPr>
              <a:t>Bartlett's </a:t>
            </a:r>
            <a:r>
              <a:rPr lang="en-GB" altLang="en-US" sz="1400" dirty="0">
                <a:latin typeface="Courier New" panose="02070309020205020404" pitchFamily="49" charset="0"/>
              </a:rPr>
              <a:t>test for equal variances:  chi2(8) =   4.4160  </a:t>
            </a:r>
            <a:r>
              <a:rPr lang="en-GB" altLang="en-US" sz="1400" dirty="0" err="1">
                <a:latin typeface="Courier New" panose="02070309020205020404" pitchFamily="49" charset="0"/>
              </a:rPr>
              <a:t>Prob</a:t>
            </a:r>
            <a:r>
              <a:rPr lang="en-GB" altLang="en-US" sz="1400" dirty="0">
                <a:latin typeface="Courier New" panose="02070309020205020404" pitchFamily="49" charset="0"/>
              </a:rPr>
              <a:t>&gt;chi2 = 0.818</a:t>
            </a:r>
            <a:endParaRPr lang="en-US" altLang="en-US" sz="1400" dirty="0">
              <a:latin typeface="Courier New" panose="02070309020205020404" pitchFamily="49" charset="0"/>
            </a:endParaRPr>
          </a:p>
        </p:txBody>
      </p:sp>
    </p:spTree>
    <p:extLst>
      <p:ext uri="{BB962C8B-B14F-4D97-AF65-F5344CB8AC3E}">
        <p14:creationId xmlns:p14="http://schemas.microsoft.com/office/powerpoint/2010/main" val="2771691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27209"/>
            <a:ext cx="8229600" cy="949008"/>
          </a:xfrm>
          <a:noFill/>
        </p:spPr>
        <p:txBody>
          <a:bodyPr vert="horz"/>
          <a:lstStyle/>
          <a:p>
            <a:r>
              <a:rPr lang="it-IT" sz="2800" dirty="0">
                <a:solidFill>
                  <a:schemeClr val="tx1"/>
                </a:solidFill>
              </a:rPr>
              <a:t>Omogeneità: ANOVA</a:t>
            </a:r>
            <a:endParaRPr lang="en-GB" sz="2800" dirty="0">
              <a:solidFill>
                <a:schemeClr val="tx1"/>
              </a:solidFill>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r>
                  <a:rPr lang="it-IT" sz="2000" dirty="0" smtClean="0"/>
                  <a:t>L’ANOVA verifica che non ci sia differenza tra la variabilità </a:t>
                </a:r>
                <a:r>
                  <a:rPr lang="it-IT" sz="2000" dirty="0" err="1" smtClean="0"/>
                  <a:t>between</a:t>
                </a:r>
                <a:r>
                  <a:rPr lang="it-IT" sz="2000" dirty="0" smtClean="0"/>
                  <a:t> e </a:t>
                </a:r>
                <a:r>
                  <a:rPr lang="it-IT" sz="2000" dirty="0" err="1" smtClean="0"/>
                  <a:t>within</a:t>
                </a:r>
                <a:endParaRPr lang="it-IT" sz="2000" dirty="0" smtClean="0"/>
              </a:p>
              <a:p>
                <a:endParaRPr lang="it-IT" sz="2000" dirty="0" smtClean="0"/>
              </a:p>
              <a:p>
                <a:r>
                  <a:rPr lang="it-IT" sz="2000" dirty="0" smtClean="0"/>
                  <a:t>Ricordando che </a:t>
                </a:r>
                <a14:m>
                  <m:oMath xmlns:m="http://schemas.openxmlformats.org/officeDocument/2006/math">
                    <m:sSubSup>
                      <m:sSubSupPr>
                        <m:ctrlPr>
                          <a:rPr lang="it-IT" sz="2000" i="1">
                            <a:latin typeface="Cambria Math" panose="02040503050406030204" pitchFamily="18" charset="0"/>
                            <a:ea typeface="Cambria Math" panose="02040503050406030204" pitchFamily="18" charset="0"/>
                          </a:rPr>
                        </m:ctrlPr>
                      </m:sSubSupPr>
                      <m:e>
                        <m:r>
                          <a:rPr lang="it-IT" sz="2000" i="1">
                            <a:latin typeface="Cambria Math" panose="02040503050406030204" pitchFamily="18" charset="0"/>
                            <a:ea typeface="Cambria Math" panose="02040503050406030204" pitchFamily="18" charset="0"/>
                          </a:rPr>
                          <m:t>𝑆</m:t>
                        </m:r>
                      </m:e>
                      <m:sub>
                        <m:r>
                          <a:rPr lang="it-IT" sz="2000" i="1">
                            <a:latin typeface="Cambria Math" panose="02040503050406030204" pitchFamily="18" charset="0"/>
                            <a:ea typeface="Cambria Math" panose="02040503050406030204" pitchFamily="18" charset="0"/>
                          </a:rPr>
                          <m:t>𝑠</m:t>
                        </m:r>
                      </m:sub>
                      <m:sup>
                        <m:r>
                          <a:rPr lang="it-IT" sz="2000" i="1">
                            <a:latin typeface="Cambria Math" panose="02040503050406030204" pitchFamily="18" charset="0"/>
                            <a:ea typeface="Cambria Math" panose="02040503050406030204" pitchFamily="18" charset="0"/>
                          </a:rPr>
                          <m:t>2</m:t>
                        </m:r>
                      </m:sup>
                    </m:sSubSup>
                    <m:r>
                      <a:rPr lang="it-IT" sz="2000" i="1">
                        <a:latin typeface="Cambria Math" panose="02040503050406030204" pitchFamily="18" charset="0"/>
                        <a:ea typeface="Cambria Math" panose="02040503050406030204" pitchFamily="18" charset="0"/>
                      </a:rPr>
                      <m:t>=(</m:t>
                    </m:r>
                    <m:sSubSup>
                      <m:sSubSupPr>
                        <m:ctrlPr>
                          <a:rPr lang="it-IT" sz="2000" i="1">
                            <a:latin typeface="Cambria Math" panose="02040503050406030204" pitchFamily="18" charset="0"/>
                            <a:ea typeface="Cambria Math" panose="02040503050406030204" pitchFamily="18" charset="0"/>
                          </a:rPr>
                        </m:ctrlPr>
                      </m:sSubSupPr>
                      <m:e>
                        <m:r>
                          <a:rPr lang="it-IT" sz="2000" i="1">
                            <a:latin typeface="Cambria Math" panose="02040503050406030204" pitchFamily="18" charset="0"/>
                            <a:ea typeface="Cambria Math" panose="02040503050406030204" pitchFamily="18" charset="0"/>
                          </a:rPr>
                          <m:t>𝑆</m:t>
                        </m:r>
                      </m:e>
                      <m:sub>
                        <m:r>
                          <a:rPr lang="it-IT" sz="2000" i="1">
                            <a:latin typeface="Cambria Math" panose="02040503050406030204" pitchFamily="18" charset="0"/>
                            <a:ea typeface="Cambria Math" panose="02040503050406030204" pitchFamily="18" charset="0"/>
                          </a:rPr>
                          <m:t>𝑥</m:t>
                        </m:r>
                      </m:sub>
                      <m:sup>
                        <m:r>
                          <a:rPr lang="it-IT" sz="2000" i="1">
                            <a:latin typeface="Cambria Math" panose="02040503050406030204" pitchFamily="18" charset="0"/>
                            <a:ea typeface="Cambria Math" panose="02040503050406030204" pitchFamily="18" charset="0"/>
                          </a:rPr>
                          <m:t>2</m:t>
                        </m:r>
                      </m:sup>
                    </m:sSubSup>
                  </m:oMath>
                </a14:m>
                <a:r>
                  <a:rPr lang="it-IT" sz="2000" dirty="0"/>
                  <a:t>-</a:t>
                </a:r>
                <a14:m>
                  <m:oMath xmlns:m="http://schemas.openxmlformats.org/officeDocument/2006/math">
                    <m:sSubSup>
                      <m:sSubSupPr>
                        <m:ctrlPr>
                          <a:rPr lang="it-IT" sz="2000" i="1">
                            <a:latin typeface="Cambria Math" panose="02040503050406030204" pitchFamily="18" charset="0"/>
                            <a:ea typeface="Cambria Math" panose="02040503050406030204" pitchFamily="18" charset="0"/>
                          </a:rPr>
                        </m:ctrlPr>
                      </m:sSubSupPr>
                      <m:e>
                        <m:r>
                          <a:rPr lang="it-IT" sz="2000" i="1">
                            <a:latin typeface="Cambria Math" panose="02040503050406030204" pitchFamily="18" charset="0"/>
                            <a:ea typeface="Cambria Math" panose="02040503050406030204" pitchFamily="18" charset="0"/>
                          </a:rPr>
                          <m:t>𝑆</m:t>
                        </m:r>
                      </m:e>
                      <m:sub>
                        <m:r>
                          <a:rPr lang="it-IT" sz="2000" i="1">
                            <a:latin typeface="Cambria Math" panose="02040503050406030204" pitchFamily="18" charset="0"/>
                            <a:ea typeface="Cambria Math" panose="02040503050406030204" pitchFamily="18" charset="0"/>
                          </a:rPr>
                          <m:t>𝑤</m:t>
                        </m:r>
                      </m:sub>
                      <m:sup>
                        <m:r>
                          <a:rPr lang="it-IT" sz="2000" i="1">
                            <a:latin typeface="Cambria Math" panose="02040503050406030204" pitchFamily="18" charset="0"/>
                            <a:ea typeface="Cambria Math" panose="02040503050406030204" pitchFamily="18" charset="0"/>
                          </a:rPr>
                          <m:t>2</m:t>
                        </m:r>
                      </m:sup>
                    </m:sSubSup>
                    <m:r>
                      <a:rPr lang="it-IT" sz="2000">
                        <a:latin typeface="Cambria Math" panose="02040503050406030204" pitchFamily="18" charset="0"/>
                        <a:ea typeface="Cambria Math" panose="02040503050406030204" pitchFamily="18" charset="0"/>
                      </a:rPr>
                      <m:t>/2)=(</m:t>
                    </m:r>
                    <m:sSubSup>
                      <m:sSubSupPr>
                        <m:ctrlPr>
                          <a:rPr lang="it-IT" sz="2000" i="1">
                            <a:latin typeface="Cambria Math" panose="02040503050406030204" pitchFamily="18" charset="0"/>
                            <a:ea typeface="Cambria Math" panose="02040503050406030204" pitchFamily="18" charset="0"/>
                          </a:rPr>
                        </m:ctrlPr>
                      </m:sSubSupPr>
                      <m:e>
                        <m:r>
                          <a:rPr lang="it-IT" sz="2000" i="1">
                            <a:latin typeface="Cambria Math" panose="02040503050406030204" pitchFamily="18" charset="0"/>
                            <a:ea typeface="Cambria Math" panose="02040503050406030204" pitchFamily="18" charset="0"/>
                          </a:rPr>
                          <m:t>𝑆</m:t>
                        </m:r>
                      </m:e>
                      <m:sub>
                        <m:r>
                          <a:rPr lang="it-IT" sz="2000" i="1">
                            <a:latin typeface="Cambria Math" panose="02040503050406030204" pitchFamily="18" charset="0"/>
                            <a:ea typeface="Cambria Math" panose="02040503050406030204" pitchFamily="18" charset="0"/>
                          </a:rPr>
                          <m:t>𝑏</m:t>
                        </m:r>
                      </m:sub>
                      <m:sup>
                        <m:r>
                          <a:rPr lang="it-IT" sz="2000" i="1">
                            <a:latin typeface="Cambria Math" panose="02040503050406030204" pitchFamily="18" charset="0"/>
                            <a:ea typeface="Cambria Math" panose="02040503050406030204" pitchFamily="18" charset="0"/>
                          </a:rPr>
                          <m:t>2</m:t>
                        </m:r>
                      </m:sup>
                    </m:sSubSup>
                  </m:oMath>
                </a14:m>
                <a:r>
                  <a:rPr lang="it-IT" sz="2000" dirty="0"/>
                  <a:t>-</a:t>
                </a:r>
                <a14:m>
                  <m:oMath xmlns:m="http://schemas.openxmlformats.org/officeDocument/2006/math">
                    <m:sSubSup>
                      <m:sSubSupPr>
                        <m:ctrlPr>
                          <a:rPr lang="it-IT" sz="2000" i="1">
                            <a:latin typeface="Cambria Math" panose="02040503050406030204" pitchFamily="18" charset="0"/>
                            <a:ea typeface="Cambria Math" panose="02040503050406030204" pitchFamily="18" charset="0"/>
                          </a:rPr>
                        </m:ctrlPr>
                      </m:sSubSupPr>
                      <m:e>
                        <m:r>
                          <a:rPr lang="it-IT" sz="2000" i="1">
                            <a:latin typeface="Cambria Math" panose="02040503050406030204" pitchFamily="18" charset="0"/>
                            <a:ea typeface="Cambria Math" panose="02040503050406030204" pitchFamily="18" charset="0"/>
                          </a:rPr>
                          <m:t>𝑆</m:t>
                        </m:r>
                      </m:e>
                      <m:sub>
                        <m:r>
                          <a:rPr lang="it-IT" sz="2000" i="1">
                            <a:latin typeface="Cambria Math" panose="02040503050406030204" pitchFamily="18" charset="0"/>
                            <a:ea typeface="Cambria Math" panose="02040503050406030204" pitchFamily="18" charset="0"/>
                          </a:rPr>
                          <m:t>𝑤</m:t>
                        </m:r>
                      </m:sub>
                      <m:sup>
                        <m:r>
                          <a:rPr lang="it-IT" sz="2000" i="1">
                            <a:latin typeface="Cambria Math" panose="02040503050406030204" pitchFamily="18" charset="0"/>
                            <a:ea typeface="Cambria Math" panose="02040503050406030204" pitchFamily="18" charset="0"/>
                          </a:rPr>
                          <m:t>2</m:t>
                        </m:r>
                      </m:sup>
                    </m:sSubSup>
                    <m:r>
                      <a:rPr lang="it-IT" sz="2000">
                        <a:latin typeface="Cambria Math" panose="02040503050406030204" pitchFamily="18" charset="0"/>
                        <a:ea typeface="Cambria Math" panose="02040503050406030204" pitchFamily="18" charset="0"/>
                      </a:rPr>
                      <m:t>)/2</m:t>
                    </m:r>
                  </m:oMath>
                </a14:m>
                <a:r>
                  <a:rPr lang="it-IT" sz="2000" dirty="0" smtClean="0"/>
                  <a:t> (m=2 numero di repliche)</a:t>
                </a:r>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r>
                  <a:rPr lang="it-IT" sz="2000" dirty="0" smtClean="0"/>
                  <a:t>Analisi più restrittiva </a:t>
                </a:r>
              </a:p>
              <a:p>
                <a:endParaRPr lang="it-IT" sz="2000" baseline="-25000" dirty="0"/>
              </a:p>
              <a:p>
                <a:endParaRPr lang="it-IT" sz="4000" baseline="-25000" dirty="0" smtClean="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0">
                <a:blip r:embed="rId2"/>
                <a:stretch>
                  <a:fillRect l="-667" t="-2000" r="-741" b="-17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asellaDiTesto 10"/>
              <p:cNvSpPr txBox="1"/>
              <p:nvPr/>
            </p:nvSpPr>
            <p:spPr>
              <a:xfrm>
                <a:off x="4355976" y="5806425"/>
                <a:ext cx="111370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solidFill>
                                <a:schemeClr val="tx1"/>
                              </a:solidFill>
                              <a:latin typeface="Cambria Math" panose="02040503050406030204" pitchFamily="18" charset="0"/>
                            </a:rPr>
                          </m:ctrlPr>
                        </m:sSubPr>
                        <m:e>
                          <m:r>
                            <m:rPr>
                              <m:sty m:val="p"/>
                            </m:rPr>
                            <a:rPr lang="it-IT" sz="2800" b="0" i="0" smtClean="0">
                              <a:solidFill>
                                <a:schemeClr val="tx1"/>
                              </a:solidFill>
                              <a:latin typeface="Cambria Math" panose="02040503050406030204" pitchFamily="18" charset="0"/>
                            </a:rPr>
                            <m:t>S</m:t>
                          </m:r>
                        </m:e>
                        <m:sub>
                          <m:r>
                            <m:rPr>
                              <m:sty m:val="p"/>
                            </m:rPr>
                            <a:rPr lang="it-IT" sz="2800" b="0" i="0" smtClean="0">
                              <a:solidFill>
                                <a:schemeClr val="tx1"/>
                              </a:solidFill>
                              <a:latin typeface="Cambria Math" panose="02040503050406030204" pitchFamily="18" charset="0"/>
                            </a:rPr>
                            <m:t>s</m:t>
                          </m:r>
                        </m:sub>
                      </m:sSub>
                      <m:r>
                        <a:rPr lang="it-IT" sz="2800" b="0">
                          <a:solidFill>
                            <a:schemeClr val="tx1"/>
                          </a:solidFill>
                          <a:latin typeface="Cambria Math" panose="02040503050406030204" pitchFamily="18" charset="0"/>
                          <a:ea typeface="Cambria Math" panose="02040503050406030204" pitchFamily="18" charset="0"/>
                        </a:rPr>
                        <m:t>≅</m:t>
                      </m:r>
                      <m:r>
                        <a:rPr lang="it-IT" sz="2800" b="0" i="1" smtClean="0">
                          <a:solidFill>
                            <a:schemeClr val="tx1"/>
                          </a:solidFill>
                          <a:latin typeface="Cambria Math" panose="02040503050406030204" pitchFamily="18" charset="0"/>
                        </a:rPr>
                        <m:t>0</m:t>
                      </m:r>
                    </m:oMath>
                  </m:oMathPara>
                </a14:m>
                <a:endParaRPr lang="en-GB" sz="2800" b="0" dirty="0">
                  <a:solidFill>
                    <a:schemeClr val="tx1"/>
                  </a:solidFill>
                </a:endParaRPr>
              </a:p>
            </p:txBody>
          </p:sp>
        </mc:Choice>
        <mc:Fallback xmlns="">
          <p:sp>
            <p:nvSpPr>
              <p:cNvPr id="11" name="CasellaDiTesto 10"/>
              <p:cNvSpPr txBox="1">
                <a:spLocks noRot="1" noChangeAspect="1" noMove="1" noResize="1" noEditPoints="1" noAdjustHandles="1" noChangeArrowheads="1" noChangeShapeType="1" noTextEdit="1"/>
              </p:cNvSpPr>
              <p:nvPr/>
            </p:nvSpPr>
            <p:spPr>
              <a:xfrm>
                <a:off x="4355976" y="5806425"/>
                <a:ext cx="1113702" cy="430887"/>
              </a:xfrm>
              <a:prstGeom prst="rect">
                <a:avLst/>
              </a:prstGeom>
              <a:blipFill rotWithShape="0">
                <a:blip r:embed="rId3"/>
                <a:stretch>
                  <a:fillRect/>
                </a:stretch>
              </a:blipFill>
            </p:spPr>
            <p:txBody>
              <a:bodyPr/>
              <a:lstStyle/>
              <a:p>
                <a:r>
                  <a:rPr lang="en-GB">
                    <a:noFill/>
                  </a:rPr>
                  <a:t> </a:t>
                </a:r>
              </a:p>
            </p:txBody>
          </p:sp>
        </mc:Fallback>
      </mc:AlternateContent>
      <p:sp>
        <p:nvSpPr>
          <p:cNvPr id="12" name="Rectangle 13"/>
          <p:cNvSpPr>
            <a:spLocks noChangeArrowheads="1"/>
          </p:cNvSpPr>
          <p:nvPr/>
        </p:nvSpPr>
        <p:spPr bwMode="auto">
          <a:xfrm>
            <a:off x="479748" y="3501008"/>
            <a:ext cx="8239697" cy="2031325"/>
          </a:xfrm>
          <a:prstGeom prst="rect">
            <a:avLst/>
          </a:prstGeom>
          <a:noFill/>
          <a:ln w="25400">
            <a:solidFill>
              <a:srgbClr val="99D2E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smtClean="0">
                <a:latin typeface="Courier New" panose="02070309020205020404" pitchFamily="49" charset="0"/>
              </a:rPr>
              <a:t>                        </a:t>
            </a:r>
            <a:r>
              <a:rPr lang="en-US" altLang="en-US" sz="1400" dirty="0">
                <a:latin typeface="Courier New" panose="02070309020205020404" pitchFamily="49" charset="0"/>
              </a:rPr>
              <a:t>Analysis of Variance</a:t>
            </a:r>
          </a:p>
          <a:p>
            <a:pPr eaLnBrk="1" hangingPunct="1"/>
            <a:r>
              <a:rPr lang="en-US" altLang="en-US" sz="1400" dirty="0">
                <a:latin typeface="Courier New" panose="02070309020205020404" pitchFamily="49" charset="0"/>
              </a:rPr>
              <a:t>    Source              SS         </a:t>
            </a:r>
            <a:r>
              <a:rPr lang="en-US" altLang="en-US" sz="1400" dirty="0" err="1">
                <a:latin typeface="Courier New" panose="02070309020205020404" pitchFamily="49" charset="0"/>
              </a:rPr>
              <a:t>df</a:t>
            </a:r>
            <a:r>
              <a:rPr lang="en-US" altLang="en-US" sz="1400" dirty="0">
                <a:latin typeface="Courier New" panose="02070309020205020404" pitchFamily="49" charset="0"/>
              </a:rPr>
              <a:t>      MS            F     </a:t>
            </a:r>
            <a:r>
              <a:rPr lang="en-US" altLang="en-US" sz="1400" dirty="0" err="1">
                <a:latin typeface="Courier New" panose="02070309020205020404" pitchFamily="49" charset="0"/>
              </a:rPr>
              <a:t>Prob</a:t>
            </a:r>
            <a:r>
              <a:rPr lang="en-US" altLang="en-US" sz="1400" dirty="0">
                <a:latin typeface="Courier New" panose="02070309020205020404" pitchFamily="49" charset="0"/>
              </a:rPr>
              <a:t> &gt; F</a:t>
            </a:r>
          </a:p>
          <a:p>
            <a:pPr eaLnBrk="1" hangingPunct="1"/>
            <a:r>
              <a:rPr lang="en-US" altLang="en-US" sz="1400" dirty="0">
                <a:latin typeface="Courier New" panose="02070309020205020404" pitchFamily="49" charset="0"/>
              </a:rPr>
              <a:t>------------------------------------------------------------------------</a:t>
            </a:r>
          </a:p>
          <a:p>
            <a:pPr eaLnBrk="1" hangingPunct="1"/>
            <a:r>
              <a:rPr lang="en-GB" altLang="en-US" sz="1400" dirty="0">
                <a:latin typeface="Courier New" panose="02070309020205020404" pitchFamily="49" charset="0"/>
              </a:rPr>
              <a:t>Between groups      .097068371      9   .010785375      5.33     0.0076</a:t>
            </a:r>
          </a:p>
          <a:p>
            <a:pPr eaLnBrk="1" hangingPunct="1"/>
            <a:r>
              <a:rPr lang="en-GB" altLang="en-US" sz="1400" dirty="0">
                <a:latin typeface="Courier New" panose="02070309020205020404" pitchFamily="49" charset="0"/>
              </a:rPr>
              <a:t> Within groups      .020230507     10   .002023051</a:t>
            </a:r>
          </a:p>
          <a:p>
            <a:pPr eaLnBrk="1" hangingPunct="1"/>
            <a:r>
              <a:rPr lang="en-GB" altLang="en-US" sz="1400" dirty="0">
                <a:latin typeface="Courier New" panose="02070309020205020404" pitchFamily="49" charset="0"/>
              </a:rPr>
              <a:t>------------------------------------------------------------------------</a:t>
            </a:r>
          </a:p>
          <a:p>
            <a:pPr eaLnBrk="1" hangingPunct="1"/>
            <a:r>
              <a:rPr lang="en-GB" altLang="en-US" sz="1400" dirty="0">
                <a:latin typeface="Courier New" panose="02070309020205020404" pitchFamily="49" charset="0"/>
              </a:rPr>
              <a:t>    Total           .117298878     19   .006173625</a:t>
            </a:r>
          </a:p>
          <a:p>
            <a:pPr eaLnBrk="1" hangingPunct="1"/>
            <a:endParaRPr lang="en-GB" altLang="en-US" sz="1400" dirty="0">
              <a:latin typeface="Courier New" panose="02070309020205020404" pitchFamily="49" charset="0"/>
            </a:endParaRPr>
          </a:p>
          <a:p>
            <a:pPr eaLnBrk="1" hangingPunct="1"/>
            <a:r>
              <a:rPr lang="en-GB" altLang="en-US" sz="1400" dirty="0" smtClean="0">
                <a:latin typeface="Courier New" panose="02070309020205020404" pitchFamily="49" charset="0"/>
              </a:rPr>
              <a:t>Bartlett's </a:t>
            </a:r>
            <a:r>
              <a:rPr lang="en-GB" altLang="en-US" sz="1400" dirty="0">
                <a:latin typeface="Courier New" panose="02070309020205020404" pitchFamily="49" charset="0"/>
              </a:rPr>
              <a:t>test for equal variances:  chi2(8) =   4.4160  </a:t>
            </a:r>
            <a:r>
              <a:rPr lang="en-GB" altLang="en-US" sz="1400" dirty="0" err="1">
                <a:latin typeface="Courier New" panose="02070309020205020404" pitchFamily="49" charset="0"/>
              </a:rPr>
              <a:t>Prob</a:t>
            </a:r>
            <a:r>
              <a:rPr lang="en-GB" altLang="en-US" sz="1400" dirty="0">
                <a:latin typeface="Courier New" panose="02070309020205020404" pitchFamily="49" charset="0"/>
              </a:rPr>
              <a:t>&gt;chi2 = 0.818</a:t>
            </a:r>
            <a:endParaRPr lang="en-US" altLang="en-US" sz="1400" dirty="0">
              <a:latin typeface="Courier New" panose="02070309020205020404" pitchFamily="49" charset="0"/>
            </a:endParaRPr>
          </a:p>
        </p:txBody>
      </p:sp>
      <mc:AlternateContent xmlns:mc="http://schemas.openxmlformats.org/markup-compatibility/2006" xmlns:a14="http://schemas.microsoft.com/office/drawing/2010/main">
        <mc:Choice Requires="a14">
          <p:sp>
            <p:nvSpPr>
              <p:cNvPr id="10" name="CasellaDiTesto 9"/>
              <p:cNvSpPr txBox="1"/>
              <p:nvPr/>
            </p:nvSpPr>
            <p:spPr>
              <a:xfrm>
                <a:off x="3971797" y="2091381"/>
                <a:ext cx="1255600" cy="319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sz="2000" b="0" i="1" smtClean="0">
                              <a:solidFill>
                                <a:schemeClr val="tx1"/>
                              </a:solidFill>
                              <a:latin typeface="Cambria Math" panose="02040503050406030204" pitchFamily="18" charset="0"/>
                              <a:ea typeface="Cambria Math" panose="02040503050406030204" pitchFamily="18" charset="0"/>
                            </a:rPr>
                          </m:ctrlPr>
                        </m:sSubSupPr>
                        <m:e>
                          <m:r>
                            <a:rPr lang="it-IT" sz="2000" b="0" i="1" smtClean="0">
                              <a:solidFill>
                                <a:schemeClr val="tx1"/>
                              </a:solidFill>
                              <a:latin typeface="Cambria Math" panose="02040503050406030204" pitchFamily="18" charset="0"/>
                              <a:ea typeface="Cambria Math" panose="02040503050406030204" pitchFamily="18" charset="0"/>
                            </a:rPr>
                            <m:t>𝑆</m:t>
                          </m:r>
                        </m:e>
                        <m:sub>
                          <m:r>
                            <a:rPr lang="it-IT" sz="2000" b="0" i="1" smtClean="0">
                              <a:solidFill>
                                <a:schemeClr val="tx1"/>
                              </a:solidFill>
                              <a:latin typeface="Cambria Math" panose="02040503050406030204" pitchFamily="18" charset="0"/>
                              <a:ea typeface="Cambria Math" panose="02040503050406030204" pitchFamily="18" charset="0"/>
                            </a:rPr>
                            <m:t>𝑏</m:t>
                          </m:r>
                        </m:sub>
                        <m:sup>
                          <m:r>
                            <a:rPr lang="it-IT" sz="2000" b="0" i="1" smtClean="0">
                              <a:solidFill>
                                <a:schemeClr val="tx1"/>
                              </a:solidFill>
                              <a:latin typeface="Cambria Math" panose="02040503050406030204" pitchFamily="18" charset="0"/>
                              <a:ea typeface="Cambria Math" panose="02040503050406030204" pitchFamily="18" charset="0"/>
                            </a:rPr>
                            <m:t>2</m:t>
                          </m:r>
                        </m:sup>
                      </m:sSubSup>
                      <m:r>
                        <a:rPr lang="it-IT" sz="2000" b="0" i="0" smtClean="0">
                          <a:solidFill>
                            <a:schemeClr val="tx1"/>
                          </a:solidFill>
                          <a:latin typeface="Cambria Math" panose="02040503050406030204" pitchFamily="18" charset="0"/>
                          <a:ea typeface="Cambria Math" panose="02040503050406030204" pitchFamily="18" charset="0"/>
                        </a:rPr>
                        <m:t>/</m:t>
                      </m:r>
                      <m:sSubSup>
                        <m:sSubSupPr>
                          <m:ctrlPr>
                            <a:rPr lang="it-IT" sz="2000" b="0" i="1">
                              <a:solidFill>
                                <a:schemeClr val="tx1"/>
                              </a:solidFill>
                              <a:latin typeface="Cambria Math" panose="02040503050406030204" pitchFamily="18" charset="0"/>
                              <a:ea typeface="Cambria Math" panose="02040503050406030204" pitchFamily="18" charset="0"/>
                            </a:rPr>
                          </m:ctrlPr>
                        </m:sSubSupPr>
                        <m:e>
                          <m:r>
                            <a:rPr lang="it-IT" sz="2000" b="0" i="1">
                              <a:solidFill>
                                <a:schemeClr val="tx1"/>
                              </a:solidFill>
                              <a:latin typeface="Cambria Math" panose="02040503050406030204" pitchFamily="18" charset="0"/>
                              <a:ea typeface="Cambria Math" panose="02040503050406030204" pitchFamily="18" charset="0"/>
                            </a:rPr>
                            <m:t>𝑆</m:t>
                          </m:r>
                        </m:e>
                        <m:sub>
                          <m:r>
                            <a:rPr lang="it-IT" sz="2000" b="0" i="1" smtClean="0">
                              <a:solidFill>
                                <a:schemeClr val="tx1"/>
                              </a:solidFill>
                              <a:latin typeface="Cambria Math" panose="02040503050406030204" pitchFamily="18" charset="0"/>
                              <a:ea typeface="Cambria Math" panose="02040503050406030204" pitchFamily="18" charset="0"/>
                            </a:rPr>
                            <m:t>𝑤</m:t>
                          </m:r>
                        </m:sub>
                        <m:sup>
                          <m:r>
                            <a:rPr lang="it-IT" sz="2000" b="0" i="1">
                              <a:solidFill>
                                <a:schemeClr val="tx1"/>
                              </a:solidFill>
                              <a:latin typeface="Cambria Math" panose="02040503050406030204" pitchFamily="18" charset="0"/>
                              <a:ea typeface="Cambria Math" panose="02040503050406030204" pitchFamily="18" charset="0"/>
                            </a:rPr>
                            <m:t>2</m:t>
                          </m:r>
                        </m:sup>
                      </m:sSubSup>
                      <m:r>
                        <a:rPr lang="it-IT" sz="2000" b="0">
                          <a:solidFill>
                            <a:schemeClr val="tx1"/>
                          </a:solidFill>
                          <a:latin typeface="Cambria Math" panose="02040503050406030204" pitchFamily="18" charset="0"/>
                          <a:ea typeface="Cambria Math" panose="02040503050406030204" pitchFamily="18" charset="0"/>
                        </a:rPr>
                        <m:t>≅</m:t>
                      </m:r>
                      <m:r>
                        <a:rPr lang="it-IT" sz="2000" b="0" i="0" smtClean="0">
                          <a:solidFill>
                            <a:schemeClr val="tx1"/>
                          </a:solidFill>
                          <a:latin typeface="Cambria Math" panose="02040503050406030204" pitchFamily="18" charset="0"/>
                          <a:ea typeface="Cambria Math" panose="02040503050406030204" pitchFamily="18" charset="0"/>
                        </a:rPr>
                        <m:t>1</m:t>
                      </m:r>
                    </m:oMath>
                  </m:oMathPara>
                </a14:m>
                <a:endParaRPr lang="en-GB" sz="2000" b="0" dirty="0">
                  <a:solidFill>
                    <a:schemeClr val="tx1"/>
                  </a:solidFill>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3971797" y="2091381"/>
                <a:ext cx="1255600" cy="319959"/>
              </a:xfrm>
              <a:prstGeom prst="rect">
                <a:avLst/>
              </a:prstGeom>
              <a:blipFill rotWithShape="0">
                <a:blip r:embed="rId4"/>
                <a:stretch>
                  <a:fillRect l="-3398" r="-2427" b="-33962"/>
                </a:stretch>
              </a:blipFill>
            </p:spPr>
            <p:txBody>
              <a:bodyPr/>
              <a:lstStyle/>
              <a:p>
                <a:r>
                  <a:rPr lang="en-GB">
                    <a:noFill/>
                  </a:rPr>
                  <a:t> </a:t>
                </a:r>
              </a:p>
            </p:txBody>
          </p:sp>
        </mc:Fallback>
      </mc:AlternateContent>
    </p:spTree>
    <p:extLst>
      <p:ext uri="{BB962C8B-B14F-4D97-AF65-F5344CB8AC3E}">
        <p14:creationId xmlns:p14="http://schemas.microsoft.com/office/powerpoint/2010/main" val="3573323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8"/>
          <p:cNvSpPr>
            <a:spLocks noChangeArrowheads="1"/>
          </p:cNvSpPr>
          <p:nvPr/>
        </p:nvSpPr>
        <p:spPr bwMode="auto">
          <a:xfrm>
            <a:off x="2905125" y="6418263"/>
            <a:ext cx="184150" cy="384175"/>
          </a:xfrm>
          <a:prstGeom prst="rect">
            <a:avLst/>
          </a:prstGeom>
          <a:noFill/>
          <a:ln>
            <a:noFill/>
          </a:ln>
          <a:effectLst/>
          <a:extLst>
            <a:ext uri="{909E8E84-426E-40dd-AFC4-6F175D3DCCD1}">
              <a14:hiddenFill xmlns:a14="http://schemas.microsoft.com/office/drawing/2010/main" xmlns="">
                <a:solidFill>
                  <a:srgbClr val="114557"/>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a:lnSpc>
                <a:spcPct val="80000"/>
              </a:lnSpc>
              <a:defRPr/>
            </a:pPr>
            <a:endParaRPr lang="it-IT" sz="2400" b="0">
              <a:solidFill>
                <a:schemeClr val="bg1"/>
              </a:solidFill>
              <a:latin typeface="Verdana" charset="0"/>
              <a:ea typeface="ＭＳ Ｐゴシック" charset="0"/>
              <a:cs typeface="ＭＳ Ｐゴシック" charset="0"/>
            </a:endParaRPr>
          </a:p>
        </p:txBody>
      </p:sp>
      <p:sp>
        <p:nvSpPr>
          <p:cNvPr id="2055" name="Rectangle 10"/>
          <p:cNvSpPr>
            <a:spLocks noChangeArrowheads="1"/>
          </p:cNvSpPr>
          <p:nvPr/>
        </p:nvSpPr>
        <p:spPr bwMode="auto">
          <a:xfrm>
            <a:off x="7007225" y="6380163"/>
            <a:ext cx="184150" cy="384175"/>
          </a:xfrm>
          <a:prstGeom prst="rect">
            <a:avLst/>
          </a:prstGeom>
          <a:noFill/>
          <a:ln>
            <a:noFill/>
          </a:ln>
          <a:effectLst/>
          <a:extLst>
            <a:ext uri="{909E8E84-426E-40dd-AFC4-6F175D3DCCD1}">
              <a14:hiddenFill xmlns:a14="http://schemas.microsoft.com/office/drawing/2010/main" xmlns="">
                <a:solidFill>
                  <a:srgbClr val="114557"/>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a:lnSpc>
                <a:spcPct val="80000"/>
              </a:lnSpc>
              <a:defRPr/>
            </a:pPr>
            <a:endParaRPr lang="it-IT" sz="2400" b="0">
              <a:solidFill>
                <a:schemeClr val="bg1"/>
              </a:solidFill>
              <a:latin typeface="Verdana" charset="0"/>
              <a:ea typeface="ＭＳ Ｐゴシック" charset="0"/>
              <a:cs typeface="ＭＳ Ｐゴシック" charset="0"/>
            </a:endParaRPr>
          </a:p>
        </p:txBody>
      </p:sp>
      <p:sp>
        <p:nvSpPr>
          <p:cNvPr id="4103" name="Text Box 2"/>
          <p:cNvSpPr txBox="1">
            <a:spLocks noChangeArrowheads="1"/>
          </p:cNvSpPr>
          <p:nvPr/>
        </p:nvSpPr>
        <p:spPr bwMode="auto">
          <a:xfrm>
            <a:off x="395288" y="1412875"/>
            <a:ext cx="8548687"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114557"/>
                </a:solidFill>
                <a:latin typeface="Verdana" panose="020B0604030504040204" pitchFamily="34" charset="0"/>
                <a:ea typeface="MS PGothic" panose="020B0600070205080204" pitchFamily="34" charset="-128"/>
              </a:defRPr>
            </a:lvl1pPr>
            <a:lvl2pPr marL="742950" indent="-285750">
              <a:defRPr sz="900" b="1">
                <a:solidFill>
                  <a:srgbClr val="114557"/>
                </a:solidFill>
                <a:latin typeface="Verdana" panose="020B0604030504040204" pitchFamily="34" charset="0"/>
                <a:ea typeface="MS PGothic" panose="020B0600070205080204" pitchFamily="34" charset="-128"/>
              </a:defRPr>
            </a:lvl2pPr>
            <a:lvl3pPr marL="1143000" indent="-228600">
              <a:defRPr sz="900" b="1">
                <a:solidFill>
                  <a:srgbClr val="114557"/>
                </a:solidFill>
                <a:latin typeface="Verdana" panose="020B0604030504040204" pitchFamily="34" charset="0"/>
                <a:ea typeface="MS PGothic" panose="020B0600070205080204" pitchFamily="34" charset="-128"/>
              </a:defRPr>
            </a:lvl3pPr>
            <a:lvl4pPr marL="1600200" indent="-228600">
              <a:defRPr sz="900" b="1">
                <a:solidFill>
                  <a:srgbClr val="114557"/>
                </a:solidFill>
                <a:latin typeface="Verdana" panose="020B0604030504040204" pitchFamily="34" charset="0"/>
                <a:ea typeface="MS PGothic" panose="020B0600070205080204" pitchFamily="34" charset="-128"/>
              </a:defRPr>
            </a:lvl4pPr>
            <a:lvl5pPr marL="2057400" indent="-228600">
              <a:defRPr sz="900" b="1">
                <a:solidFill>
                  <a:srgbClr val="114557"/>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900" b="1">
                <a:solidFill>
                  <a:srgbClr val="114557"/>
                </a:solidFill>
                <a:latin typeface="Verdana" panose="020B0604030504040204" pitchFamily="34" charset="0"/>
                <a:ea typeface="MS PGothic" panose="020B0600070205080204" pitchFamily="34" charset="-128"/>
              </a:defRPr>
            </a:lvl9pPr>
          </a:lstStyle>
          <a:p>
            <a:pPr>
              <a:lnSpc>
                <a:spcPct val="90000"/>
              </a:lnSpc>
            </a:pPr>
            <a:endParaRPr lang="it-IT" altLang="en-US" sz="2800" b="0" i="1" dirty="0">
              <a:solidFill>
                <a:schemeClr val="tx1"/>
              </a:solidFill>
            </a:endParaRPr>
          </a:p>
          <a:p>
            <a:pPr>
              <a:lnSpc>
                <a:spcPct val="90000"/>
              </a:lnSpc>
            </a:pPr>
            <a:endParaRPr lang="it-IT" altLang="en-US" sz="1800" dirty="0"/>
          </a:p>
          <a:p>
            <a:pPr>
              <a:lnSpc>
                <a:spcPct val="90000"/>
              </a:lnSpc>
            </a:pPr>
            <a:r>
              <a:rPr lang="it-IT" altLang="en-US" sz="3200" dirty="0">
                <a:solidFill>
                  <a:schemeClr val="tx1"/>
                </a:solidFill>
              </a:rPr>
              <a:t>Approcci statistici per i </a:t>
            </a:r>
            <a:r>
              <a:rPr lang="it-IT" altLang="en-US" sz="3200" dirty="0" smtClean="0">
                <a:solidFill>
                  <a:schemeClr val="tx1"/>
                </a:solidFill>
              </a:rPr>
              <a:t>PTP qualitativi</a:t>
            </a:r>
            <a:endParaRPr lang="it-IT" altLang="en-US" sz="1800" dirty="0">
              <a:solidFill>
                <a:schemeClr val="tx1"/>
              </a:solidFill>
            </a:endParaRPr>
          </a:p>
          <a:p>
            <a:pPr>
              <a:lnSpc>
                <a:spcPct val="90000"/>
              </a:lnSpc>
            </a:pPr>
            <a:endParaRPr lang="it-IT" altLang="en-US" sz="1800" dirty="0"/>
          </a:p>
        </p:txBody>
      </p:sp>
    </p:spTree>
    <p:extLst>
      <p:ext uri="{BB962C8B-B14F-4D97-AF65-F5344CB8AC3E}">
        <p14:creationId xmlns:p14="http://schemas.microsoft.com/office/powerpoint/2010/main" val="908260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22937" y="498229"/>
            <a:ext cx="8229600" cy="949008"/>
          </a:xfrm>
          <a:noFill/>
        </p:spPr>
        <p:txBody>
          <a:bodyPr vert="horz"/>
          <a:lstStyle/>
          <a:p>
            <a:r>
              <a:rPr lang="en-GB" sz="2800" dirty="0">
                <a:solidFill>
                  <a:schemeClr val="tx1"/>
                </a:solidFill>
              </a:rPr>
              <a:t>Types of Proficiency Testing</a:t>
            </a:r>
          </a:p>
        </p:txBody>
      </p:sp>
      <p:sp>
        <p:nvSpPr>
          <p:cNvPr id="4" name="Segnaposto piè di pagina 3"/>
          <p:cNvSpPr>
            <a:spLocks noGrp="1"/>
          </p:cNvSpPr>
          <p:nvPr>
            <p:ph type="ftr" sz="quarter" idx="4294967295"/>
          </p:nvPr>
        </p:nvSpPr>
        <p:spPr/>
        <p:txBody>
          <a:bodyPr/>
          <a:lstStyle/>
          <a:p>
            <a:endParaRPr lang="en-GB" dirty="0"/>
          </a:p>
        </p:txBody>
      </p:sp>
      <p:sp>
        <p:nvSpPr>
          <p:cNvPr id="5" name="Segnaposto numero diapositiva 4"/>
          <p:cNvSpPr>
            <a:spLocks noGrp="1"/>
          </p:cNvSpPr>
          <p:nvPr>
            <p:ph type="sldNum" sz="quarter" idx="4294967295"/>
          </p:nvPr>
        </p:nvSpPr>
        <p:spPr/>
        <p:txBody>
          <a:bodyPr/>
          <a:lstStyle/>
          <a:p>
            <a:fld id="{8D0C1DE0-DF6E-4959-8875-12654D39EC88}" type="slidenum">
              <a:rPr lang="en-GB" smtClean="0"/>
              <a:pPr/>
              <a:t>36</a:t>
            </a:fld>
            <a:endParaRPr lang="en-GB" dirty="0"/>
          </a:p>
        </p:txBody>
      </p:sp>
      <p:sp>
        <p:nvSpPr>
          <p:cNvPr id="6" name="Parentesi graffa chiusa 5"/>
          <p:cNvSpPr/>
          <p:nvPr/>
        </p:nvSpPr>
        <p:spPr>
          <a:xfrm rot="5400000">
            <a:off x="5753990" y="3888882"/>
            <a:ext cx="294351" cy="3025068"/>
          </a:xfrm>
          <a:prstGeom prst="rightBrace">
            <a:avLst>
              <a:gd name="adj1" fmla="val 8333"/>
              <a:gd name="adj2" fmla="val 4958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675" dirty="0"/>
          </a:p>
        </p:txBody>
      </p:sp>
      <p:sp>
        <p:nvSpPr>
          <p:cNvPr id="7" name="CasellaDiTesto 6"/>
          <p:cNvSpPr txBox="1"/>
          <p:nvPr/>
        </p:nvSpPr>
        <p:spPr>
          <a:xfrm>
            <a:off x="4769994" y="5545147"/>
            <a:ext cx="3546422" cy="415498"/>
          </a:xfrm>
          <a:prstGeom prst="rect">
            <a:avLst/>
          </a:prstGeom>
          <a:noFill/>
        </p:spPr>
        <p:txBody>
          <a:bodyPr wrap="square" rtlCol="0">
            <a:spAutoFit/>
          </a:bodyPr>
          <a:lstStyle/>
          <a:p>
            <a:r>
              <a:rPr lang="en-GB" sz="2100" dirty="0">
                <a:solidFill>
                  <a:srgbClr val="C00000"/>
                </a:solidFill>
              </a:rPr>
              <a:t>Non - quantitative PT</a:t>
            </a:r>
          </a:p>
        </p:txBody>
      </p:sp>
      <p:sp>
        <p:nvSpPr>
          <p:cNvPr id="9" name="Rettangolo 8"/>
          <p:cNvSpPr/>
          <p:nvPr/>
        </p:nvSpPr>
        <p:spPr>
          <a:xfrm>
            <a:off x="492530" y="2840153"/>
            <a:ext cx="2443942" cy="241408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solidFill>
                <a:schemeClr val="accent6"/>
              </a:solidFill>
            </a:endParaRPr>
          </a:p>
        </p:txBody>
      </p:sp>
      <p:sp>
        <p:nvSpPr>
          <p:cNvPr id="10" name="Rettangolo 9"/>
          <p:cNvSpPr/>
          <p:nvPr/>
        </p:nvSpPr>
        <p:spPr>
          <a:xfrm>
            <a:off x="3253395" y="2840151"/>
            <a:ext cx="2443942" cy="241409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solidFill>
                <a:srgbClr val="FF6600"/>
              </a:solidFill>
            </a:endParaRPr>
          </a:p>
        </p:txBody>
      </p:sp>
      <p:sp>
        <p:nvSpPr>
          <p:cNvPr id="11" name="Rettangolo 10"/>
          <p:cNvSpPr/>
          <p:nvPr/>
        </p:nvSpPr>
        <p:spPr>
          <a:xfrm>
            <a:off x="6018415" y="2840151"/>
            <a:ext cx="2443942" cy="241408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p>
        </p:txBody>
      </p:sp>
      <p:sp>
        <p:nvSpPr>
          <p:cNvPr id="12" name="CasellaDiTesto 11"/>
          <p:cNvSpPr txBox="1"/>
          <p:nvPr/>
        </p:nvSpPr>
        <p:spPr>
          <a:xfrm>
            <a:off x="3709856" y="1580842"/>
            <a:ext cx="2433680" cy="415498"/>
          </a:xfrm>
          <a:prstGeom prst="rect">
            <a:avLst/>
          </a:prstGeom>
          <a:noFill/>
        </p:spPr>
        <p:txBody>
          <a:bodyPr wrap="none" rtlCol="0">
            <a:spAutoFit/>
          </a:bodyPr>
          <a:lstStyle/>
          <a:p>
            <a:r>
              <a:rPr lang="en-GB" sz="2100" dirty="0"/>
              <a:t>Type of results</a:t>
            </a:r>
          </a:p>
        </p:txBody>
      </p:sp>
      <p:cxnSp>
        <p:nvCxnSpPr>
          <p:cNvPr id="14" name="Connettore diritto 13"/>
          <p:cNvCxnSpPr>
            <a:endCxn id="9" idx="0"/>
          </p:cNvCxnSpPr>
          <p:nvPr/>
        </p:nvCxnSpPr>
        <p:spPr>
          <a:xfrm flipH="1">
            <a:off x="1714501" y="1929157"/>
            <a:ext cx="2772144" cy="910996"/>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a:endCxn id="10" idx="0"/>
          </p:cNvCxnSpPr>
          <p:nvPr/>
        </p:nvCxnSpPr>
        <p:spPr>
          <a:xfrm flipH="1">
            <a:off x="4475365" y="1929157"/>
            <a:ext cx="11279" cy="910994"/>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a:endCxn id="11" idx="0"/>
          </p:cNvCxnSpPr>
          <p:nvPr/>
        </p:nvCxnSpPr>
        <p:spPr>
          <a:xfrm>
            <a:off x="4486644" y="1929157"/>
            <a:ext cx="2753742" cy="910994"/>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1178331" y="2904020"/>
            <a:ext cx="1526380" cy="484748"/>
          </a:xfrm>
          <a:prstGeom prst="rect">
            <a:avLst/>
          </a:prstGeom>
          <a:noFill/>
        </p:spPr>
        <p:txBody>
          <a:bodyPr wrap="none" rtlCol="0">
            <a:spAutoFit/>
          </a:bodyPr>
          <a:lstStyle/>
          <a:p>
            <a:r>
              <a:rPr lang="en-GB" sz="1500" dirty="0">
                <a:solidFill>
                  <a:schemeClr val="accent6"/>
                </a:solidFill>
              </a:rPr>
              <a:t>Quantitative</a:t>
            </a:r>
          </a:p>
          <a:p>
            <a:pPr algn="ctr"/>
            <a:r>
              <a:rPr lang="en-GB" sz="1050" dirty="0">
                <a:solidFill>
                  <a:schemeClr val="accent6"/>
                </a:solidFill>
              </a:rPr>
              <a:t>(Numerical)</a:t>
            </a:r>
          </a:p>
        </p:txBody>
      </p:sp>
      <p:sp>
        <p:nvSpPr>
          <p:cNvPr id="25" name="CasellaDiTesto 24"/>
          <p:cNvSpPr txBox="1"/>
          <p:nvPr/>
        </p:nvSpPr>
        <p:spPr>
          <a:xfrm>
            <a:off x="3763379" y="2904020"/>
            <a:ext cx="1367682" cy="588623"/>
          </a:xfrm>
          <a:prstGeom prst="rect">
            <a:avLst/>
          </a:prstGeom>
          <a:noFill/>
          <a:ln>
            <a:noFill/>
          </a:ln>
        </p:spPr>
        <p:txBody>
          <a:bodyPr wrap="none" rtlCol="0">
            <a:spAutoFit/>
          </a:bodyPr>
          <a:lstStyle/>
          <a:p>
            <a:pPr algn="ctr"/>
            <a:r>
              <a:rPr lang="en-GB" sz="1500" dirty="0">
                <a:solidFill>
                  <a:srgbClr val="FF6600"/>
                </a:solidFill>
              </a:rPr>
              <a:t>Qualitative</a:t>
            </a:r>
          </a:p>
          <a:p>
            <a:pPr algn="ctr"/>
            <a:r>
              <a:rPr lang="en-GB" sz="1050" dirty="0">
                <a:solidFill>
                  <a:srgbClr val="FF6600"/>
                </a:solidFill>
              </a:rPr>
              <a:t>(Categorical)</a:t>
            </a:r>
          </a:p>
          <a:p>
            <a:pPr algn="ctr"/>
            <a:endParaRPr lang="en-GB" sz="675" dirty="0">
              <a:solidFill>
                <a:srgbClr val="FF6600"/>
              </a:solidFill>
            </a:endParaRPr>
          </a:p>
        </p:txBody>
      </p:sp>
      <p:sp>
        <p:nvSpPr>
          <p:cNvPr id="26" name="CasellaDiTesto 25"/>
          <p:cNvSpPr txBox="1"/>
          <p:nvPr/>
        </p:nvSpPr>
        <p:spPr>
          <a:xfrm>
            <a:off x="6413877" y="2811686"/>
            <a:ext cx="2044324" cy="553998"/>
          </a:xfrm>
          <a:prstGeom prst="rect">
            <a:avLst/>
          </a:prstGeom>
          <a:noFill/>
        </p:spPr>
        <p:txBody>
          <a:bodyPr wrap="square" rtlCol="0">
            <a:spAutoFit/>
          </a:bodyPr>
          <a:lstStyle/>
          <a:p>
            <a:r>
              <a:rPr lang="en-GB" sz="1500" dirty="0">
                <a:solidFill>
                  <a:schemeClr val="accent2"/>
                </a:solidFill>
              </a:rPr>
              <a:t>Interpretative or interpretive</a:t>
            </a:r>
          </a:p>
        </p:txBody>
      </p:sp>
      <p:sp>
        <p:nvSpPr>
          <p:cNvPr id="27" name="Rettangolo 26"/>
          <p:cNvSpPr/>
          <p:nvPr/>
        </p:nvSpPr>
        <p:spPr>
          <a:xfrm>
            <a:off x="653590" y="3550350"/>
            <a:ext cx="958042" cy="72633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solidFill>
                <a:schemeClr val="accent6"/>
              </a:solidFill>
            </a:endParaRPr>
          </a:p>
        </p:txBody>
      </p:sp>
      <p:sp>
        <p:nvSpPr>
          <p:cNvPr id="28" name="Rettangolo 27"/>
          <p:cNvSpPr/>
          <p:nvPr/>
        </p:nvSpPr>
        <p:spPr>
          <a:xfrm>
            <a:off x="1810617" y="3555620"/>
            <a:ext cx="958042" cy="7432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solidFill>
                <a:schemeClr val="accent6"/>
              </a:solidFill>
            </a:endParaRPr>
          </a:p>
        </p:txBody>
      </p:sp>
      <p:sp>
        <p:nvSpPr>
          <p:cNvPr id="29" name="CasellaDiTesto 28"/>
          <p:cNvSpPr txBox="1"/>
          <p:nvPr/>
        </p:nvSpPr>
        <p:spPr>
          <a:xfrm>
            <a:off x="776744" y="3626459"/>
            <a:ext cx="721672" cy="230832"/>
          </a:xfrm>
          <a:prstGeom prst="rect">
            <a:avLst/>
          </a:prstGeom>
          <a:noFill/>
        </p:spPr>
        <p:txBody>
          <a:bodyPr wrap="none" rtlCol="0">
            <a:spAutoFit/>
          </a:bodyPr>
          <a:lstStyle/>
          <a:p>
            <a:r>
              <a:rPr lang="en-GB" dirty="0">
                <a:solidFill>
                  <a:schemeClr val="accent6"/>
                </a:solidFill>
              </a:rPr>
              <a:t>Discrete</a:t>
            </a:r>
          </a:p>
        </p:txBody>
      </p:sp>
      <p:sp>
        <p:nvSpPr>
          <p:cNvPr id="30" name="CasellaDiTesto 29"/>
          <p:cNvSpPr txBox="1"/>
          <p:nvPr/>
        </p:nvSpPr>
        <p:spPr>
          <a:xfrm>
            <a:off x="1810618" y="3626459"/>
            <a:ext cx="914033" cy="369332"/>
          </a:xfrm>
          <a:prstGeom prst="rect">
            <a:avLst/>
          </a:prstGeom>
          <a:noFill/>
        </p:spPr>
        <p:txBody>
          <a:bodyPr wrap="none" rtlCol="0">
            <a:spAutoFit/>
          </a:bodyPr>
          <a:lstStyle/>
          <a:p>
            <a:r>
              <a:rPr lang="en-GB" dirty="0">
                <a:solidFill>
                  <a:schemeClr val="accent6"/>
                </a:solidFill>
              </a:rPr>
              <a:t>Continuous</a:t>
            </a:r>
          </a:p>
          <a:p>
            <a:endParaRPr lang="en-GB" dirty="0">
              <a:solidFill>
                <a:schemeClr val="accent6"/>
              </a:solidFill>
            </a:endParaRPr>
          </a:p>
        </p:txBody>
      </p:sp>
      <p:cxnSp>
        <p:nvCxnSpPr>
          <p:cNvPr id="35" name="Connettore diritto 34"/>
          <p:cNvCxnSpPr/>
          <p:nvPr/>
        </p:nvCxnSpPr>
        <p:spPr>
          <a:xfrm flipH="1">
            <a:off x="1132611" y="4298915"/>
            <a:ext cx="1" cy="38030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a:xfrm flipH="1">
            <a:off x="2280012" y="4316399"/>
            <a:ext cx="1" cy="38030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1722937" y="4665899"/>
            <a:ext cx="1038572" cy="369332"/>
          </a:xfrm>
          <a:prstGeom prst="rect">
            <a:avLst/>
          </a:prstGeom>
          <a:noFill/>
        </p:spPr>
        <p:txBody>
          <a:bodyPr wrap="square" rtlCol="0">
            <a:spAutoFit/>
          </a:bodyPr>
          <a:lstStyle/>
          <a:p>
            <a:pPr algn="ctr"/>
            <a:r>
              <a:rPr lang="en-GB" dirty="0">
                <a:solidFill>
                  <a:schemeClr val="accent6"/>
                </a:solidFill>
              </a:rPr>
              <a:t>Any numeric value</a:t>
            </a:r>
          </a:p>
        </p:txBody>
      </p:sp>
      <p:sp>
        <p:nvSpPr>
          <p:cNvPr id="41" name="CasellaDiTesto 40"/>
          <p:cNvSpPr txBox="1"/>
          <p:nvPr/>
        </p:nvSpPr>
        <p:spPr>
          <a:xfrm>
            <a:off x="523704" y="4670541"/>
            <a:ext cx="1227959" cy="369332"/>
          </a:xfrm>
          <a:prstGeom prst="rect">
            <a:avLst/>
          </a:prstGeom>
          <a:noFill/>
        </p:spPr>
        <p:txBody>
          <a:bodyPr wrap="square" rtlCol="0">
            <a:spAutoFit/>
          </a:bodyPr>
          <a:lstStyle/>
          <a:p>
            <a:pPr algn="ctr"/>
            <a:r>
              <a:rPr lang="en-GB" dirty="0">
                <a:solidFill>
                  <a:schemeClr val="accent6"/>
                </a:solidFill>
              </a:rPr>
              <a:t>Only particular numbers</a:t>
            </a:r>
          </a:p>
        </p:txBody>
      </p:sp>
      <p:cxnSp>
        <p:nvCxnSpPr>
          <p:cNvPr id="46" name="Connettore diritto 45"/>
          <p:cNvCxnSpPr>
            <a:endCxn id="27" idx="0"/>
          </p:cNvCxnSpPr>
          <p:nvPr/>
        </p:nvCxnSpPr>
        <p:spPr>
          <a:xfrm flipH="1">
            <a:off x="1132611" y="3365685"/>
            <a:ext cx="590327" cy="18466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Connettore diritto 47"/>
          <p:cNvCxnSpPr>
            <a:endCxn id="28" idx="0"/>
          </p:cNvCxnSpPr>
          <p:nvPr/>
        </p:nvCxnSpPr>
        <p:spPr>
          <a:xfrm>
            <a:off x="1722938" y="3365684"/>
            <a:ext cx="566701" cy="1899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Rettangolo 48"/>
          <p:cNvSpPr/>
          <p:nvPr/>
        </p:nvSpPr>
        <p:spPr>
          <a:xfrm>
            <a:off x="3417297" y="3561191"/>
            <a:ext cx="958042" cy="737724"/>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solidFill>
                <a:srgbClr val="FF6600"/>
              </a:solidFill>
            </a:endParaRPr>
          </a:p>
        </p:txBody>
      </p:sp>
      <p:sp>
        <p:nvSpPr>
          <p:cNvPr id="50" name="Rettangolo 49"/>
          <p:cNvSpPr/>
          <p:nvPr/>
        </p:nvSpPr>
        <p:spPr>
          <a:xfrm>
            <a:off x="4574324" y="3566462"/>
            <a:ext cx="958042" cy="732454"/>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solidFill>
                <a:srgbClr val="FF6600"/>
              </a:solidFill>
            </a:endParaRPr>
          </a:p>
        </p:txBody>
      </p:sp>
      <p:sp>
        <p:nvSpPr>
          <p:cNvPr id="51" name="CasellaDiTesto 50"/>
          <p:cNvSpPr txBox="1"/>
          <p:nvPr/>
        </p:nvSpPr>
        <p:spPr>
          <a:xfrm>
            <a:off x="3317743" y="3550351"/>
            <a:ext cx="1138453" cy="704039"/>
          </a:xfrm>
          <a:prstGeom prst="rect">
            <a:avLst/>
          </a:prstGeom>
          <a:noFill/>
          <a:ln>
            <a:noFill/>
          </a:ln>
        </p:spPr>
        <p:txBody>
          <a:bodyPr wrap="none" rtlCol="0">
            <a:spAutoFit/>
          </a:bodyPr>
          <a:lstStyle/>
          <a:p>
            <a:pPr algn="ctr"/>
            <a:r>
              <a:rPr lang="en-GB" dirty="0">
                <a:solidFill>
                  <a:srgbClr val="FF6600"/>
                </a:solidFill>
              </a:rPr>
              <a:t>Nominal</a:t>
            </a:r>
            <a:r>
              <a:rPr lang="en-GB" sz="675" dirty="0">
                <a:solidFill>
                  <a:srgbClr val="FF6600"/>
                </a:solidFill>
              </a:rPr>
              <a:t> </a:t>
            </a:r>
          </a:p>
          <a:p>
            <a:pPr algn="ctr"/>
            <a:r>
              <a:rPr lang="en-GB" sz="600" dirty="0">
                <a:solidFill>
                  <a:srgbClr val="FF6600"/>
                </a:solidFill>
              </a:rPr>
              <a:t>(identity of </a:t>
            </a:r>
          </a:p>
          <a:p>
            <a:pPr algn="ctr"/>
            <a:r>
              <a:rPr lang="en-GB" sz="600" dirty="0">
                <a:solidFill>
                  <a:srgbClr val="FF6600"/>
                </a:solidFill>
              </a:rPr>
              <a:t>microorganisms; </a:t>
            </a:r>
          </a:p>
          <a:p>
            <a:pPr algn="ctr"/>
            <a:r>
              <a:rPr lang="en-GB" sz="600" dirty="0">
                <a:solidFill>
                  <a:srgbClr val="FF6600"/>
                </a:solidFill>
              </a:rPr>
              <a:t>presence of a specific </a:t>
            </a:r>
          </a:p>
          <a:p>
            <a:pPr algn="ctr"/>
            <a:r>
              <a:rPr lang="en-GB" sz="600" dirty="0" err="1">
                <a:solidFill>
                  <a:srgbClr val="FF6600"/>
                </a:solidFill>
              </a:rPr>
              <a:t>analyte</a:t>
            </a:r>
            <a:r>
              <a:rPr lang="en-GB" sz="600" dirty="0">
                <a:solidFill>
                  <a:srgbClr val="FF6600"/>
                </a:solidFill>
              </a:rPr>
              <a:t>)</a:t>
            </a:r>
          </a:p>
          <a:p>
            <a:pPr algn="ctr"/>
            <a:endParaRPr lang="en-GB" sz="675" dirty="0">
              <a:solidFill>
                <a:srgbClr val="FF6600"/>
              </a:solidFill>
            </a:endParaRPr>
          </a:p>
        </p:txBody>
      </p:sp>
      <p:sp>
        <p:nvSpPr>
          <p:cNvPr id="52" name="CasellaDiTesto 51"/>
          <p:cNvSpPr txBox="1"/>
          <p:nvPr/>
        </p:nvSpPr>
        <p:spPr>
          <a:xfrm>
            <a:off x="4702346" y="3573416"/>
            <a:ext cx="659155" cy="230832"/>
          </a:xfrm>
          <a:prstGeom prst="rect">
            <a:avLst/>
          </a:prstGeom>
          <a:noFill/>
          <a:ln>
            <a:noFill/>
          </a:ln>
        </p:spPr>
        <p:txBody>
          <a:bodyPr wrap="none" rtlCol="0">
            <a:spAutoFit/>
          </a:bodyPr>
          <a:lstStyle/>
          <a:p>
            <a:r>
              <a:rPr lang="en-GB" dirty="0">
                <a:solidFill>
                  <a:srgbClr val="FF6600"/>
                </a:solidFill>
              </a:rPr>
              <a:t>Ordinal</a:t>
            </a:r>
          </a:p>
        </p:txBody>
      </p:sp>
      <p:cxnSp>
        <p:nvCxnSpPr>
          <p:cNvPr id="53" name="Connettore diritto 52"/>
          <p:cNvCxnSpPr/>
          <p:nvPr/>
        </p:nvCxnSpPr>
        <p:spPr>
          <a:xfrm flipH="1">
            <a:off x="3896317" y="4309757"/>
            <a:ext cx="1" cy="380307"/>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4" name="Connettore diritto 53"/>
          <p:cNvCxnSpPr/>
          <p:nvPr/>
        </p:nvCxnSpPr>
        <p:spPr>
          <a:xfrm flipH="1">
            <a:off x="5043719" y="4327240"/>
            <a:ext cx="1" cy="380307"/>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4420447" y="4688492"/>
            <a:ext cx="1356014" cy="369332"/>
          </a:xfrm>
          <a:prstGeom prst="rect">
            <a:avLst/>
          </a:prstGeom>
          <a:noFill/>
          <a:ln>
            <a:noFill/>
          </a:ln>
        </p:spPr>
        <p:txBody>
          <a:bodyPr wrap="square" rtlCol="0">
            <a:spAutoFit/>
          </a:bodyPr>
          <a:lstStyle/>
          <a:p>
            <a:pPr algn="ctr"/>
            <a:r>
              <a:rPr lang="en-GB" dirty="0">
                <a:solidFill>
                  <a:srgbClr val="FF6600"/>
                </a:solidFill>
              </a:rPr>
              <a:t>Categories with an implied order</a:t>
            </a:r>
          </a:p>
        </p:txBody>
      </p:sp>
      <p:sp>
        <p:nvSpPr>
          <p:cNvPr id="56" name="CasellaDiTesto 55"/>
          <p:cNvSpPr txBox="1"/>
          <p:nvPr/>
        </p:nvSpPr>
        <p:spPr>
          <a:xfrm>
            <a:off x="3287410" y="4681382"/>
            <a:ext cx="1227959" cy="369332"/>
          </a:xfrm>
          <a:prstGeom prst="rect">
            <a:avLst/>
          </a:prstGeom>
          <a:noFill/>
          <a:ln>
            <a:noFill/>
          </a:ln>
        </p:spPr>
        <p:txBody>
          <a:bodyPr wrap="square" rtlCol="0">
            <a:spAutoFit/>
          </a:bodyPr>
          <a:lstStyle/>
          <a:p>
            <a:pPr algn="ctr"/>
            <a:r>
              <a:rPr lang="en-GB" dirty="0">
                <a:solidFill>
                  <a:srgbClr val="FF6600"/>
                </a:solidFill>
              </a:rPr>
              <a:t>Named categories</a:t>
            </a:r>
          </a:p>
        </p:txBody>
      </p:sp>
      <p:cxnSp>
        <p:nvCxnSpPr>
          <p:cNvPr id="57" name="Connettore diritto 56"/>
          <p:cNvCxnSpPr>
            <a:endCxn id="49" idx="0"/>
          </p:cNvCxnSpPr>
          <p:nvPr/>
        </p:nvCxnSpPr>
        <p:spPr>
          <a:xfrm flipH="1">
            <a:off x="3896317" y="3376526"/>
            <a:ext cx="590327" cy="184666"/>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8" name="Connettore diritto 57"/>
          <p:cNvCxnSpPr>
            <a:endCxn id="50" idx="0"/>
          </p:cNvCxnSpPr>
          <p:nvPr/>
        </p:nvCxnSpPr>
        <p:spPr>
          <a:xfrm>
            <a:off x="4486644" y="3376526"/>
            <a:ext cx="566701" cy="189936"/>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65" name="Rettangolo 64"/>
          <p:cNvSpPr/>
          <p:nvPr/>
        </p:nvSpPr>
        <p:spPr>
          <a:xfrm>
            <a:off x="6702991" y="3565091"/>
            <a:ext cx="1175570" cy="78120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solidFill>
                <a:schemeClr val="accent5"/>
              </a:solidFill>
            </a:endParaRPr>
          </a:p>
        </p:txBody>
      </p:sp>
      <p:sp>
        <p:nvSpPr>
          <p:cNvPr id="66" name="CasellaDiTesto 65"/>
          <p:cNvSpPr txBox="1"/>
          <p:nvPr/>
        </p:nvSpPr>
        <p:spPr>
          <a:xfrm>
            <a:off x="6752531" y="3634157"/>
            <a:ext cx="1114408" cy="230832"/>
          </a:xfrm>
          <a:prstGeom prst="rect">
            <a:avLst/>
          </a:prstGeom>
          <a:noFill/>
        </p:spPr>
        <p:txBody>
          <a:bodyPr wrap="none" rtlCol="0">
            <a:spAutoFit/>
          </a:bodyPr>
          <a:lstStyle/>
          <a:p>
            <a:r>
              <a:rPr lang="en-GB" dirty="0">
                <a:solidFill>
                  <a:schemeClr val="accent2"/>
                </a:solidFill>
              </a:rPr>
              <a:t>Interpretation</a:t>
            </a:r>
          </a:p>
        </p:txBody>
      </p:sp>
      <p:cxnSp>
        <p:nvCxnSpPr>
          <p:cNvPr id="67" name="Connettore diritto 66"/>
          <p:cNvCxnSpPr>
            <a:stCxn id="26" idx="2"/>
          </p:cNvCxnSpPr>
          <p:nvPr/>
        </p:nvCxnSpPr>
        <p:spPr>
          <a:xfrm flipH="1">
            <a:off x="7315464" y="3188467"/>
            <a:ext cx="1" cy="36736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Connettore diritto 68"/>
          <p:cNvCxnSpPr/>
          <p:nvPr/>
        </p:nvCxnSpPr>
        <p:spPr>
          <a:xfrm flipH="1">
            <a:off x="7315464" y="4346294"/>
            <a:ext cx="1" cy="36736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CasellaDiTesto 70"/>
          <p:cNvSpPr txBox="1"/>
          <p:nvPr/>
        </p:nvSpPr>
        <p:spPr>
          <a:xfrm>
            <a:off x="6620077" y="4696590"/>
            <a:ext cx="1489394" cy="369332"/>
          </a:xfrm>
          <a:prstGeom prst="rect">
            <a:avLst/>
          </a:prstGeom>
          <a:noFill/>
        </p:spPr>
        <p:txBody>
          <a:bodyPr wrap="square" rtlCol="0">
            <a:spAutoFit/>
          </a:bodyPr>
          <a:lstStyle/>
          <a:p>
            <a:pPr algn="ctr"/>
            <a:r>
              <a:rPr lang="en-GB" dirty="0">
                <a:solidFill>
                  <a:schemeClr val="accent2"/>
                </a:solidFill>
              </a:rPr>
              <a:t>Images, test results, case study</a:t>
            </a:r>
          </a:p>
        </p:txBody>
      </p:sp>
      <p:sp>
        <p:nvSpPr>
          <p:cNvPr id="45" name="Rettangolo 44"/>
          <p:cNvSpPr/>
          <p:nvPr/>
        </p:nvSpPr>
        <p:spPr>
          <a:xfrm>
            <a:off x="4456196" y="3786912"/>
            <a:ext cx="1157028" cy="461665"/>
          </a:xfrm>
          <a:prstGeom prst="rect">
            <a:avLst/>
          </a:prstGeom>
          <a:ln>
            <a:noFill/>
          </a:ln>
        </p:spPr>
        <p:txBody>
          <a:bodyPr wrap="square">
            <a:spAutoFit/>
          </a:bodyPr>
          <a:lstStyle/>
          <a:p>
            <a:pPr algn="ctr"/>
            <a:r>
              <a:rPr lang="en-GB" sz="600" dirty="0" smtClean="0">
                <a:solidFill>
                  <a:srgbClr val="FF6600"/>
                </a:solidFill>
              </a:rPr>
              <a:t>(responses such as ranking, sensory evaluation;  degree of disease severity)</a:t>
            </a:r>
            <a:endParaRPr lang="en-GB" sz="600" dirty="0">
              <a:solidFill>
                <a:srgbClr val="FF6600"/>
              </a:solidFill>
            </a:endParaRPr>
          </a:p>
        </p:txBody>
      </p:sp>
    </p:spTree>
    <p:extLst>
      <p:ext uri="{BB962C8B-B14F-4D97-AF65-F5344CB8AC3E}">
        <p14:creationId xmlns:p14="http://schemas.microsoft.com/office/powerpoint/2010/main" val="29324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1000"/>
                                        <p:tgtEl>
                                          <p:spTgt spid="2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1000"/>
                                        <p:tgtEl>
                                          <p:spTgt spid="2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1000"/>
                                        <p:tgtEl>
                                          <p:spTgt spid="2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1000"/>
                                        <p:tgtEl>
                                          <p:spTgt spid="2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1000"/>
                                        <p:tgtEl>
                                          <p:spTgt spid="30"/>
                                        </p:tgtEl>
                                      </p:cBhvr>
                                    </p:animEffect>
                                  </p:childTnLst>
                                </p:cTn>
                              </p:par>
                              <p:par>
                                <p:cTn id="27" presetID="22" presetClass="entr" presetSubtype="1"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up)">
                                      <p:cBhvr>
                                        <p:cTn id="29" dur="1000"/>
                                        <p:tgtEl>
                                          <p:spTgt spid="35"/>
                                        </p:tgtEl>
                                      </p:cBhvr>
                                    </p:animEffect>
                                  </p:childTnLst>
                                </p:cTn>
                              </p:par>
                              <p:par>
                                <p:cTn id="30" presetID="22" presetClass="entr" presetSubtype="1"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1000"/>
                                        <p:tgtEl>
                                          <p:spTgt spid="3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1000"/>
                                        <p:tgtEl>
                                          <p:spTgt spid="3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up)">
                                      <p:cBhvr>
                                        <p:cTn id="38" dur="1000"/>
                                        <p:tgtEl>
                                          <p:spTgt spid="41"/>
                                        </p:tgtEl>
                                      </p:cBhvr>
                                    </p:animEffect>
                                  </p:childTnLst>
                                </p:cTn>
                              </p:par>
                              <p:par>
                                <p:cTn id="39" presetID="22" presetClass="entr" presetSubtype="1"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up)">
                                      <p:cBhvr>
                                        <p:cTn id="41" dur="1000"/>
                                        <p:tgtEl>
                                          <p:spTgt spid="46"/>
                                        </p:tgtEl>
                                      </p:cBhvr>
                                    </p:animEffect>
                                  </p:childTnLst>
                                </p:cTn>
                              </p:par>
                              <p:par>
                                <p:cTn id="42" presetID="22" presetClass="entr" presetSubtype="1"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up)">
                                      <p:cBhvr>
                                        <p:cTn id="44" dur="10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1000"/>
                                        <p:tgtEl>
                                          <p:spTgt spid="16"/>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1000"/>
                                        <p:tgtEl>
                                          <p:spTgt spid="1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1000"/>
                                        <p:tgtEl>
                                          <p:spTgt spid="25"/>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up)">
                                      <p:cBhvr>
                                        <p:cTn id="59" dur="1000"/>
                                        <p:tgtEl>
                                          <p:spTgt spid="4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up)">
                                      <p:cBhvr>
                                        <p:cTn id="62" dur="1000"/>
                                        <p:tgtEl>
                                          <p:spTgt spid="50"/>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up)">
                                      <p:cBhvr>
                                        <p:cTn id="65" dur="1000"/>
                                        <p:tgtEl>
                                          <p:spTgt spid="51"/>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up)">
                                      <p:cBhvr>
                                        <p:cTn id="68" dur="1000"/>
                                        <p:tgtEl>
                                          <p:spTgt spid="52"/>
                                        </p:tgtEl>
                                      </p:cBhvr>
                                    </p:animEffect>
                                  </p:childTnLst>
                                </p:cTn>
                              </p:par>
                              <p:par>
                                <p:cTn id="69" presetID="22" presetClass="entr" presetSubtype="1"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up)">
                                      <p:cBhvr>
                                        <p:cTn id="71" dur="1000"/>
                                        <p:tgtEl>
                                          <p:spTgt spid="53"/>
                                        </p:tgtEl>
                                      </p:cBhvr>
                                    </p:animEffect>
                                  </p:childTnLst>
                                </p:cTn>
                              </p:par>
                              <p:par>
                                <p:cTn id="72" presetID="22" presetClass="entr" presetSubtype="1" fill="hold"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up)">
                                      <p:cBhvr>
                                        <p:cTn id="74" dur="1000"/>
                                        <p:tgtEl>
                                          <p:spTgt spid="54"/>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up)">
                                      <p:cBhvr>
                                        <p:cTn id="77" dur="1000"/>
                                        <p:tgtEl>
                                          <p:spTgt spid="5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up)">
                                      <p:cBhvr>
                                        <p:cTn id="80" dur="1000"/>
                                        <p:tgtEl>
                                          <p:spTgt spid="56"/>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up)">
                                      <p:cBhvr>
                                        <p:cTn id="83" dur="500"/>
                                        <p:tgtEl>
                                          <p:spTgt spid="45"/>
                                        </p:tgtEl>
                                      </p:cBhvr>
                                    </p:animEffect>
                                  </p:childTnLst>
                                </p:cTn>
                              </p:par>
                              <p:par>
                                <p:cTn id="84" presetID="22" presetClass="entr" presetSubtype="1"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up)">
                                      <p:cBhvr>
                                        <p:cTn id="86" dur="1000"/>
                                        <p:tgtEl>
                                          <p:spTgt spid="57"/>
                                        </p:tgtEl>
                                      </p:cBhvr>
                                    </p:animEffect>
                                  </p:childTnLst>
                                </p:cTn>
                              </p:par>
                              <p:par>
                                <p:cTn id="87" presetID="22" presetClass="entr" presetSubtype="1"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up)">
                                      <p:cBhvr>
                                        <p:cTn id="89" dur="10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1000"/>
                                        <p:tgtEl>
                                          <p:spTgt spid="21"/>
                                        </p:tgtEl>
                                      </p:cBhvr>
                                    </p:animEffect>
                                  </p:childTnLst>
                                </p:cTn>
                              </p:par>
                            </p:childTnLst>
                          </p:cTn>
                        </p:par>
                        <p:par>
                          <p:cTn id="95" fill="hold">
                            <p:stCondLst>
                              <p:cond delay="1000"/>
                            </p:stCondLst>
                            <p:childTnLst>
                              <p:par>
                                <p:cTn id="96" presetID="22" presetClass="entr" presetSubtype="1"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up)">
                                      <p:cBhvr>
                                        <p:cTn id="98" dur="1000"/>
                                        <p:tgtEl>
                                          <p:spTgt spid="11"/>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up)">
                                      <p:cBhvr>
                                        <p:cTn id="101" dur="1000"/>
                                        <p:tgtEl>
                                          <p:spTgt spid="26"/>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wipe(up)">
                                      <p:cBhvr>
                                        <p:cTn id="104" dur="1000"/>
                                        <p:tgtEl>
                                          <p:spTgt spid="65"/>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wipe(up)">
                                      <p:cBhvr>
                                        <p:cTn id="107" dur="1000"/>
                                        <p:tgtEl>
                                          <p:spTgt spid="66"/>
                                        </p:tgtEl>
                                      </p:cBhvr>
                                    </p:animEffect>
                                  </p:childTnLst>
                                </p:cTn>
                              </p:par>
                              <p:par>
                                <p:cTn id="108" presetID="22" presetClass="entr" presetSubtype="1" fill="hold"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wipe(up)">
                                      <p:cBhvr>
                                        <p:cTn id="110" dur="1000"/>
                                        <p:tgtEl>
                                          <p:spTgt spid="67"/>
                                        </p:tgtEl>
                                      </p:cBhvr>
                                    </p:animEffect>
                                  </p:childTnLst>
                                </p:cTn>
                              </p:par>
                              <p:par>
                                <p:cTn id="111" presetID="22" presetClass="entr" presetSubtype="1" fill="hold" nodeType="with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wipe(up)">
                                      <p:cBhvr>
                                        <p:cTn id="113" dur="1000"/>
                                        <p:tgtEl>
                                          <p:spTgt spid="69"/>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wipe(up)">
                                      <p:cBhvr>
                                        <p:cTn id="116" dur="1000"/>
                                        <p:tgtEl>
                                          <p:spTgt spid="7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wipe(left)">
                                      <p:cBhvr>
                                        <p:cTn id="121" dur="1000"/>
                                        <p:tgtEl>
                                          <p:spTgt spid="6"/>
                                        </p:tgtEl>
                                      </p:cBhvr>
                                    </p:animEffect>
                                  </p:childTnLst>
                                </p:cTn>
                              </p:par>
                            </p:childTnLst>
                          </p:cTn>
                        </p:par>
                        <p:par>
                          <p:cTn id="122" fill="hold">
                            <p:stCondLst>
                              <p:cond delay="1000"/>
                            </p:stCondLst>
                            <p:childTnLst>
                              <p:par>
                                <p:cTn id="123" presetID="22" presetClass="entr" presetSubtype="8" fill="hold" grpId="0" nodeType="afterEffect">
                                  <p:stCondLst>
                                    <p:cond delay="500"/>
                                  </p:stCondLst>
                                  <p:childTnLst>
                                    <p:set>
                                      <p:cBhvr>
                                        <p:cTn id="124" dur="1" fill="hold">
                                          <p:stCondLst>
                                            <p:cond delay="0"/>
                                          </p:stCondLst>
                                        </p:cTn>
                                        <p:tgtEl>
                                          <p:spTgt spid="7"/>
                                        </p:tgtEl>
                                        <p:attrNameLst>
                                          <p:attrName>style.visibility</p:attrName>
                                        </p:attrNameLst>
                                      </p:cBhvr>
                                      <p:to>
                                        <p:strVal val="visible"/>
                                      </p:to>
                                    </p:set>
                                    <p:animEffect transition="in" filter="wipe(left)">
                                      <p:cBhvr>
                                        <p:cTn id="1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animBg="1"/>
      <p:bldP spid="11" grpId="0" animBg="1"/>
      <p:bldP spid="24" grpId="0"/>
      <p:bldP spid="25" grpId="0"/>
      <p:bldP spid="26" grpId="0"/>
      <p:bldP spid="27" grpId="0" animBg="1"/>
      <p:bldP spid="28" grpId="0" animBg="1"/>
      <p:bldP spid="29" grpId="0"/>
      <p:bldP spid="30" grpId="0"/>
      <p:bldP spid="37" grpId="0"/>
      <p:bldP spid="41" grpId="0"/>
      <p:bldP spid="49" grpId="0" animBg="1"/>
      <p:bldP spid="50" grpId="0" animBg="1"/>
      <p:bldP spid="51" grpId="0"/>
      <p:bldP spid="52" grpId="0"/>
      <p:bldP spid="55" grpId="0"/>
      <p:bldP spid="56" grpId="0"/>
      <p:bldP spid="65" grpId="0" animBg="1"/>
      <p:bldP spid="66" grpId="0"/>
      <p:bldP spid="71"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43115"/>
            <a:ext cx="8229600" cy="949008"/>
          </a:xfrm>
          <a:noFill/>
        </p:spPr>
        <p:txBody>
          <a:bodyPr vert="horz"/>
          <a:lstStyle/>
          <a:p>
            <a:r>
              <a:rPr lang="it-IT" sz="2800" dirty="0" err="1">
                <a:solidFill>
                  <a:schemeClr val="tx1"/>
                </a:solidFill>
              </a:rPr>
              <a:t>Pt</a:t>
            </a:r>
            <a:r>
              <a:rPr lang="it-IT" sz="2800" dirty="0">
                <a:solidFill>
                  <a:schemeClr val="tx1"/>
                </a:solidFill>
              </a:rPr>
              <a:t> non quantitativi</a:t>
            </a:r>
            <a:endParaRPr lang="en-GB" sz="2800" dirty="0">
              <a:solidFill>
                <a:schemeClr val="tx1"/>
              </a:solidFill>
            </a:endParaRPr>
          </a:p>
        </p:txBody>
      </p:sp>
      <p:sp>
        <p:nvSpPr>
          <p:cNvPr id="3" name="Segnaposto contenuto 2"/>
          <p:cNvSpPr>
            <a:spLocks noGrp="1"/>
          </p:cNvSpPr>
          <p:nvPr>
            <p:ph idx="1"/>
          </p:nvPr>
        </p:nvSpPr>
        <p:spPr/>
        <p:txBody>
          <a:bodyPr/>
          <a:lstStyle/>
          <a:p>
            <a:r>
              <a:rPr lang="en-GB" sz="1400" dirty="0"/>
              <a:t>Tiikkainen, Ulla, et al. "</a:t>
            </a:r>
            <a:r>
              <a:rPr lang="en-GB" sz="1400" i="1" dirty="0"/>
              <a:t>Is harmonisation of performance assessment in non - quantitative proficiency testing possible/necessary?</a:t>
            </a:r>
            <a:r>
              <a:rPr lang="en-GB" sz="1400" dirty="0"/>
              <a:t>"  	</a:t>
            </a:r>
            <a:r>
              <a:rPr lang="en-GB" sz="1400" i="1" dirty="0"/>
              <a:t>Accreditation and Quality Assurance</a:t>
            </a:r>
            <a:r>
              <a:rPr lang="en-GB" sz="1400" dirty="0"/>
              <a:t> 27.1 (</a:t>
            </a:r>
            <a:r>
              <a:rPr lang="en-GB" sz="1400" b="1" dirty="0"/>
              <a:t>2022</a:t>
            </a:r>
            <a:r>
              <a:rPr lang="en-GB" sz="1400" dirty="0"/>
              <a:t>): 1-8. </a:t>
            </a:r>
            <a:r>
              <a:rPr lang="en-GB" sz="1400" dirty="0">
                <a:hlinkClick r:id="rId2"/>
              </a:rPr>
              <a:t>https://doi.org/10.1007/s00769-021-01492-6</a:t>
            </a:r>
            <a:endParaRPr lang="en-GB" sz="1400" dirty="0"/>
          </a:p>
        </p:txBody>
      </p:sp>
      <p:sp>
        <p:nvSpPr>
          <p:cNvPr id="4" name="Rettangolo 3"/>
          <p:cNvSpPr/>
          <p:nvPr/>
        </p:nvSpPr>
        <p:spPr>
          <a:xfrm>
            <a:off x="457200" y="2780928"/>
            <a:ext cx="4572000" cy="2354491"/>
          </a:xfrm>
          <a:prstGeom prst="rect">
            <a:avLst/>
          </a:prstGeom>
        </p:spPr>
        <p:txBody>
          <a:bodyPr>
            <a:spAutoFit/>
          </a:bodyPr>
          <a:lstStyle/>
          <a:p>
            <a:pPr lvl="1"/>
            <a:r>
              <a:rPr lang="en-GB" sz="2100" dirty="0"/>
              <a:t>Basic scores</a:t>
            </a:r>
          </a:p>
          <a:p>
            <a:pPr lvl="1"/>
            <a:endParaRPr lang="it-IT" sz="2100" dirty="0"/>
          </a:p>
          <a:p>
            <a:pPr lvl="1"/>
            <a:endParaRPr lang="en-GB" sz="2100" dirty="0"/>
          </a:p>
          <a:p>
            <a:pPr lvl="1"/>
            <a:r>
              <a:rPr lang="en-GB" sz="2100" dirty="0"/>
              <a:t>Elaborate scores</a:t>
            </a:r>
          </a:p>
          <a:p>
            <a:pPr lvl="1"/>
            <a:endParaRPr lang="it-IT" sz="2100" dirty="0"/>
          </a:p>
          <a:p>
            <a:pPr lvl="1"/>
            <a:endParaRPr lang="en-GB" sz="2100" dirty="0"/>
          </a:p>
          <a:p>
            <a:pPr lvl="1"/>
            <a:r>
              <a:rPr lang="en-GB" sz="2100" dirty="0"/>
              <a:t>Advanced scores</a:t>
            </a:r>
          </a:p>
        </p:txBody>
      </p:sp>
      <p:pic>
        <p:nvPicPr>
          <p:cNvPr id="5" name="Picture 2" descr="https://thumbs.dreamstime.com/b/la-gente-d-78621553.jpg?w=7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170" y="2457779"/>
            <a:ext cx="701015" cy="934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thumbs.dreamstime.com/z/uomo-d-che-si-siede-su-un-mucchio-dei-libri-e-del-libro-di-lettura-30387373.jpg?w=99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6078" y="3373319"/>
            <a:ext cx="1123865" cy="1123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thumbs.dreamstime.com/z/libri-27103609.jpg?w=9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3714" y="4437112"/>
            <a:ext cx="956513" cy="88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9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620688"/>
            <a:ext cx="8229600" cy="949008"/>
          </a:xfrm>
          <a:noFill/>
        </p:spPr>
        <p:txBody>
          <a:bodyPr vert="horz"/>
          <a:lstStyle/>
          <a:p>
            <a:r>
              <a:rPr lang="it-IT" sz="2800" dirty="0" err="1">
                <a:solidFill>
                  <a:schemeClr val="tx1"/>
                </a:solidFill>
              </a:rPr>
              <a:t>Pt</a:t>
            </a:r>
            <a:r>
              <a:rPr lang="it-IT" sz="2800" dirty="0">
                <a:solidFill>
                  <a:schemeClr val="tx1"/>
                </a:solidFill>
              </a:rPr>
              <a:t> non quantitativi: punteggio base</a:t>
            </a:r>
            <a:endParaRPr lang="en-GB" sz="2800" dirty="0">
              <a:solidFill>
                <a:schemeClr val="tx1"/>
              </a:solidFill>
            </a:endParaRPr>
          </a:p>
        </p:txBody>
      </p:sp>
      <p:sp>
        <p:nvSpPr>
          <p:cNvPr id="4" name="Segnaposto piè di pagina 3"/>
          <p:cNvSpPr>
            <a:spLocks noGrp="1"/>
          </p:cNvSpPr>
          <p:nvPr>
            <p:ph type="ftr" sz="quarter" idx="4294967295"/>
          </p:nvPr>
        </p:nvSpPr>
        <p:spPr/>
        <p:txBody>
          <a:bodyPr/>
          <a:lstStyle/>
          <a:p>
            <a:endParaRPr lang="it-IT" dirty="0"/>
          </a:p>
        </p:txBody>
      </p:sp>
      <p:sp>
        <p:nvSpPr>
          <p:cNvPr id="5" name="Segnaposto numero diapositiva 4"/>
          <p:cNvSpPr>
            <a:spLocks noGrp="1"/>
          </p:cNvSpPr>
          <p:nvPr>
            <p:ph type="sldNum" sz="quarter" idx="4294967295"/>
          </p:nvPr>
        </p:nvSpPr>
        <p:spPr/>
        <p:txBody>
          <a:bodyPr/>
          <a:lstStyle/>
          <a:p>
            <a:fld id="{8D0C1DE0-DF6E-4959-8875-12654D39EC88}" type="slidenum">
              <a:rPr lang="it-IT" smtClean="0"/>
              <a:pPr/>
              <a:t>38</a:t>
            </a:fld>
            <a:endParaRPr lang="it-IT" dirty="0"/>
          </a:p>
        </p:txBody>
      </p:sp>
      <p:sp>
        <p:nvSpPr>
          <p:cNvPr id="6" name="Segnaposto contenuto 5"/>
          <p:cNvSpPr>
            <a:spLocks noGrp="1"/>
          </p:cNvSpPr>
          <p:nvPr>
            <p:ph idx="1"/>
          </p:nvPr>
        </p:nvSpPr>
        <p:spPr>
          <a:xfrm>
            <a:off x="457200" y="1772816"/>
            <a:ext cx="8229600" cy="3600986"/>
          </a:xfrm>
          <a:prstGeom prst="rect">
            <a:avLst/>
          </a:prstGeom>
        </p:spPr>
        <p:txBody>
          <a:bodyPr>
            <a:spAutoFit/>
          </a:bodyPr>
          <a:lstStyle/>
          <a:p>
            <a:pPr marL="342900" lvl="1" indent="-342900">
              <a:buChar char="•"/>
            </a:pPr>
            <a:r>
              <a:rPr lang="it-IT" sz="2000" dirty="0" smtClean="0"/>
              <a:t>Percentuale </a:t>
            </a:r>
            <a:r>
              <a:rPr lang="it-IT" sz="2000" dirty="0"/>
              <a:t>di risposte </a:t>
            </a:r>
            <a:r>
              <a:rPr lang="it-IT" sz="2000" dirty="0" smtClean="0"/>
              <a:t>corrette </a:t>
            </a:r>
          </a:p>
          <a:p>
            <a:pPr marL="623888" lvl="3" indent="233363"/>
            <a:r>
              <a:rPr lang="it-IT" dirty="0" smtClean="0"/>
              <a:t>Presenza/assenza (1 o 0)</a:t>
            </a:r>
          </a:p>
          <a:p>
            <a:pPr marL="623888" lvl="3" indent="0">
              <a:buNone/>
            </a:pPr>
            <a:endParaRPr lang="it-IT" dirty="0"/>
          </a:p>
          <a:p>
            <a:pPr marL="342900" lvl="1" indent="-342900">
              <a:buChar char="•"/>
            </a:pPr>
            <a:r>
              <a:rPr lang="it-IT" sz="2000" dirty="0"/>
              <a:t>Score: </a:t>
            </a:r>
          </a:p>
          <a:p>
            <a:pPr marL="803275" lvl="3" indent="-179388"/>
            <a:r>
              <a:rPr lang="it-IT" dirty="0" smtClean="0"/>
              <a:t>Identificazione di specie: 2,1,0 </a:t>
            </a:r>
            <a:r>
              <a:rPr lang="it-IT" dirty="0"/>
              <a:t>per risposte corrette, parzialmente corrette, </a:t>
            </a:r>
            <a:r>
              <a:rPr lang="it-IT" dirty="0" smtClean="0"/>
              <a:t>sbagliate</a:t>
            </a:r>
          </a:p>
          <a:p>
            <a:pPr marL="623887" lvl="3" indent="0">
              <a:buNone/>
            </a:pPr>
            <a:endParaRPr lang="it-IT" dirty="0"/>
          </a:p>
          <a:p>
            <a:pPr marL="342900" lvl="1" indent="-342900">
              <a:buChar char="•"/>
            </a:pPr>
            <a:r>
              <a:rPr lang="it-IT" sz="2000" dirty="0"/>
              <a:t>Hit score: </a:t>
            </a:r>
          </a:p>
          <a:p>
            <a:pPr marL="803275" lvl="3" indent="-179388"/>
            <a:r>
              <a:rPr lang="it-IT" dirty="0" smtClean="0"/>
              <a:t>Identificazione </a:t>
            </a:r>
            <a:r>
              <a:rPr lang="it-IT" dirty="0"/>
              <a:t>di specie: </a:t>
            </a:r>
            <a:r>
              <a:rPr lang="it-IT" dirty="0" smtClean="0"/>
              <a:t>punteggio </a:t>
            </a:r>
            <a:r>
              <a:rPr lang="it-IT" dirty="0"/>
              <a:t>pesato che varia da 0 a 1</a:t>
            </a:r>
          </a:p>
        </p:txBody>
      </p:sp>
    </p:spTree>
    <p:extLst>
      <p:ext uri="{BB962C8B-B14F-4D97-AF65-F5344CB8AC3E}">
        <p14:creationId xmlns:p14="http://schemas.microsoft.com/office/powerpoint/2010/main" val="3165618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529948"/>
            <a:ext cx="8229600" cy="949008"/>
          </a:xfrm>
          <a:noFill/>
        </p:spPr>
        <p:txBody>
          <a:bodyPr vert="horz"/>
          <a:lstStyle/>
          <a:p>
            <a:r>
              <a:rPr lang="it-IT" sz="2800" dirty="0" err="1">
                <a:solidFill>
                  <a:schemeClr val="tx1"/>
                </a:solidFill>
              </a:rPr>
              <a:t>Pt</a:t>
            </a:r>
            <a:r>
              <a:rPr lang="it-IT" sz="2800" dirty="0">
                <a:solidFill>
                  <a:schemeClr val="tx1"/>
                </a:solidFill>
              </a:rPr>
              <a:t> non quantitativi: punteggio elaborato</a:t>
            </a:r>
            <a:endParaRPr lang="en-GB" sz="2800" dirty="0">
              <a:solidFill>
                <a:schemeClr val="tx1"/>
              </a:solidFill>
            </a:endParaRPr>
          </a:p>
        </p:txBody>
      </p:sp>
      <p:sp>
        <p:nvSpPr>
          <p:cNvPr id="4" name="Segnaposto piè di pagina 3"/>
          <p:cNvSpPr>
            <a:spLocks noGrp="1"/>
          </p:cNvSpPr>
          <p:nvPr>
            <p:ph type="ftr" sz="quarter" idx="4294967295"/>
          </p:nvPr>
        </p:nvSpPr>
        <p:spPr/>
        <p:txBody>
          <a:bodyPr/>
          <a:lstStyle/>
          <a:p>
            <a:endParaRPr lang="it-IT" dirty="0"/>
          </a:p>
        </p:txBody>
      </p:sp>
      <p:sp>
        <p:nvSpPr>
          <p:cNvPr id="5" name="Segnaposto numero diapositiva 4"/>
          <p:cNvSpPr>
            <a:spLocks noGrp="1"/>
          </p:cNvSpPr>
          <p:nvPr>
            <p:ph type="sldNum" sz="quarter" idx="4294967295"/>
          </p:nvPr>
        </p:nvSpPr>
        <p:spPr/>
        <p:txBody>
          <a:bodyPr/>
          <a:lstStyle/>
          <a:p>
            <a:fld id="{8D0C1DE0-DF6E-4959-8875-12654D39EC88}" type="slidenum">
              <a:rPr lang="it-IT" smtClean="0"/>
              <a:pPr/>
              <a:t>39</a:t>
            </a:fld>
            <a:endParaRPr lang="it-IT" dirty="0"/>
          </a:p>
        </p:txBody>
      </p:sp>
      <p:sp>
        <p:nvSpPr>
          <p:cNvPr id="6" name="Segnaposto contenuto 5"/>
          <p:cNvSpPr>
            <a:spLocks noGrp="1"/>
          </p:cNvSpPr>
          <p:nvPr>
            <p:ph idx="1"/>
          </p:nvPr>
        </p:nvSpPr>
        <p:spPr>
          <a:xfrm>
            <a:off x="457200" y="1523516"/>
            <a:ext cx="8229600" cy="3071610"/>
          </a:xfrm>
          <a:prstGeom prst="rect">
            <a:avLst/>
          </a:prstGeom>
        </p:spPr>
        <p:txBody>
          <a:bodyPr>
            <a:spAutoFit/>
          </a:bodyPr>
          <a:lstStyle/>
          <a:p>
            <a:pPr marL="342900" lvl="1" indent="-342900">
              <a:buChar char="•"/>
            </a:pPr>
            <a:r>
              <a:rPr lang="it-IT" sz="2000" dirty="0" smtClean="0"/>
              <a:t>Categorizzazione dei risultati</a:t>
            </a:r>
          </a:p>
          <a:p>
            <a:pPr marL="892175" lvl="3" indent="-357188"/>
            <a:r>
              <a:rPr lang="it-IT" sz="1800" dirty="0" smtClean="0"/>
              <a:t>Presenza/assenza: VP, VN, FP, FN, </a:t>
            </a:r>
          </a:p>
          <a:p>
            <a:pPr marL="534987" lvl="3" indent="0">
              <a:buNone/>
            </a:pPr>
            <a:r>
              <a:rPr lang="it-IT" sz="1800" dirty="0"/>
              <a:t>	</a:t>
            </a:r>
            <a:r>
              <a:rPr lang="it-IT" sz="1800" dirty="0" smtClean="0"/>
              <a:t>Sensibilità e specificità</a:t>
            </a:r>
          </a:p>
          <a:p>
            <a:pPr marL="892175" lvl="3" indent="-357188"/>
            <a:r>
              <a:rPr lang="it-IT" sz="1800" dirty="0" smtClean="0"/>
              <a:t>Presenza/assenza (16140): PA, NA, </a:t>
            </a:r>
          </a:p>
          <a:p>
            <a:pPr marL="534987" lvl="3" indent="0">
              <a:buNone/>
            </a:pPr>
            <a:r>
              <a:rPr lang="it-IT" sz="1800" dirty="0"/>
              <a:t>	</a:t>
            </a:r>
            <a:r>
              <a:rPr lang="it-IT" sz="1800" dirty="0" smtClean="0"/>
              <a:t>PD,ND, </a:t>
            </a:r>
            <a:r>
              <a:rPr lang="it-IT" sz="1800" dirty="0"/>
              <a:t>Sensibilità e </a:t>
            </a:r>
            <a:r>
              <a:rPr lang="it-IT" sz="1800" dirty="0" smtClean="0"/>
              <a:t>specificità, </a:t>
            </a:r>
          </a:p>
          <a:p>
            <a:pPr marL="534987" lvl="3" indent="0">
              <a:buNone/>
            </a:pPr>
            <a:r>
              <a:rPr lang="it-IT" sz="1800" dirty="0"/>
              <a:t>	</a:t>
            </a:r>
            <a:r>
              <a:rPr lang="it-IT" sz="1800" dirty="0" smtClean="0"/>
              <a:t>accuratezza e precisione</a:t>
            </a:r>
          </a:p>
          <a:p>
            <a:pPr marL="534987" lvl="3" indent="0">
              <a:buNone/>
            </a:pPr>
            <a:endParaRPr lang="it-IT" sz="1800" dirty="0"/>
          </a:p>
          <a:p>
            <a:pPr marL="342900" lvl="1" indent="-342900">
              <a:buChar char="•"/>
            </a:pPr>
            <a:r>
              <a:rPr lang="it-IT" sz="2000" dirty="0" smtClean="0"/>
              <a:t>A-Score</a:t>
            </a:r>
            <a:r>
              <a:rPr lang="it-IT" sz="2000" dirty="0"/>
              <a:t>: </a:t>
            </a:r>
            <a:r>
              <a:rPr lang="it-IT" sz="2000" dirty="0" smtClean="0"/>
              <a:t>score simile allo z-score determinato tenendo conto </a:t>
            </a:r>
            <a:r>
              <a:rPr lang="it-IT" sz="2000" dirty="0" err="1" smtClean="0"/>
              <a:t>dell</a:t>
            </a:r>
            <a:r>
              <a:rPr lang="it-IT" sz="2000" dirty="0" smtClean="0"/>
              <a:t> proporzione di risultati corretti e non corretti</a:t>
            </a:r>
            <a:endParaRPr lang="it-IT" sz="2000" dirty="0"/>
          </a:p>
        </p:txBody>
      </p:sp>
      <mc:AlternateContent xmlns:mc="http://schemas.openxmlformats.org/markup-compatibility/2006" xmlns:a14="http://schemas.microsoft.com/office/drawing/2010/main">
        <mc:Choice Requires="a14">
          <p:sp>
            <p:nvSpPr>
              <p:cNvPr id="7" name="CasellaDiTesto 6"/>
              <p:cNvSpPr txBox="1"/>
              <p:nvPr/>
            </p:nvSpPr>
            <p:spPr>
              <a:xfrm>
                <a:off x="1043608" y="4870336"/>
                <a:ext cx="2752805" cy="620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1" i="1" smtClean="0">
                          <a:solidFill>
                            <a:srgbClr val="C00000"/>
                          </a:solidFill>
                          <a:latin typeface="Cambria Math" panose="02040503050406030204" pitchFamily="18" charset="0"/>
                          <a:ea typeface="Cambria Math" panose="02040503050406030204" pitchFamily="18" charset="0"/>
                        </a:rPr>
                        <m:t>𝒂</m:t>
                      </m:r>
                      <m:r>
                        <a:rPr lang="it-IT" sz="2000" b="1" i="1" smtClean="0">
                          <a:solidFill>
                            <a:srgbClr val="C00000"/>
                          </a:solidFill>
                          <a:latin typeface="Cambria Math" panose="02040503050406030204" pitchFamily="18" charset="0"/>
                          <a:ea typeface="Cambria Math" panose="02040503050406030204" pitchFamily="18" charset="0"/>
                        </a:rPr>
                        <m:t>−</m:t>
                      </m:r>
                      <m:r>
                        <a:rPr lang="it-IT" sz="2000" b="1" i="1" smtClean="0">
                          <a:solidFill>
                            <a:srgbClr val="C00000"/>
                          </a:solidFill>
                          <a:latin typeface="Cambria Math" panose="02040503050406030204" pitchFamily="18" charset="0"/>
                          <a:ea typeface="Cambria Math" panose="02040503050406030204" pitchFamily="18" charset="0"/>
                        </a:rPr>
                        <m:t>𝒔𝒄𝒐𝒓𝒆</m:t>
                      </m:r>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𝐼</m:t>
                          </m:r>
                        </m:e>
                        <m:sub>
                          <m:r>
                            <a:rPr lang="it-IT" sz="2000" b="0" i="1" smtClean="0">
                              <a:latin typeface="Cambria Math" panose="02040503050406030204" pitchFamily="18" charset="0"/>
                              <a:ea typeface="Cambria Math" panose="02040503050406030204" pitchFamily="18" charset="0"/>
                            </a:rPr>
                            <m:t>𝑐</m:t>
                          </m:r>
                        </m:sub>
                      </m:sSub>
                      <m:r>
                        <a:rPr lang="en-GB" sz="2000" i="1" smtClean="0">
                          <a:latin typeface="Cambria Math" panose="02040503050406030204" pitchFamily="18" charset="0"/>
                          <a:ea typeface="Cambria Math" panose="02040503050406030204" pitchFamily="18" charset="0"/>
                        </a:rPr>
                        <m:t>∙</m:t>
                      </m:r>
                      <m:f>
                        <m:fPr>
                          <m:ctrlPr>
                            <a:rPr lang="en-GB" sz="2000" i="1" smtClean="0">
                              <a:latin typeface="Cambria Math" panose="02040503050406030204" pitchFamily="18" charset="0"/>
                              <a:ea typeface="Cambria Math" panose="02040503050406030204" pitchFamily="18" charset="0"/>
                            </a:rPr>
                          </m:ctrlPr>
                        </m:fPr>
                        <m:num>
                          <m:r>
                            <a:rPr lang="it-IT" sz="2000" b="0" i="1" smtClean="0">
                              <a:latin typeface="Cambria Math" panose="02040503050406030204" pitchFamily="18" charset="0"/>
                              <a:ea typeface="Cambria Math" panose="02040503050406030204" pitchFamily="18" charset="0"/>
                            </a:rPr>
                            <m:t>𝑥</m:t>
                          </m:r>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𝑥</m:t>
                              </m:r>
                            </m:e>
                            <m:sub>
                              <m:r>
                                <a:rPr lang="it-IT" sz="2000" b="0" i="1" smtClean="0">
                                  <a:latin typeface="Cambria Math" panose="02040503050406030204" pitchFamily="18" charset="0"/>
                                  <a:ea typeface="Cambria Math" panose="02040503050406030204" pitchFamily="18" charset="0"/>
                                </a:rPr>
                                <m:t>𝑝𝑡</m:t>
                              </m:r>
                            </m:sub>
                          </m:sSub>
                        </m:num>
                        <m:den>
                          <m:sSub>
                            <m:sSubPr>
                              <m:ctrlPr>
                                <a:rPr lang="en-GB" sz="2000" i="1" smtClean="0">
                                  <a:latin typeface="Cambria Math" panose="02040503050406030204" pitchFamily="18" charset="0"/>
                                  <a:ea typeface="Cambria Math" panose="02040503050406030204" pitchFamily="18" charset="0"/>
                                </a:rPr>
                              </m:ctrlPr>
                            </m:sSubPr>
                            <m:e>
                              <m:r>
                                <a:rPr lang="en-GB" sz="2000" i="1" smtClean="0">
                                  <a:latin typeface="Cambria Math" panose="02040503050406030204" pitchFamily="18" charset="0"/>
                                  <a:ea typeface="Cambria Math" panose="02040503050406030204" pitchFamily="18" charset="0"/>
                                </a:rPr>
                                <m:t>𝜎</m:t>
                              </m:r>
                            </m:e>
                            <m:sub>
                              <m:r>
                                <a:rPr lang="it-IT" sz="2000" b="0" i="1" smtClean="0">
                                  <a:latin typeface="Cambria Math" panose="02040503050406030204" pitchFamily="18" charset="0"/>
                                  <a:ea typeface="Cambria Math" panose="02040503050406030204" pitchFamily="18" charset="0"/>
                                </a:rPr>
                                <m:t>𝑝𝑡</m:t>
                              </m:r>
                            </m:sub>
                          </m:sSub>
                        </m:den>
                      </m:f>
                    </m:oMath>
                  </m:oMathPara>
                </a14:m>
                <a:endParaRPr lang="en-GB" sz="2000"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1043608" y="4870336"/>
                <a:ext cx="2752805" cy="62074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3796413" y="4716958"/>
                <a:ext cx="5040560" cy="1015663"/>
              </a:xfrm>
              <a:prstGeom prst="rect">
                <a:avLst/>
              </a:prstGeom>
            </p:spPr>
            <p:txBody>
              <a:bodyPr wrap="square">
                <a:spAutoFit/>
              </a:bodyPr>
              <a:lstStyle/>
              <a:p>
                <a:pPr marL="457189" lvl="1" indent="0">
                  <a:buNone/>
                </a:pPr>
                <a:r>
                  <a:rPr lang="en-GB" sz="1200" b="0" dirty="0" smtClean="0">
                    <a:solidFill>
                      <a:schemeClr val="tx1"/>
                    </a:solidFill>
                  </a:rPr>
                  <a:t>x</a:t>
                </a:r>
                <a:r>
                  <a:rPr lang="en-GB" sz="1200" b="0" dirty="0">
                    <a:solidFill>
                      <a:schemeClr val="tx1"/>
                    </a:solidFill>
                  </a:rPr>
                  <a:t>= </a:t>
                </a:r>
                <a:r>
                  <a:rPr lang="en-GB" sz="1200" b="0" dirty="0" err="1" smtClean="0">
                    <a:solidFill>
                      <a:schemeClr val="tx1"/>
                    </a:solidFill>
                  </a:rPr>
                  <a:t>risultato</a:t>
                </a:r>
                <a:r>
                  <a:rPr lang="en-GB" sz="1200" b="0" dirty="0" smtClean="0">
                    <a:solidFill>
                      <a:schemeClr val="tx1"/>
                    </a:solidFill>
                  </a:rPr>
                  <a:t> del </a:t>
                </a:r>
                <a:r>
                  <a:rPr lang="en-GB" sz="1200" b="0" dirty="0" err="1" smtClean="0">
                    <a:solidFill>
                      <a:schemeClr val="tx1"/>
                    </a:solidFill>
                  </a:rPr>
                  <a:t>partecipante</a:t>
                </a:r>
                <a:endParaRPr lang="en-GB" sz="1200" b="0" dirty="0">
                  <a:solidFill>
                    <a:schemeClr val="tx1"/>
                  </a:solidFill>
                </a:endParaRPr>
              </a:p>
              <a:p>
                <a:pPr marL="457189" lvl="1" indent="0">
                  <a:buNone/>
                </a:pPr>
                <a:r>
                  <a:rPr lang="en-GB" sz="1200" b="0" dirty="0" err="1">
                    <a:solidFill>
                      <a:schemeClr val="tx1"/>
                    </a:solidFill>
                  </a:rPr>
                  <a:t>x</a:t>
                </a:r>
                <a:r>
                  <a:rPr lang="en-GB" sz="1200" b="0" baseline="-25000" dirty="0" err="1">
                    <a:solidFill>
                      <a:schemeClr val="tx1"/>
                    </a:solidFill>
                  </a:rPr>
                  <a:t>pt</a:t>
                </a:r>
                <a:r>
                  <a:rPr lang="en-GB" sz="1200" b="0" dirty="0">
                    <a:solidFill>
                      <a:schemeClr val="tx1"/>
                    </a:solidFill>
                  </a:rPr>
                  <a:t>= </a:t>
                </a:r>
                <a:r>
                  <a:rPr lang="en-GB" sz="1200" b="0" dirty="0" err="1" smtClean="0">
                    <a:solidFill>
                      <a:schemeClr val="tx1"/>
                    </a:solidFill>
                  </a:rPr>
                  <a:t>valore</a:t>
                </a:r>
                <a:r>
                  <a:rPr lang="en-GB" sz="1200" b="0" dirty="0" smtClean="0">
                    <a:solidFill>
                      <a:schemeClr val="tx1"/>
                    </a:solidFill>
                  </a:rPr>
                  <a:t> </a:t>
                </a:r>
                <a:r>
                  <a:rPr lang="en-GB" sz="1200" b="0" dirty="0" err="1" smtClean="0">
                    <a:solidFill>
                      <a:schemeClr val="tx1"/>
                    </a:solidFill>
                  </a:rPr>
                  <a:t>assegnato</a:t>
                </a:r>
                <a:r>
                  <a:rPr lang="en-GB" sz="1200" b="0" dirty="0" smtClean="0">
                    <a:solidFill>
                      <a:schemeClr val="tx1"/>
                    </a:solidFill>
                  </a:rPr>
                  <a:t>, </a:t>
                </a:r>
                <a:r>
                  <a:rPr lang="en-GB" sz="1200" b="0" dirty="0" err="1" smtClean="0">
                    <a:solidFill>
                      <a:schemeClr val="tx1"/>
                    </a:solidFill>
                  </a:rPr>
                  <a:t>ottenuto</a:t>
                </a:r>
                <a:r>
                  <a:rPr lang="en-GB" sz="1200" b="0" dirty="0" smtClean="0">
                    <a:solidFill>
                      <a:schemeClr val="tx1"/>
                    </a:solidFill>
                  </a:rPr>
                  <a:t> come </a:t>
                </a:r>
                <a:r>
                  <a:rPr lang="en-GB" sz="1200" b="0" dirty="0" err="1" smtClean="0">
                    <a:solidFill>
                      <a:schemeClr val="tx1"/>
                    </a:solidFill>
                  </a:rPr>
                  <a:t>valore</a:t>
                </a:r>
                <a:r>
                  <a:rPr lang="en-GB" sz="1200" b="0" dirty="0" smtClean="0">
                    <a:solidFill>
                      <a:schemeClr val="tx1"/>
                    </a:solidFill>
                  </a:rPr>
                  <a:t> di </a:t>
                </a:r>
                <a:r>
                  <a:rPr lang="en-GB" sz="1200" b="0" dirty="0" err="1" smtClean="0">
                    <a:solidFill>
                      <a:schemeClr val="tx1"/>
                    </a:solidFill>
                  </a:rPr>
                  <a:t>consenso</a:t>
                </a:r>
                <a:r>
                  <a:rPr lang="en-GB" sz="1200" b="0" dirty="0" smtClean="0">
                    <a:solidFill>
                      <a:schemeClr val="tx1"/>
                    </a:solidFill>
                  </a:rPr>
                  <a:t>  </a:t>
                </a:r>
                <a14:m>
                  <m:oMath xmlns:m="http://schemas.openxmlformats.org/officeDocument/2006/math">
                    <m:acc>
                      <m:accPr>
                        <m:chr m:val="̂"/>
                        <m:ctrlPr>
                          <a:rPr lang="en-GB" sz="1200" b="0" i="1">
                            <a:solidFill>
                              <a:schemeClr val="tx1"/>
                            </a:solidFill>
                            <a:latin typeface="Cambria Math" panose="02040503050406030204" pitchFamily="18" charset="0"/>
                          </a:rPr>
                        </m:ctrlPr>
                      </m:accPr>
                      <m:e>
                        <m:r>
                          <a:rPr lang="it-IT" sz="1200" b="0" i="1">
                            <a:solidFill>
                              <a:schemeClr val="tx1"/>
                            </a:solidFill>
                            <a:latin typeface="Cambria Math" panose="02040503050406030204" pitchFamily="18" charset="0"/>
                          </a:rPr>
                          <m:t>𝑝</m:t>
                        </m:r>
                        <m:r>
                          <a:rPr lang="it-IT" sz="1200" b="0" i="1">
                            <a:solidFill>
                              <a:schemeClr val="tx1"/>
                            </a:solidFill>
                            <a:latin typeface="Cambria Math" panose="02040503050406030204" pitchFamily="18" charset="0"/>
                          </a:rPr>
                          <m:t> </m:t>
                        </m:r>
                      </m:e>
                    </m:acc>
                  </m:oMath>
                </a14:m>
                <a:r>
                  <a:rPr lang="en-GB" sz="1200" b="0" dirty="0" smtClean="0">
                    <a:solidFill>
                      <a:schemeClr val="tx1"/>
                    </a:solidFill>
                  </a:rPr>
                  <a:t>(</a:t>
                </a:r>
                <a:r>
                  <a:rPr lang="en-GB" sz="1200" b="0" dirty="0" err="1" smtClean="0">
                    <a:solidFill>
                      <a:schemeClr val="tx1"/>
                    </a:solidFill>
                  </a:rPr>
                  <a:t>proporzione</a:t>
                </a:r>
                <a:r>
                  <a:rPr lang="en-GB" sz="1200" b="0" dirty="0" smtClean="0">
                    <a:solidFill>
                      <a:schemeClr val="tx1"/>
                    </a:solidFill>
                  </a:rPr>
                  <a:t> di </a:t>
                </a:r>
                <a:r>
                  <a:rPr lang="en-GB" sz="1200" b="0" dirty="0" err="1" smtClean="0">
                    <a:solidFill>
                      <a:schemeClr val="tx1"/>
                    </a:solidFill>
                  </a:rPr>
                  <a:t>risultati</a:t>
                </a:r>
                <a:r>
                  <a:rPr lang="en-GB" sz="1200" b="0" dirty="0" smtClean="0">
                    <a:solidFill>
                      <a:schemeClr val="tx1"/>
                    </a:solidFill>
                  </a:rPr>
                  <a:t> </a:t>
                </a:r>
                <a:r>
                  <a:rPr lang="en-GB" sz="1200" b="0" dirty="0" err="1" smtClean="0">
                    <a:solidFill>
                      <a:schemeClr val="tx1"/>
                    </a:solidFill>
                  </a:rPr>
                  <a:t>soddisfacienti</a:t>
                </a:r>
                <a:r>
                  <a:rPr lang="en-GB" sz="1200" b="0" dirty="0" smtClean="0">
                    <a:solidFill>
                      <a:schemeClr val="tx1"/>
                    </a:solidFill>
                  </a:rPr>
                  <a:t>)</a:t>
                </a:r>
                <a:endParaRPr lang="en-GB" sz="1200" b="0" dirty="0">
                  <a:solidFill>
                    <a:schemeClr val="tx1"/>
                  </a:solidFill>
                </a:endParaRPr>
              </a:p>
              <a:p>
                <a:pPr marL="457189" lvl="1" indent="0">
                  <a:buNone/>
                </a:pPr>
                <a:r>
                  <a:rPr lang="en-GB" sz="1200" b="0" dirty="0" err="1">
                    <a:solidFill>
                      <a:schemeClr val="tx1"/>
                    </a:solidFill>
                  </a:rPr>
                  <a:t>σ</a:t>
                </a:r>
                <a:r>
                  <a:rPr lang="en-GB" sz="1200" b="0" baseline="-25000" dirty="0" err="1">
                    <a:solidFill>
                      <a:schemeClr val="tx1"/>
                    </a:solidFill>
                  </a:rPr>
                  <a:t>pt</a:t>
                </a:r>
                <a:r>
                  <a:rPr lang="en-GB" sz="1200" b="0" dirty="0">
                    <a:solidFill>
                      <a:schemeClr val="tx1"/>
                    </a:solidFill>
                  </a:rPr>
                  <a:t>= </a:t>
                </a:r>
                <a:r>
                  <a:rPr lang="en-GB" sz="1200" b="0" dirty="0" err="1" smtClean="0">
                    <a:solidFill>
                      <a:schemeClr val="tx1"/>
                    </a:solidFill>
                  </a:rPr>
                  <a:t>deviazione</a:t>
                </a:r>
                <a:r>
                  <a:rPr lang="en-GB" sz="1200" b="0" dirty="0" smtClean="0">
                    <a:solidFill>
                      <a:schemeClr val="tx1"/>
                    </a:solidFill>
                  </a:rPr>
                  <a:t> standard </a:t>
                </a:r>
                <a:r>
                  <a:rPr lang="en-GB" sz="1200" b="0" dirty="0" err="1" smtClean="0">
                    <a:solidFill>
                      <a:schemeClr val="tx1"/>
                    </a:solidFill>
                  </a:rPr>
                  <a:t>predeterminata</a:t>
                </a:r>
                <a:r>
                  <a:rPr lang="en-GB" sz="1200" b="0" dirty="0" smtClean="0">
                    <a:solidFill>
                      <a:schemeClr val="tx1"/>
                    </a:solidFill>
                  </a:rPr>
                  <a:t> per la </a:t>
                </a:r>
                <a:r>
                  <a:rPr lang="en-GB" sz="1200" b="0" dirty="0" err="1" smtClean="0">
                    <a:solidFill>
                      <a:schemeClr val="tx1"/>
                    </a:solidFill>
                  </a:rPr>
                  <a:t>valutazione</a:t>
                </a:r>
                <a:r>
                  <a:rPr lang="en-GB" sz="1200" b="0" dirty="0" smtClean="0">
                    <a:solidFill>
                      <a:schemeClr val="tx1"/>
                    </a:solidFill>
                  </a:rPr>
                  <a:t> di performance</a:t>
                </a:r>
              </a:p>
            </p:txBody>
          </p:sp>
        </mc:Choice>
        <mc:Fallback xmlns="">
          <p:sp>
            <p:nvSpPr>
              <p:cNvPr id="3" name="Rettangolo 2"/>
              <p:cNvSpPr>
                <a:spLocks noRot="1" noChangeAspect="1" noMove="1" noResize="1" noEditPoints="1" noAdjustHandles="1" noChangeArrowheads="1" noChangeShapeType="1" noTextEdit="1"/>
              </p:cNvSpPr>
              <p:nvPr/>
            </p:nvSpPr>
            <p:spPr>
              <a:xfrm>
                <a:off x="3796413" y="4716958"/>
                <a:ext cx="5040560" cy="1015663"/>
              </a:xfrm>
              <a:prstGeom prst="rect">
                <a:avLst/>
              </a:prstGeom>
              <a:blipFill rotWithShape="0">
                <a:blip r:embed="rId4"/>
                <a:stretch>
                  <a:fillRect t="-602" b="-4217"/>
                </a:stretch>
              </a:blipFill>
            </p:spPr>
            <p:txBody>
              <a:bodyPr/>
              <a:lstStyle/>
              <a:p>
                <a:r>
                  <a:rPr lang="en-GB">
                    <a:noFill/>
                  </a:rPr>
                  <a:t> </a:t>
                </a:r>
              </a:p>
            </p:txBody>
          </p:sp>
        </mc:Fallback>
      </mc:AlternateContent>
      <p:graphicFrame>
        <p:nvGraphicFramePr>
          <p:cNvPr id="8" name="Tabella 7"/>
          <p:cNvGraphicFramePr>
            <a:graphicFrameLocks noGrp="1"/>
          </p:cNvGraphicFramePr>
          <p:nvPr>
            <p:extLst/>
          </p:nvPr>
        </p:nvGraphicFramePr>
        <p:xfrm>
          <a:off x="6123045" y="1523516"/>
          <a:ext cx="2530159" cy="2078042"/>
        </p:xfrm>
        <a:graphic>
          <a:graphicData uri="http://schemas.openxmlformats.org/drawingml/2006/table">
            <a:tbl>
              <a:tblPr firstRow="1" bandRow="1">
                <a:tableStyleId>{912C8C85-51F0-491E-9774-3900AFEF0FD7}</a:tableStyleId>
              </a:tblPr>
              <a:tblGrid>
                <a:gridCol w="518163">
                  <a:extLst>
                    <a:ext uri="{9D8B030D-6E8A-4147-A177-3AD203B41FA5}">
                      <a16:colId xmlns="" xmlns:a16="http://schemas.microsoft.com/office/drawing/2014/main" val="20000"/>
                    </a:ext>
                  </a:extLst>
                </a:gridCol>
                <a:gridCol w="326804">
                  <a:extLst>
                    <a:ext uri="{9D8B030D-6E8A-4147-A177-3AD203B41FA5}">
                      <a16:colId xmlns="" xmlns:a16="http://schemas.microsoft.com/office/drawing/2014/main" val="3914420087"/>
                    </a:ext>
                  </a:extLst>
                </a:gridCol>
                <a:gridCol w="760730">
                  <a:extLst>
                    <a:ext uri="{9D8B030D-6E8A-4147-A177-3AD203B41FA5}">
                      <a16:colId xmlns="" xmlns:a16="http://schemas.microsoft.com/office/drawing/2014/main" val="3280185255"/>
                    </a:ext>
                  </a:extLst>
                </a:gridCol>
                <a:gridCol w="924462">
                  <a:extLst>
                    <a:ext uri="{9D8B030D-6E8A-4147-A177-3AD203B41FA5}">
                      <a16:colId xmlns="" xmlns:a16="http://schemas.microsoft.com/office/drawing/2014/main" val="261985549"/>
                    </a:ext>
                  </a:extLst>
                </a:gridCol>
              </a:tblGrid>
              <a:tr h="443394">
                <a:tc>
                  <a:txBody>
                    <a:bodyPr/>
                    <a:lstStyle/>
                    <a:p>
                      <a:pPr algn="ctr"/>
                      <a:endParaRPr lang="en-GB" sz="1200" dirty="0">
                        <a:latin typeface="Verdana" panose="020B0604030504040204" pitchFamily="34" charset="0"/>
                        <a:ea typeface="Verdana" panose="020B0604030504040204" pitchFamily="34" charset="0"/>
                      </a:endParaRPr>
                    </a:p>
                  </a:txBody>
                  <a:tcPr anchor="ctr">
                    <a:solidFill>
                      <a:schemeClr val="accent5">
                        <a:lumMod val="25000"/>
                      </a:schemeClr>
                    </a:solidFill>
                  </a:tcPr>
                </a:tc>
                <a:tc>
                  <a:txBody>
                    <a:bodyPr/>
                    <a:lstStyle/>
                    <a:p>
                      <a:pPr algn="ctr"/>
                      <a:endParaRPr lang="en-GB" sz="1200" dirty="0">
                        <a:latin typeface="Verdana" panose="020B0604030504040204" pitchFamily="34" charset="0"/>
                        <a:ea typeface="Verdana" panose="020B0604030504040204" pitchFamily="34" charset="0"/>
                      </a:endParaRPr>
                    </a:p>
                  </a:txBody>
                  <a:tcPr anchor="ctr">
                    <a:solidFill>
                      <a:schemeClr val="accent5">
                        <a:lumMod val="25000"/>
                      </a:schemeClr>
                    </a:solidFill>
                  </a:tcPr>
                </a:tc>
                <a:tc gridSpan="2">
                  <a:txBody>
                    <a:bodyPr/>
                    <a:lstStyle/>
                    <a:p>
                      <a:pPr algn="ctr"/>
                      <a:r>
                        <a:rPr lang="it-IT" sz="1200" dirty="0" err="1" smtClean="0">
                          <a:latin typeface="Verdana" panose="020B0604030504040204" pitchFamily="34" charset="0"/>
                          <a:ea typeface="Verdana" panose="020B0604030504040204" pitchFamily="34" charset="0"/>
                        </a:rPr>
                        <a:t>Assigned</a:t>
                      </a:r>
                      <a:r>
                        <a:rPr lang="it-IT" sz="1200" dirty="0" smtClean="0">
                          <a:latin typeface="Verdana" panose="020B0604030504040204" pitchFamily="34" charset="0"/>
                          <a:ea typeface="Verdana" panose="020B0604030504040204" pitchFamily="34" charset="0"/>
                        </a:rPr>
                        <a:t> </a:t>
                      </a:r>
                      <a:r>
                        <a:rPr lang="it-IT" sz="1200" dirty="0" err="1" smtClean="0">
                          <a:latin typeface="Verdana" panose="020B0604030504040204" pitchFamily="34" charset="0"/>
                          <a:ea typeface="Verdana" panose="020B0604030504040204" pitchFamily="34" charset="0"/>
                        </a:rPr>
                        <a:t>value</a:t>
                      </a:r>
                      <a:endParaRPr lang="en-GB" sz="1200" dirty="0">
                        <a:latin typeface="Verdana" panose="020B0604030504040204" pitchFamily="34" charset="0"/>
                        <a:ea typeface="Verdana" panose="020B0604030504040204" pitchFamily="34" charset="0"/>
                      </a:endParaRPr>
                    </a:p>
                  </a:txBody>
                  <a:tcPr anchor="ctr">
                    <a:solidFill>
                      <a:schemeClr val="accent5">
                        <a:lumMod val="25000"/>
                      </a:schemeClr>
                    </a:solidFill>
                  </a:tcPr>
                </a:tc>
                <a:tc hMerge="1">
                  <a:txBody>
                    <a:bodyPr/>
                    <a:lstStyle/>
                    <a:p>
                      <a:pPr algn="ctr"/>
                      <a:endParaRPr lang="en-GB" dirty="0"/>
                    </a:p>
                  </a:txBody>
                  <a:tcPr anchor="ctr"/>
                </a:tc>
                <a:extLst>
                  <a:ext uri="{0D108BD9-81ED-4DB2-BD59-A6C34878D82A}">
                    <a16:rowId xmlns="" xmlns:a16="http://schemas.microsoft.com/office/drawing/2014/main" val="1080198153"/>
                  </a:ext>
                </a:extLst>
              </a:tr>
              <a:tr h="357256">
                <a:tc>
                  <a:txBody>
                    <a:bodyPr/>
                    <a:lstStyle/>
                    <a:p>
                      <a:pPr algn="ctr"/>
                      <a:endParaRPr lang="en-GB" sz="1200" dirty="0">
                        <a:latin typeface="Verdana" panose="020B0604030504040204" pitchFamily="34" charset="0"/>
                        <a:ea typeface="Verdana" panose="020B0604030504040204" pitchFamily="34" charset="0"/>
                      </a:endParaRPr>
                    </a:p>
                  </a:txBody>
                  <a:tcPr anchor="ctr"/>
                </a:tc>
                <a:tc>
                  <a:txBody>
                    <a:bodyPr/>
                    <a:lstStyle/>
                    <a:p>
                      <a:pPr algn="ctr"/>
                      <a:endParaRPr lang="en-GB" sz="1200" dirty="0">
                        <a:latin typeface="Verdana" panose="020B0604030504040204" pitchFamily="34" charset="0"/>
                        <a:ea typeface="Verdana" panose="020B0604030504040204" pitchFamily="34" charset="0"/>
                      </a:endParaRPr>
                    </a:p>
                  </a:txBody>
                  <a:tcPr anchor="ctr"/>
                </a:tc>
                <a:tc>
                  <a:txBody>
                    <a:bodyPr/>
                    <a:lstStyle/>
                    <a:p>
                      <a:pPr algn="ctr"/>
                      <a:r>
                        <a:rPr lang="it-IT" sz="1200" dirty="0" smtClean="0">
                          <a:latin typeface="Verdana" panose="020B0604030504040204" pitchFamily="34" charset="0"/>
                          <a:ea typeface="Verdana" panose="020B0604030504040204" pitchFamily="34" charset="0"/>
                        </a:rPr>
                        <a:t>+</a:t>
                      </a:r>
                      <a:endParaRPr lang="en-GB" sz="1200" dirty="0">
                        <a:latin typeface="Verdana" panose="020B0604030504040204" pitchFamily="34" charset="0"/>
                        <a:ea typeface="Verdana" panose="020B0604030504040204" pitchFamily="34" charset="0"/>
                      </a:endParaRPr>
                    </a:p>
                  </a:txBody>
                  <a:tcPr anchor="ctr"/>
                </a:tc>
                <a:tc>
                  <a:txBody>
                    <a:bodyPr/>
                    <a:lstStyle/>
                    <a:p>
                      <a:pPr algn="ctr"/>
                      <a:r>
                        <a:rPr lang="it-IT" sz="1200" dirty="0" smtClean="0">
                          <a:latin typeface="Verdana" panose="020B0604030504040204" pitchFamily="34" charset="0"/>
                          <a:ea typeface="Verdana" panose="020B0604030504040204" pitchFamily="34" charset="0"/>
                        </a:rPr>
                        <a:t>-</a:t>
                      </a:r>
                      <a:endParaRPr lang="en-GB" sz="1200"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10001"/>
                  </a:ext>
                </a:extLst>
              </a:tr>
              <a:tr h="481652">
                <a:tc rowSpan="2">
                  <a:txBody>
                    <a:bodyPr/>
                    <a:lstStyle/>
                    <a:p>
                      <a:pPr algn="ctr"/>
                      <a:r>
                        <a:rPr lang="it-IT" sz="1200" dirty="0" err="1" smtClean="0">
                          <a:latin typeface="Verdana" panose="020B0604030504040204" pitchFamily="34" charset="0"/>
                          <a:ea typeface="Verdana" panose="020B0604030504040204" pitchFamily="34" charset="0"/>
                        </a:rPr>
                        <a:t>Laboratory</a:t>
                      </a:r>
                      <a:r>
                        <a:rPr lang="it-IT" sz="1200" dirty="0" smtClean="0">
                          <a:latin typeface="Verdana" panose="020B0604030504040204" pitchFamily="34" charset="0"/>
                          <a:ea typeface="Verdana" panose="020B0604030504040204" pitchFamily="34" charset="0"/>
                        </a:rPr>
                        <a:t> </a:t>
                      </a:r>
                      <a:r>
                        <a:rPr lang="it-IT" sz="1200" dirty="0" err="1" smtClean="0">
                          <a:latin typeface="Verdana" panose="020B0604030504040204" pitchFamily="34" charset="0"/>
                          <a:ea typeface="Verdana" panose="020B0604030504040204" pitchFamily="34" charset="0"/>
                        </a:rPr>
                        <a:t>result</a:t>
                      </a:r>
                      <a:endParaRPr lang="en-GB" sz="1200" dirty="0">
                        <a:solidFill>
                          <a:schemeClr val="bg1"/>
                        </a:solidFill>
                        <a:latin typeface="Verdana" panose="020B0604030504040204" pitchFamily="34" charset="0"/>
                        <a:ea typeface="Verdana" panose="020B0604030504040204" pitchFamily="34" charset="0"/>
                      </a:endParaRPr>
                    </a:p>
                  </a:txBody>
                  <a:tcPr vert="vert270" anchor="ctr"/>
                </a:tc>
                <a:tc>
                  <a:txBody>
                    <a:bodyPr/>
                    <a:lstStyle/>
                    <a:p>
                      <a:pPr algn="ctr"/>
                      <a:r>
                        <a:rPr lang="it-IT" sz="1200" dirty="0" smtClean="0">
                          <a:latin typeface="Verdana" panose="020B0604030504040204" pitchFamily="34" charset="0"/>
                          <a:ea typeface="Verdana" panose="020B0604030504040204" pitchFamily="34" charset="0"/>
                        </a:rPr>
                        <a:t>+</a:t>
                      </a:r>
                      <a:endParaRPr lang="en-GB" sz="1200" b="0" dirty="0">
                        <a:latin typeface="Verdana" panose="020B0604030504040204" pitchFamily="34" charset="0"/>
                        <a:ea typeface="Verdana" panose="020B0604030504040204" pitchFamily="34" charset="0"/>
                      </a:endParaRPr>
                    </a:p>
                  </a:txBody>
                  <a:tcPr anchor="ctr"/>
                </a:tc>
                <a:tc>
                  <a:txBody>
                    <a:bodyPr/>
                    <a:lstStyle/>
                    <a:p>
                      <a:pPr algn="ctr"/>
                      <a:r>
                        <a:rPr lang="it-IT" sz="1200" dirty="0" smtClean="0">
                          <a:latin typeface="Verdana" panose="020B0604030504040204" pitchFamily="34" charset="0"/>
                          <a:ea typeface="Verdana" panose="020B0604030504040204" pitchFamily="34" charset="0"/>
                        </a:rPr>
                        <a:t>VP</a:t>
                      </a:r>
                      <a:endParaRPr lang="en-GB" sz="1200" b="1" dirty="0">
                        <a:latin typeface="Verdana" panose="020B0604030504040204" pitchFamily="34" charset="0"/>
                        <a:ea typeface="Verdana" panose="020B0604030504040204" pitchFamily="34" charset="0"/>
                      </a:endParaRPr>
                    </a:p>
                  </a:txBody>
                  <a:tcPr anchor="ctr"/>
                </a:tc>
                <a:tc>
                  <a:txBody>
                    <a:bodyPr/>
                    <a:lstStyle/>
                    <a:p>
                      <a:pPr algn="ctr"/>
                      <a:r>
                        <a:rPr lang="it-IT" sz="1200" dirty="0" smtClean="0">
                          <a:latin typeface="Verdana" panose="020B0604030504040204" pitchFamily="34" charset="0"/>
                          <a:ea typeface="Verdana" panose="020B0604030504040204" pitchFamily="34" charset="0"/>
                        </a:rPr>
                        <a:t>FP</a:t>
                      </a:r>
                      <a:endParaRPr lang="en-GB" sz="1200" b="1"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543728831"/>
                  </a:ext>
                </a:extLst>
              </a:tr>
              <a:tr h="444144">
                <a:tc vMerge="1">
                  <a:txBody>
                    <a:bodyPr/>
                    <a:lstStyle/>
                    <a:p>
                      <a:pPr algn="ctr"/>
                      <a:endParaRPr lang="en-GB" dirty="0"/>
                    </a:p>
                  </a:txBody>
                  <a:tcPr anchor="ctr"/>
                </a:tc>
                <a:tc>
                  <a:txBody>
                    <a:bodyPr/>
                    <a:lstStyle/>
                    <a:p>
                      <a:pPr algn="ctr"/>
                      <a:r>
                        <a:rPr lang="it-IT" sz="1200" dirty="0" smtClean="0">
                          <a:latin typeface="Verdana" panose="020B0604030504040204" pitchFamily="34" charset="0"/>
                          <a:ea typeface="Verdana" panose="020B0604030504040204" pitchFamily="34" charset="0"/>
                        </a:rPr>
                        <a:t>-</a:t>
                      </a:r>
                      <a:endParaRPr lang="en-GB" sz="1200" b="0" dirty="0">
                        <a:latin typeface="Verdana" panose="020B0604030504040204" pitchFamily="34" charset="0"/>
                        <a:ea typeface="Verdana" panose="020B0604030504040204" pitchFamily="34" charset="0"/>
                      </a:endParaRPr>
                    </a:p>
                  </a:txBody>
                  <a:tcPr anchor="ctr"/>
                </a:tc>
                <a:tc>
                  <a:txBody>
                    <a:bodyPr/>
                    <a:lstStyle/>
                    <a:p>
                      <a:pPr algn="ctr"/>
                      <a:r>
                        <a:rPr lang="it-IT" sz="1200" dirty="0" smtClean="0">
                          <a:latin typeface="Verdana" panose="020B0604030504040204" pitchFamily="34" charset="0"/>
                          <a:ea typeface="Verdana" panose="020B0604030504040204" pitchFamily="34" charset="0"/>
                        </a:rPr>
                        <a:t>FN</a:t>
                      </a:r>
                      <a:endParaRPr lang="en-GB" sz="1200" b="1" dirty="0">
                        <a:latin typeface="Verdana" panose="020B0604030504040204" pitchFamily="34" charset="0"/>
                        <a:ea typeface="Verdana" panose="020B0604030504040204" pitchFamily="34" charset="0"/>
                      </a:endParaRPr>
                    </a:p>
                  </a:txBody>
                  <a:tcPr anchor="ctr"/>
                </a:tc>
                <a:tc>
                  <a:txBody>
                    <a:bodyPr/>
                    <a:lstStyle/>
                    <a:p>
                      <a:pPr algn="ctr"/>
                      <a:r>
                        <a:rPr lang="it-IT" sz="1200" dirty="0" smtClean="0">
                          <a:latin typeface="Verdana" panose="020B0604030504040204" pitchFamily="34" charset="0"/>
                          <a:ea typeface="Verdana" panose="020B0604030504040204" pitchFamily="34" charset="0"/>
                        </a:rPr>
                        <a:t>VN</a:t>
                      </a:r>
                      <a:endParaRPr lang="en-GB" sz="1200" b="1"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724907873"/>
                  </a:ext>
                </a:extLst>
              </a:tr>
              <a:tr h="351596">
                <a:tc>
                  <a:txBody>
                    <a:bodyPr/>
                    <a:lstStyle/>
                    <a:p>
                      <a:pPr algn="ctr"/>
                      <a:endParaRPr lang="en-GB" sz="1200" dirty="0">
                        <a:solidFill>
                          <a:schemeClr val="bg1"/>
                        </a:solidFill>
                        <a:latin typeface="Verdana" panose="020B0604030504040204" pitchFamily="34" charset="0"/>
                        <a:ea typeface="Verdana" panose="020B0604030504040204" pitchFamily="34" charset="0"/>
                      </a:endParaRPr>
                    </a:p>
                  </a:txBody>
                  <a:tcPr anchor="ctr"/>
                </a:tc>
                <a:tc>
                  <a:txBody>
                    <a:bodyPr/>
                    <a:lstStyle/>
                    <a:p>
                      <a:pPr algn="ctr"/>
                      <a:endParaRPr lang="en-GB" sz="1200" dirty="0">
                        <a:latin typeface="Verdana" panose="020B0604030504040204" pitchFamily="34" charset="0"/>
                        <a:ea typeface="Verdana" panose="020B0604030504040204" pitchFamily="34" charset="0"/>
                      </a:endParaRPr>
                    </a:p>
                  </a:txBody>
                  <a:tcPr anchor="ctr"/>
                </a:tc>
                <a:tc>
                  <a:txBody>
                    <a:bodyPr/>
                    <a:lstStyle/>
                    <a:p>
                      <a:pPr algn="ctr"/>
                      <a:r>
                        <a:rPr lang="it-IT" sz="1200" dirty="0" smtClean="0">
                          <a:latin typeface="Verdana" panose="020B0604030504040204" pitchFamily="34" charset="0"/>
                          <a:ea typeface="Verdana" panose="020B0604030504040204" pitchFamily="34" charset="0"/>
                        </a:rPr>
                        <a:t>VP+FN</a:t>
                      </a:r>
                      <a:endParaRPr lang="en-GB" sz="1200" dirty="0">
                        <a:latin typeface="Verdana" panose="020B0604030504040204" pitchFamily="34" charset="0"/>
                        <a:ea typeface="Verdana" panose="020B0604030504040204" pitchFamily="34" charset="0"/>
                      </a:endParaRPr>
                    </a:p>
                  </a:txBody>
                  <a:tcPr anchor="ctr"/>
                </a:tc>
                <a:tc>
                  <a:txBody>
                    <a:bodyPr/>
                    <a:lstStyle/>
                    <a:p>
                      <a:pPr algn="ctr"/>
                      <a:r>
                        <a:rPr lang="it-IT" sz="1200" dirty="0" smtClean="0">
                          <a:latin typeface="Verdana" panose="020B0604030504040204" pitchFamily="34" charset="0"/>
                          <a:ea typeface="Verdana" panose="020B0604030504040204" pitchFamily="34" charset="0"/>
                        </a:rPr>
                        <a:t>FP+VN</a:t>
                      </a:r>
                      <a:endParaRPr lang="en-GB" sz="1200"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2176941115"/>
                  </a:ext>
                </a:extLst>
              </a:tr>
            </a:tbl>
          </a:graphicData>
        </a:graphic>
      </p:graphicFrame>
      <mc:AlternateContent xmlns:mc="http://schemas.openxmlformats.org/markup-compatibility/2006" xmlns:a14="http://schemas.microsoft.com/office/drawing/2010/main">
        <mc:Choice Requires="a14">
          <p:sp>
            <p:nvSpPr>
              <p:cNvPr id="9" name="CasellaDiTesto 8"/>
              <p:cNvSpPr txBox="1"/>
              <p:nvPr/>
            </p:nvSpPr>
            <p:spPr>
              <a:xfrm>
                <a:off x="971600" y="5766293"/>
                <a:ext cx="4655578" cy="41197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it-IT" sz="1200" b="0" i="1" smtClean="0">
                              <a:latin typeface="Cambria Math" panose="02040503050406030204" pitchFamily="18" charset="0"/>
                              <a:ea typeface="Cambria Math" panose="02040503050406030204" pitchFamily="18" charset="0"/>
                            </a:rPr>
                          </m:ctrlPr>
                        </m:sSubPr>
                        <m:e>
                          <m:r>
                            <a:rPr lang="it-IT" sz="1200" b="0" i="1" smtClean="0">
                              <a:latin typeface="Cambria Math" panose="02040503050406030204" pitchFamily="18" charset="0"/>
                              <a:ea typeface="Cambria Math" panose="02040503050406030204" pitchFamily="18" charset="0"/>
                            </a:rPr>
                            <m:t>𝐼</m:t>
                          </m:r>
                        </m:e>
                        <m:sub>
                          <m:r>
                            <a:rPr lang="it-IT" sz="1200" b="0" i="1" smtClean="0">
                              <a:latin typeface="Cambria Math" panose="02040503050406030204" pitchFamily="18" charset="0"/>
                              <a:ea typeface="Cambria Math" panose="02040503050406030204" pitchFamily="18" charset="0"/>
                            </a:rPr>
                            <m:t>𝑐</m:t>
                          </m:r>
                        </m:sub>
                      </m:sSub>
                      <m:d>
                        <m:dPr>
                          <m:begChr m:val="{"/>
                          <m:endChr m:val=""/>
                          <m:ctrlPr>
                            <a:rPr lang="it-IT" sz="1200" b="0" i="1" smtClean="0">
                              <a:latin typeface="Cambria Math" panose="02040503050406030204" pitchFamily="18" charset="0"/>
                              <a:ea typeface="Cambria Math" panose="02040503050406030204" pitchFamily="18" charset="0"/>
                            </a:rPr>
                          </m:ctrlPr>
                        </m:dPr>
                        <m:e>
                          <m:m>
                            <m:mPr>
                              <m:mcs>
                                <m:mc>
                                  <m:mcPr>
                                    <m:count m:val="1"/>
                                    <m:mcJc m:val="center"/>
                                  </m:mcPr>
                                </m:mc>
                              </m:mcs>
                              <m:ctrlPr>
                                <a:rPr lang="it-IT" sz="1200" b="0" i="1" smtClean="0">
                                  <a:latin typeface="Cambria Math" panose="02040503050406030204" pitchFamily="18" charset="0"/>
                                  <a:ea typeface="Cambria Math" panose="02040503050406030204" pitchFamily="18" charset="0"/>
                                </a:rPr>
                              </m:ctrlPr>
                            </m:mPr>
                            <m:mr>
                              <m:e>
                                <m:r>
                                  <m:rPr>
                                    <m:brk m:alnAt="7"/>
                                  </m:rPr>
                                  <a:rPr lang="it-IT" sz="1200" b="0" i="1" smtClean="0">
                                    <a:latin typeface="Cambria Math" panose="02040503050406030204" pitchFamily="18" charset="0"/>
                                    <a:ea typeface="Cambria Math" panose="02040503050406030204" pitchFamily="18" charset="0"/>
                                  </a:rPr>
                                  <m:t>1</m:t>
                                </m:r>
                                <m:r>
                                  <a:rPr lang="it-IT" sz="1200" b="0" i="1" smtClean="0">
                                    <a:latin typeface="Cambria Math" panose="02040503050406030204" pitchFamily="18" charset="0"/>
                                    <a:ea typeface="Cambria Math" panose="02040503050406030204" pitchFamily="18" charset="0"/>
                                  </a:rPr>
                                  <m:t>    </m:t>
                                </m:r>
                                <m:r>
                                  <a:rPr lang="it-IT" sz="1200" b="0" i="1" smtClean="0">
                                    <a:latin typeface="Cambria Math" panose="02040503050406030204" pitchFamily="18" charset="0"/>
                                    <a:ea typeface="Cambria Math" panose="02040503050406030204" pitchFamily="18" charset="0"/>
                                  </a:rPr>
                                  <m:t>𝑖𝑓</m:t>
                                </m:r>
                                <m:r>
                                  <a:rPr lang="it-IT" sz="1200" b="0" i="1" smtClean="0">
                                    <a:latin typeface="Cambria Math" panose="02040503050406030204" pitchFamily="18" charset="0"/>
                                    <a:ea typeface="Cambria Math" panose="02040503050406030204" pitchFamily="18" charset="0"/>
                                  </a:rPr>
                                  <m:t> </m:t>
                                </m:r>
                                <m:r>
                                  <a:rPr lang="it-IT" sz="1200" b="0" i="1" smtClean="0">
                                    <a:latin typeface="Cambria Math" panose="02040503050406030204" pitchFamily="18" charset="0"/>
                                    <a:ea typeface="Cambria Math" panose="02040503050406030204" pitchFamily="18" charset="0"/>
                                  </a:rPr>
                                  <m:t>𝑡h𝑒</m:t>
                                </m:r>
                                <m:r>
                                  <a:rPr lang="it-IT" sz="1200" b="0" i="1" smtClean="0">
                                    <a:latin typeface="Cambria Math" panose="02040503050406030204" pitchFamily="18" charset="0"/>
                                    <a:ea typeface="Cambria Math" panose="02040503050406030204" pitchFamily="18" charset="0"/>
                                  </a:rPr>
                                  <m:t> </m:t>
                                </m:r>
                                <m:r>
                                  <a:rPr lang="it-IT" sz="1200" b="0" i="1" smtClean="0">
                                    <a:latin typeface="Cambria Math" panose="02040503050406030204" pitchFamily="18" charset="0"/>
                                    <a:ea typeface="Cambria Math" panose="02040503050406030204" pitchFamily="18" charset="0"/>
                                  </a:rPr>
                                  <m:t>𝑐𝑜𝑛𝑠𝑒𝑛𝑠𝑢𝑠</m:t>
                                </m:r>
                                <m:r>
                                  <a:rPr lang="it-IT" sz="1200" b="0" i="1" smtClean="0">
                                    <a:latin typeface="Cambria Math" panose="02040503050406030204" pitchFamily="18" charset="0"/>
                                    <a:ea typeface="Cambria Math" panose="02040503050406030204" pitchFamily="18" charset="0"/>
                                  </a:rPr>
                                  <m:t> </m:t>
                                </m:r>
                                <m:r>
                                  <a:rPr lang="it-IT" sz="1200" b="0" i="1" smtClean="0">
                                    <a:latin typeface="Cambria Math" panose="02040503050406030204" pitchFamily="18" charset="0"/>
                                    <a:ea typeface="Cambria Math" panose="02040503050406030204" pitchFamily="18" charset="0"/>
                                  </a:rPr>
                                  <m:t>𝑖𝑠</m:t>
                                </m:r>
                                <m:r>
                                  <a:rPr lang="it-IT" sz="1200" b="0" i="1" smtClean="0">
                                    <a:latin typeface="Cambria Math" panose="02040503050406030204" pitchFamily="18" charset="0"/>
                                    <a:ea typeface="Cambria Math" panose="02040503050406030204" pitchFamily="18" charset="0"/>
                                  </a:rPr>
                                  <m:t> "</m:t>
                                </m:r>
                                <m:r>
                                  <a:rPr lang="it-IT" sz="1200" b="0" i="1" smtClean="0">
                                    <a:latin typeface="Cambria Math" panose="02040503050406030204" pitchFamily="18" charset="0"/>
                                    <a:ea typeface="Cambria Math" panose="02040503050406030204" pitchFamily="18" charset="0"/>
                                  </a:rPr>
                                  <m:t>𝑑𝑒𝑡𝑒𝑐𝑡𝑒𝑑</m:t>
                                </m:r>
                                <m:r>
                                  <a:rPr lang="it-IT" sz="1200" b="0" i="1" smtClean="0">
                                    <a:latin typeface="Cambria Math" panose="02040503050406030204" pitchFamily="18" charset="0"/>
                                    <a:ea typeface="Cambria Math" panose="02040503050406030204" pitchFamily="18" charset="0"/>
                                  </a:rPr>
                                  <m:t>"</m:t>
                                </m:r>
                              </m:e>
                            </m:mr>
                            <m:mr>
                              <m:e>
                                <m:r>
                                  <a:rPr lang="it-IT" sz="1200" b="0" i="1" smtClean="0">
                                    <a:latin typeface="Cambria Math" panose="02040503050406030204" pitchFamily="18" charset="0"/>
                                    <a:ea typeface="Cambria Math" panose="02040503050406030204" pitchFamily="18" charset="0"/>
                                  </a:rPr>
                                  <m:t> </m:t>
                                </m:r>
                                <m:r>
                                  <a:rPr lang="en-IE" sz="1200" b="0" i="1" smtClean="0">
                                    <a:latin typeface="Cambria Math" panose="02040503050406030204" pitchFamily="18" charset="0"/>
                                    <a:ea typeface="Cambria Math" panose="02040503050406030204" pitchFamily="18" charset="0"/>
                                  </a:rPr>
                                  <m:t>    </m:t>
                                </m:r>
                                <m:r>
                                  <a:rPr lang="it-IT" sz="1200" b="0" i="1" smtClean="0">
                                    <a:latin typeface="Cambria Math" panose="02040503050406030204" pitchFamily="18" charset="0"/>
                                    <a:ea typeface="Cambria Math" panose="02040503050406030204" pitchFamily="18" charset="0"/>
                                  </a:rPr>
                                  <m:t>−1    </m:t>
                                </m:r>
                                <m:r>
                                  <m:rPr>
                                    <m:brk m:alnAt="7"/>
                                  </m:rPr>
                                  <a:rPr lang="it-IT" sz="1200" i="1">
                                    <a:latin typeface="Cambria Math" panose="02040503050406030204" pitchFamily="18" charset="0"/>
                                    <a:ea typeface="Cambria Math" panose="02040503050406030204" pitchFamily="18" charset="0"/>
                                  </a:rPr>
                                  <m:t>𝑖</m:t>
                                </m:r>
                                <m:r>
                                  <a:rPr lang="it-IT" sz="1200" i="1">
                                    <a:latin typeface="Cambria Math" panose="02040503050406030204" pitchFamily="18" charset="0"/>
                                    <a:ea typeface="Cambria Math" panose="02040503050406030204" pitchFamily="18" charset="0"/>
                                  </a:rPr>
                                  <m:t>𝑓</m:t>
                                </m:r>
                                <m:r>
                                  <a:rPr lang="it-IT" sz="1200" i="1">
                                    <a:latin typeface="Cambria Math" panose="02040503050406030204" pitchFamily="18" charset="0"/>
                                    <a:ea typeface="Cambria Math" panose="02040503050406030204" pitchFamily="18" charset="0"/>
                                  </a:rPr>
                                  <m:t> </m:t>
                                </m:r>
                                <m:r>
                                  <a:rPr lang="it-IT" sz="1200" i="1">
                                    <a:latin typeface="Cambria Math" panose="02040503050406030204" pitchFamily="18" charset="0"/>
                                    <a:ea typeface="Cambria Math" panose="02040503050406030204" pitchFamily="18" charset="0"/>
                                  </a:rPr>
                                  <m:t>𝑡h𝑒</m:t>
                                </m:r>
                                <m:r>
                                  <a:rPr lang="it-IT" sz="1200" i="1">
                                    <a:latin typeface="Cambria Math" panose="02040503050406030204" pitchFamily="18" charset="0"/>
                                    <a:ea typeface="Cambria Math" panose="02040503050406030204" pitchFamily="18" charset="0"/>
                                  </a:rPr>
                                  <m:t> </m:t>
                                </m:r>
                                <m:r>
                                  <a:rPr lang="it-IT" sz="1200" i="1">
                                    <a:latin typeface="Cambria Math" panose="02040503050406030204" pitchFamily="18" charset="0"/>
                                    <a:ea typeface="Cambria Math" panose="02040503050406030204" pitchFamily="18" charset="0"/>
                                  </a:rPr>
                                  <m:t>𝑐𝑜𝑛𝑠𝑒𝑛𝑠𝑢𝑠</m:t>
                                </m:r>
                                <m:r>
                                  <a:rPr lang="it-IT" sz="1200" i="1">
                                    <a:latin typeface="Cambria Math" panose="02040503050406030204" pitchFamily="18" charset="0"/>
                                    <a:ea typeface="Cambria Math" panose="02040503050406030204" pitchFamily="18" charset="0"/>
                                  </a:rPr>
                                  <m:t> </m:t>
                                </m:r>
                                <m:r>
                                  <a:rPr lang="it-IT" sz="1200" i="1">
                                    <a:latin typeface="Cambria Math" panose="02040503050406030204" pitchFamily="18" charset="0"/>
                                    <a:ea typeface="Cambria Math" panose="02040503050406030204" pitchFamily="18" charset="0"/>
                                  </a:rPr>
                                  <m:t>𝑖𝑠</m:t>
                                </m:r>
                                <m:r>
                                  <a:rPr lang="it-IT" sz="1200" i="1">
                                    <a:latin typeface="Cambria Math" panose="02040503050406030204" pitchFamily="18" charset="0"/>
                                    <a:ea typeface="Cambria Math" panose="02040503050406030204" pitchFamily="18" charset="0"/>
                                  </a:rPr>
                                  <m:t> "</m:t>
                                </m:r>
                                <m:r>
                                  <a:rPr lang="it-IT" sz="1200" b="0" i="1" smtClean="0">
                                    <a:latin typeface="Cambria Math" panose="02040503050406030204" pitchFamily="18" charset="0"/>
                                    <a:ea typeface="Cambria Math" panose="02040503050406030204" pitchFamily="18" charset="0"/>
                                  </a:rPr>
                                  <m:t>𝑛𝑜𝑡</m:t>
                                </m:r>
                                <m:r>
                                  <a:rPr lang="it-IT" sz="1200" b="0" i="1" smtClean="0">
                                    <a:latin typeface="Cambria Math" panose="02040503050406030204" pitchFamily="18" charset="0"/>
                                    <a:ea typeface="Cambria Math" panose="02040503050406030204" pitchFamily="18" charset="0"/>
                                  </a:rPr>
                                  <m:t> </m:t>
                                </m:r>
                                <m:r>
                                  <a:rPr lang="it-IT" sz="1200" i="1">
                                    <a:latin typeface="Cambria Math" panose="02040503050406030204" pitchFamily="18" charset="0"/>
                                    <a:ea typeface="Cambria Math" panose="02040503050406030204" pitchFamily="18" charset="0"/>
                                  </a:rPr>
                                  <m:t>𝑑𝑒𝑡𝑒𝑐𝑡𝑒𝑑</m:t>
                                </m:r>
                                <m:r>
                                  <a:rPr lang="it-IT" sz="1200" i="1">
                                    <a:latin typeface="Cambria Math" panose="02040503050406030204" pitchFamily="18" charset="0"/>
                                    <a:ea typeface="Cambria Math" panose="02040503050406030204" pitchFamily="18" charset="0"/>
                                  </a:rPr>
                                  <m:t>"</m:t>
                                </m:r>
                              </m:e>
                            </m:mr>
                          </m:m>
                        </m:e>
                      </m:d>
                    </m:oMath>
                  </m:oMathPara>
                </a14:m>
                <a:endParaRPr lang="en-GB" sz="1200"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971600" y="5766293"/>
                <a:ext cx="4655578" cy="411972"/>
              </a:xfrm>
              <a:prstGeom prst="rect">
                <a:avLst/>
              </a:prstGeom>
              <a:blipFill rotWithShape="0">
                <a:blip r:embed="rId5"/>
                <a:stretch>
                  <a:fillRect l="-13482" t="-229851" b="-329851"/>
                </a:stretch>
              </a:blipFill>
            </p:spPr>
            <p:txBody>
              <a:bodyPr/>
              <a:lstStyle/>
              <a:p>
                <a:r>
                  <a:rPr lang="en-GB">
                    <a:noFill/>
                  </a:rPr>
                  <a:t> </a:t>
                </a:r>
              </a:p>
            </p:txBody>
          </p:sp>
        </mc:Fallback>
      </mc:AlternateContent>
    </p:spTree>
    <p:extLst>
      <p:ext uri="{BB962C8B-B14F-4D97-AF65-F5344CB8AC3E}">
        <p14:creationId xmlns:p14="http://schemas.microsoft.com/office/powerpoint/2010/main" val="4076564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48680"/>
            <a:ext cx="8229600" cy="949008"/>
          </a:xfrm>
          <a:noFill/>
        </p:spPr>
        <p:txBody>
          <a:bodyPr vert="horz"/>
          <a:lstStyle/>
          <a:p>
            <a:r>
              <a:rPr lang="it-IT" sz="2800" dirty="0">
                <a:solidFill>
                  <a:schemeClr val="tx1"/>
                </a:solidFill>
              </a:rPr>
              <a:t>Normalità e </a:t>
            </a:r>
            <a:r>
              <a:rPr lang="it-IT" sz="2800" dirty="0" err="1">
                <a:solidFill>
                  <a:schemeClr val="tx1"/>
                </a:solidFill>
              </a:rPr>
              <a:t>unimodalità</a:t>
            </a:r>
            <a:endParaRPr lang="en-GB" sz="2800" dirty="0">
              <a:solidFill>
                <a:schemeClr val="tx1"/>
              </a:solidFill>
            </a:endParaRPr>
          </a:p>
        </p:txBody>
      </p:sp>
      <p:sp>
        <p:nvSpPr>
          <p:cNvPr id="3" name="Segnaposto contenuto 2"/>
          <p:cNvSpPr>
            <a:spLocks noGrp="1"/>
          </p:cNvSpPr>
          <p:nvPr>
            <p:ph idx="1"/>
          </p:nvPr>
        </p:nvSpPr>
        <p:spPr/>
        <p:txBody>
          <a:bodyPr/>
          <a:lstStyle/>
          <a:p>
            <a:r>
              <a:rPr lang="it-IT" sz="2000" dirty="0" smtClean="0"/>
              <a:t>La ISO 13528:2022 non richiede che la distribuzione dei dati sia normale, ma unimodale e simmetrica</a:t>
            </a:r>
          </a:p>
          <a:p>
            <a:pPr marL="0" indent="0">
              <a:buNone/>
            </a:pPr>
            <a:endParaRPr lang="it-IT" sz="2000" dirty="0" smtClean="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48659" t="36156" r="1073" b="38678"/>
          <a:stretch>
            <a:fillRect/>
          </a:stretch>
        </p:blipFill>
        <p:spPr bwMode="auto">
          <a:xfrm>
            <a:off x="4067944" y="5082804"/>
            <a:ext cx="2374319" cy="11167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1645" t="36191" r="49731" b="38643"/>
          <a:stretch>
            <a:fillRect/>
          </a:stretch>
        </p:blipFill>
        <p:spPr bwMode="auto">
          <a:xfrm>
            <a:off x="6741715" y="5082804"/>
            <a:ext cx="2353617" cy="11167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6"/>
          <p:cNvSpPr txBox="1">
            <a:spLocks noChangeArrowheads="1"/>
          </p:cNvSpPr>
          <p:nvPr/>
        </p:nvSpPr>
        <p:spPr bwMode="auto">
          <a:xfrm>
            <a:off x="4006822" y="6325448"/>
            <a:ext cx="2435441" cy="400110"/>
          </a:xfrm>
          <a:prstGeom prst="rect">
            <a:avLst/>
          </a:prstGeom>
          <a:noFill/>
          <a:ln>
            <a:noFill/>
          </a:ln>
          <a:effectLst/>
          <a:extLst>
            <a:ext uri="{909E8E84-426E-40DD-AFC4-6F175D3DCCD1}">
              <a14:hiddenFill xmlns:a14="http://schemas.microsoft.com/office/drawing/2010/main">
                <a:solidFill>
                  <a:srgbClr val="FFCC00">
                    <a:alpha val="62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r>
              <a:rPr lang="it-IT" altLang="en-US" sz="1000" b="0" dirty="0">
                <a:solidFill>
                  <a:schemeClr val="tx1"/>
                </a:solidFill>
              </a:rPr>
              <a:t>Distribuzione asimmetrica a destra o positiva</a:t>
            </a:r>
          </a:p>
        </p:txBody>
      </p:sp>
      <p:sp>
        <p:nvSpPr>
          <p:cNvPr id="16" name="Text Box 17"/>
          <p:cNvSpPr txBox="1">
            <a:spLocks noChangeArrowheads="1"/>
          </p:cNvSpPr>
          <p:nvPr/>
        </p:nvSpPr>
        <p:spPr bwMode="auto">
          <a:xfrm>
            <a:off x="6660231" y="6325448"/>
            <a:ext cx="2404687" cy="400110"/>
          </a:xfrm>
          <a:prstGeom prst="rect">
            <a:avLst/>
          </a:prstGeom>
          <a:noFill/>
          <a:ln>
            <a:noFill/>
          </a:ln>
          <a:effectLst/>
          <a:extLst>
            <a:ext uri="{909E8E84-426E-40DD-AFC4-6F175D3DCCD1}">
              <a14:hiddenFill xmlns:a14="http://schemas.microsoft.com/office/drawing/2010/main">
                <a:solidFill>
                  <a:srgbClr val="FFCC00">
                    <a:alpha val="62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r>
              <a:rPr lang="it-IT" altLang="en-US" sz="1000" b="0" dirty="0">
                <a:solidFill>
                  <a:schemeClr val="tx1"/>
                </a:solidFill>
              </a:rPr>
              <a:t>Distribuzione asimmetrica a sinistra o negativa</a:t>
            </a:r>
          </a:p>
        </p:txBody>
      </p:sp>
      <p:sp>
        <p:nvSpPr>
          <p:cNvPr id="20" name="Text Box 16"/>
          <p:cNvSpPr txBox="1">
            <a:spLocks noChangeArrowheads="1"/>
          </p:cNvSpPr>
          <p:nvPr/>
        </p:nvSpPr>
        <p:spPr bwMode="auto">
          <a:xfrm>
            <a:off x="6961975" y="4552081"/>
            <a:ext cx="2435441" cy="246221"/>
          </a:xfrm>
          <a:prstGeom prst="rect">
            <a:avLst/>
          </a:prstGeom>
          <a:noFill/>
          <a:ln>
            <a:noFill/>
          </a:ln>
          <a:effectLst/>
          <a:extLst>
            <a:ext uri="{909E8E84-426E-40DD-AFC4-6F175D3DCCD1}">
              <a14:hiddenFill xmlns:a14="http://schemas.microsoft.com/office/drawing/2010/main">
                <a:solidFill>
                  <a:srgbClr val="FFCC00">
                    <a:alpha val="62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r>
              <a:rPr lang="it-IT" altLang="en-US" sz="1000" b="0" dirty="0">
                <a:solidFill>
                  <a:schemeClr val="tx1"/>
                </a:solidFill>
              </a:rPr>
              <a:t>Distribuzione </a:t>
            </a:r>
            <a:r>
              <a:rPr lang="it-IT" altLang="en-US" sz="1000" b="0" dirty="0" smtClean="0">
                <a:solidFill>
                  <a:schemeClr val="tx1"/>
                </a:solidFill>
              </a:rPr>
              <a:t>bimodale</a:t>
            </a:r>
            <a:endParaRPr lang="it-IT" altLang="en-US" sz="1000" b="0" dirty="0">
              <a:solidFill>
                <a:schemeClr val="tx1"/>
              </a:solidFill>
            </a:endParaRPr>
          </a:p>
        </p:txBody>
      </p:sp>
      <p:sp>
        <p:nvSpPr>
          <p:cNvPr id="21" name="Freccia a destra 20"/>
          <p:cNvSpPr/>
          <p:nvPr/>
        </p:nvSpPr>
        <p:spPr>
          <a:xfrm>
            <a:off x="3145247" y="3212976"/>
            <a:ext cx="634665"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ccia a destra 21"/>
          <p:cNvSpPr/>
          <p:nvPr/>
        </p:nvSpPr>
        <p:spPr>
          <a:xfrm>
            <a:off x="3162035" y="5195606"/>
            <a:ext cx="634665"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Immagine 25"/>
          <p:cNvPicPr>
            <a:picLocks noChangeAspect="1"/>
          </p:cNvPicPr>
          <p:nvPr/>
        </p:nvPicPr>
        <p:blipFill>
          <a:blip r:embed="rId4" cstate="print">
            <a:extLst>
              <a:ext uri="{28A0092B-C50C-407E-A947-70E740481C1C}">
                <a14:useLocalDpi xmlns:a14="http://schemas.microsoft.com/office/drawing/2010/main" val="0"/>
              </a:ext>
            </a:extLst>
          </a:blip>
          <a:srcRect t="8505"/>
          <a:stretch>
            <a:fillRect/>
          </a:stretch>
        </p:blipFill>
        <p:spPr bwMode="auto">
          <a:xfrm>
            <a:off x="3855863" y="2305918"/>
            <a:ext cx="2458616" cy="2246163"/>
          </a:xfrm>
          <a:prstGeom prst="rect">
            <a:avLst/>
          </a:prstGeom>
          <a:noFill/>
          <a:ln>
            <a:noFill/>
          </a:ln>
        </p:spPr>
      </p:pic>
      <p:pic>
        <p:nvPicPr>
          <p:cNvPr id="27" name="Immagine 2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8264" y="2109798"/>
            <a:ext cx="2428764" cy="2442283"/>
          </a:xfrm>
          <a:prstGeom prst="rect">
            <a:avLst/>
          </a:prstGeom>
          <a:noFill/>
          <a:ln>
            <a:noFill/>
          </a:ln>
        </p:spPr>
      </p:pic>
      <p:sp>
        <p:nvSpPr>
          <p:cNvPr id="28" name="Ovale 27"/>
          <p:cNvSpPr/>
          <p:nvPr/>
        </p:nvSpPr>
        <p:spPr bwMode="auto">
          <a:xfrm>
            <a:off x="4683778" y="2393877"/>
            <a:ext cx="108000" cy="104329"/>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5" charset="0"/>
            </a:endParaRPr>
          </a:p>
        </p:txBody>
      </p:sp>
      <p:sp>
        <p:nvSpPr>
          <p:cNvPr id="29" name="Ovale 28"/>
          <p:cNvSpPr/>
          <p:nvPr/>
        </p:nvSpPr>
        <p:spPr bwMode="auto">
          <a:xfrm>
            <a:off x="7256788" y="2424403"/>
            <a:ext cx="108000" cy="10506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5" charset="0"/>
            </a:endParaRPr>
          </a:p>
        </p:txBody>
      </p:sp>
      <p:sp>
        <p:nvSpPr>
          <p:cNvPr id="30" name="Ovale 29"/>
          <p:cNvSpPr/>
          <p:nvPr/>
        </p:nvSpPr>
        <p:spPr bwMode="auto">
          <a:xfrm>
            <a:off x="7685762" y="3441823"/>
            <a:ext cx="108000" cy="10506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5" charset="0"/>
            </a:endParaRPr>
          </a:p>
        </p:txBody>
      </p:sp>
      <p:sp>
        <p:nvSpPr>
          <p:cNvPr id="31" name="Text Box 16"/>
          <p:cNvSpPr txBox="1">
            <a:spLocks noChangeArrowheads="1"/>
          </p:cNvSpPr>
          <p:nvPr/>
        </p:nvSpPr>
        <p:spPr bwMode="auto">
          <a:xfrm>
            <a:off x="4349742" y="4578592"/>
            <a:ext cx="2435441" cy="246221"/>
          </a:xfrm>
          <a:prstGeom prst="rect">
            <a:avLst/>
          </a:prstGeom>
          <a:noFill/>
          <a:ln>
            <a:noFill/>
          </a:ln>
          <a:effectLst/>
          <a:extLst>
            <a:ext uri="{909E8E84-426E-40DD-AFC4-6F175D3DCCD1}">
              <a14:hiddenFill xmlns:a14="http://schemas.microsoft.com/office/drawing/2010/main">
                <a:solidFill>
                  <a:srgbClr val="FFCC00">
                    <a:alpha val="62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r>
              <a:rPr lang="it-IT" altLang="en-US" sz="1000" b="0" dirty="0">
                <a:solidFill>
                  <a:schemeClr val="tx1"/>
                </a:solidFill>
              </a:rPr>
              <a:t>Distribuzione </a:t>
            </a:r>
            <a:r>
              <a:rPr lang="it-IT" altLang="en-US" sz="1000" b="0" dirty="0" smtClean="0">
                <a:solidFill>
                  <a:schemeClr val="tx1"/>
                </a:solidFill>
              </a:rPr>
              <a:t>unimodale</a:t>
            </a:r>
            <a:endParaRPr lang="it-IT" altLang="en-US" sz="1000" b="0" dirty="0">
              <a:solidFill>
                <a:schemeClr val="tx1"/>
              </a:solidFill>
            </a:endParaRPr>
          </a:p>
        </p:txBody>
      </p:sp>
      <p:grpSp>
        <p:nvGrpSpPr>
          <p:cNvPr id="34" name="Gruppo 33"/>
          <p:cNvGrpSpPr/>
          <p:nvPr/>
        </p:nvGrpSpPr>
        <p:grpSpPr>
          <a:xfrm>
            <a:off x="107504" y="2996817"/>
            <a:ext cx="3083513" cy="2421033"/>
            <a:chOff x="107504" y="2996817"/>
            <a:chExt cx="3083513" cy="2421033"/>
          </a:xfrm>
        </p:grpSpPr>
        <p:graphicFrame>
          <p:nvGraphicFramePr>
            <p:cNvPr id="24" name="Object 34"/>
            <p:cNvGraphicFramePr>
              <a:graphicFrameLocks noChangeAspect="1"/>
            </p:cNvGraphicFramePr>
            <p:nvPr>
              <p:extLst>
                <p:ext uri="{D42A27DB-BD31-4B8C-83A1-F6EECF244321}">
                  <p14:modId xmlns:p14="http://schemas.microsoft.com/office/powerpoint/2010/main" val="2062074334"/>
                </p:ext>
              </p:extLst>
            </p:nvPr>
          </p:nvGraphicFramePr>
          <p:xfrm>
            <a:off x="755576" y="4904261"/>
            <a:ext cx="1580438" cy="513589"/>
          </p:xfrm>
          <a:graphic>
            <a:graphicData uri="http://schemas.openxmlformats.org/presentationml/2006/ole">
              <mc:AlternateContent xmlns:mc="http://schemas.openxmlformats.org/markup-compatibility/2006">
                <mc:Choice xmlns:v="urn:schemas-microsoft-com:vml" Requires="v">
                  <p:oleObj spid="_x0000_s248850" name="Equation" r:id="rId6" imgW="1524000" imgH="495300" progId="Equation.3">
                    <p:embed/>
                  </p:oleObj>
                </mc:Choice>
                <mc:Fallback>
                  <p:oleObj name="Equation" r:id="rId6" imgW="1524000" imgH="495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904261"/>
                          <a:ext cx="1580438" cy="513589"/>
                        </a:xfrm>
                        <a:prstGeom prst="rect">
                          <a:avLst/>
                        </a:prstGeom>
                        <a:noFill/>
                        <a:ln w="25400">
                          <a:solidFill>
                            <a:srgbClr val="99D2EF"/>
                          </a:solidFill>
                          <a:miter lim="800000"/>
                          <a:headEnd/>
                          <a:tailEnd/>
                        </a:ln>
                        <a:effectLst/>
                        <a:extLst/>
                      </p:spPr>
                    </p:pic>
                  </p:oleObj>
                </mc:Fallback>
              </mc:AlternateContent>
            </a:graphicData>
          </a:graphic>
        </p:graphicFrame>
        <p:grpSp>
          <p:nvGrpSpPr>
            <p:cNvPr id="33" name="Gruppo 32"/>
            <p:cNvGrpSpPr/>
            <p:nvPr/>
          </p:nvGrpSpPr>
          <p:grpSpPr>
            <a:xfrm>
              <a:off x="107504" y="2996817"/>
              <a:ext cx="3083513" cy="1880733"/>
              <a:chOff x="107504" y="2996817"/>
              <a:chExt cx="3083513" cy="1880733"/>
            </a:xfrm>
          </p:grpSpPr>
          <p:sp>
            <p:nvSpPr>
              <p:cNvPr id="23" name="Text Box 16"/>
              <p:cNvSpPr txBox="1">
                <a:spLocks noChangeArrowheads="1"/>
              </p:cNvSpPr>
              <p:nvPr/>
            </p:nvSpPr>
            <p:spPr bwMode="auto">
              <a:xfrm>
                <a:off x="755576" y="4631329"/>
                <a:ext cx="2435441" cy="246221"/>
              </a:xfrm>
              <a:prstGeom prst="rect">
                <a:avLst/>
              </a:prstGeom>
              <a:noFill/>
              <a:ln>
                <a:noFill/>
              </a:ln>
              <a:effectLst/>
              <a:extLst>
                <a:ext uri="{909E8E84-426E-40DD-AFC4-6F175D3DCCD1}">
                  <a14:hiddenFill xmlns:a14="http://schemas.microsoft.com/office/drawing/2010/main">
                    <a:solidFill>
                      <a:srgbClr val="FFCC00">
                        <a:alpha val="62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r>
                  <a:rPr lang="it-IT" altLang="en-US" sz="1000" b="0" dirty="0">
                    <a:solidFill>
                      <a:schemeClr val="tx1"/>
                    </a:solidFill>
                  </a:rPr>
                  <a:t>Distribuzione </a:t>
                </a:r>
                <a:r>
                  <a:rPr lang="it-IT" altLang="en-US" sz="1000" b="0" dirty="0" smtClean="0">
                    <a:solidFill>
                      <a:schemeClr val="tx1"/>
                    </a:solidFill>
                  </a:rPr>
                  <a:t>normale</a:t>
                </a:r>
                <a:endParaRPr lang="it-IT" altLang="en-US" sz="1000" b="0" dirty="0">
                  <a:solidFill>
                    <a:schemeClr val="tx1"/>
                  </a:solidFill>
                </a:endParaRPr>
              </a:p>
            </p:txBody>
          </p:sp>
          <p:pic>
            <p:nvPicPr>
              <p:cNvPr id="32" name="Picture 2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2996817"/>
                <a:ext cx="2836107" cy="171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4795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par>
                                <p:cTn id="16" presetID="22" presetClass="entr" presetSubtype="8"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1000"/>
                                        <p:tgtEl>
                                          <p:spTgt spid="26"/>
                                        </p:tgtEl>
                                      </p:cBhvr>
                                    </p:animEffect>
                                  </p:childTnLst>
                                </p:cTn>
                              </p:par>
                              <p:par>
                                <p:cTn id="19" presetID="22" presetClass="entr" presetSubtype="8"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1000"/>
                                        <p:tgtEl>
                                          <p:spTgt spid="2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1000"/>
                                        <p:tgtEl>
                                          <p:spTgt spid="2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1000"/>
                                        <p:tgtEl>
                                          <p:spTgt spid="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1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1000"/>
                                        <p:tgtEl>
                                          <p:spTgt spid="22"/>
                                        </p:tgtEl>
                                      </p:cBhvr>
                                    </p:animEffect>
                                  </p:childTnLst>
                                </p:cTn>
                              </p:par>
                              <p:par>
                                <p:cTn id="39" presetID="22" presetClass="entr" presetSubtype="8"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1000"/>
                                        <p:tgtEl>
                                          <p:spTgt spid="15"/>
                                        </p:tgtEl>
                                      </p:cBhvr>
                                    </p:animEffect>
                                  </p:childTnLst>
                                </p:cTn>
                              </p:par>
                              <p:par>
                                <p:cTn id="45" presetID="22" presetClass="entr" presetSubtype="8"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1000"/>
                                        <p:tgtEl>
                                          <p:spTgt spid="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animBg="1"/>
      <p:bldP spid="22" grpId="0" animBg="1"/>
      <p:bldP spid="28" grpId="0" animBg="1"/>
      <p:bldP spid="29" grpId="0" animBg="1"/>
      <p:bldP spid="30" grpId="0" animBg="1"/>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456362"/>
            <a:ext cx="8229600" cy="949008"/>
          </a:xfrm>
          <a:noFill/>
        </p:spPr>
        <p:txBody>
          <a:bodyPr vert="horz"/>
          <a:lstStyle/>
          <a:p>
            <a:r>
              <a:rPr lang="it-IT" sz="2800" dirty="0" err="1">
                <a:solidFill>
                  <a:schemeClr val="tx1"/>
                </a:solidFill>
              </a:rPr>
              <a:t>Pt</a:t>
            </a:r>
            <a:r>
              <a:rPr lang="it-IT" sz="2800" dirty="0">
                <a:solidFill>
                  <a:schemeClr val="tx1"/>
                </a:solidFill>
              </a:rPr>
              <a:t> non quantitativi: punteggio elaborato</a:t>
            </a:r>
            <a:endParaRPr lang="en-GB" sz="2800" dirty="0">
              <a:solidFill>
                <a:schemeClr val="tx1"/>
              </a:solidFill>
            </a:endParaRPr>
          </a:p>
        </p:txBody>
      </p:sp>
      <p:sp>
        <p:nvSpPr>
          <p:cNvPr id="4" name="Segnaposto piè di pagina 3"/>
          <p:cNvSpPr>
            <a:spLocks noGrp="1"/>
          </p:cNvSpPr>
          <p:nvPr>
            <p:ph type="ftr" sz="quarter" idx="4294967295"/>
          </p:nvPr>
        </p:nvSpPr>
        <p:spPr/>
        <p:txBody>
          <a:bodyPr/>
          <a:lstStyle/>
          <a:p>
            <a:endParaRPr lang="it-IT" dirty="0"/>
          </a:p>
        </p:txBody>
      </p:sp>
      <p:sp>
        <p:nvSpPr>
          <p:cNvPr id="5" name="Segnaposto numero diapositiva 4"/>
          <p:cNvSpPr>
            <a:spLocks noGrp="1"/>
          </p:cNvSpPr>
          <p:nvPr>
            <p:ph type="sldNum" sz="quarter" idx="4294967295"/>
          </p:nvPr>
        </p:nvSpPr>
        <p:spPr/>
        <p:txBody>
          <a:bodyPr/>
          <a:lstStyle/>
          <a:p>
            <a:fld id="{8D0C1DE0-DF6E-4959-8875-12654D39EC88}" type="slidenum">
              <a:rPr lang="it-IT" smtClean="0"/>
              <a:pPr/>
              <a:t>40</a:t>
            </a:fld>
            <a:endParaRPr lang="it-IT" dirty="0"/>
          </a:p>
        </p:txBody>
      </p:sp>
      <p:sp>
        <p:nvSpPr>
          <p:cNvPr id="6" name="Segnaposto contenuto 5"/>
          <p:cNvSpPr>
            <a:spLocks noGrp="1"/>
          </p:cNvSpPr>
          <p:nvPr>
            <p:ph idx="1"/>
          </p:nvPr>
        </p:nvSpPr>
        <p:spPr>
          <a:xfrm>
            <a:off x="457200" y="1587060"/>
            <a:ext cx="8229600" cy="1286506"/>
          </a:xfrm>
          <a:prstGeom prst="rect">
            <a:avLst/>
          </a:prstGeom>
        </p:spPr>
        <p:txBody>
          <a:bodyPr>
            <a:spAutoFit/>
          </a:bodyPr>
          <a:lstStyle/>
          <a:p>
            <a:pPr marL="342900" lvl="1" indent="-342900">
              <a:buChar char="•"/>
            </a:pPr>
            <a:r>
              <a:rPr lang="it-IT" sz="2000" dirty="0" smtClean="0"/>
              <a:t>K di Cohen-</a:t>
            </a:r>
            <a:r>
              <a:rPr lang="it-IT" sz="2000" dirty="0" err="1" smtClean="0"/>
              <a:t>Fleiss</a:t>
            </a:r>
            <a:endParaRPr lang="it-IT" sz="2000" dirty="0" smtClean="0"/>
          </a:p>
          <a:p>
            <a:pPr marL="803275" lvl="3" indent="-179388"/>
            <a:r>
              <a:rPr lang="it-IT" sz="1800" dirty="0" smtClean="0"/>
              <a:t>Presenza/assenza o risposta categorica: valutazione della concordanza tra risultato e esito atteso (Cohen); concordanza tra partecipanti (</a:t>
            </a:r>
            <a:r>
              <a:rPr lang="it-IT" sz="1800" dirty="0" err="1" smtClean="0"/>
              <a:t>Fleiss</a:t>
            </a:r>
            <a:r>
              <a:rPr lang="it-IT" sz="1800" dirty="0" smtClean="0"/>
              <a:t>)</a:t>
            </a:r>
          </a:p>
        </p:txBody>
      </p:sp>
      <mc:AlternateContent xmlns:mc="http://schemas.openxmlformats.org/markup-compatibility/2006" xmlns:a14="http://schemas.microsoft.com/office/drawing/2010/main">
        <mc:Choice Requires="a14">
          <p:sp>
            <p:nvSpPr>
              <p:cNvPr id="3" name="Rettangolo 2"/>
              <p:cNvSpPr/>
              <p:nvPr/>
            </p:nvSpPr>
            <p:spPr>
              <a:xfrm>
                <a:off x="2699792" y="3236946"/>
                <a:ext cx="2952328" cy="8613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it-IT" sz="2400" smtClean="0">
                          <a:solidFill>
                            <a:schemeClr val="tx1"/>
                          </a:solidFill>
                          <a:latin typeface="Cambria Math" panose="02040503050406030204" pitchFamily="18" charset="0"/>
                        </a:rPr>
                        <m:t>K</m:t>
                      </m:r>
                      <m:r>
                        <a:rPr lang="it-IT" sz="2400" b="0">
                          <a:solidFill>
                            <a:schemeClr val="tx1"/>
                          </a:solidFill>
                          <a:latin typeface="Cambria Math" panose="02040503050406030204" pitchFamily="18" charset="0"/>
                        </a:rPr>
                        <m:t>=</m:t>
                      </m:r>
                      <m:f>
                        <m:fPr>
                          <m:ctrlPr>
                            <a:rPr lang="it-IT" sz="2400" i="1">
                              <a:solidFill>
                                <a:schemeClr val="tx1"/>
                              </a:solidFill>
                              <a:latin typeface="Cambria Math" panose="02040503050406030204" pitchFamily="18" charset="0"/>
                            </a:rPr>
                          </m:ctrlPr>
                        </m:fPr>
                        <m:num>
                          <m:r>
                            <a:rPr lang="it-IT" sz="2400" b="0">
                              <a:solidFill>
                                <a:schemeClr val="tx1"/>
                              </a:solidFill>
                              <a:latin typeface="Cambria Math" panose="02040503050406030204" pitchFamily="18" charset="0"/>
                            </a:rPr>
                            <m:t>(</m:t>
                          </m:r>
                          <m:r>
                            <m:rPr>
                              <m:sty m:val="p"/>
                            </m:rPr>
                            <a:rPr lang="it-IT" sz="2400" b="0" i="1">
                              <a:solidFill>
                                <a:schemeClr val="tx1"/>
                              </a:solidFill>
                              <a:latin typeface="Cambria Math" panose="02040503050406030204" pitchFamily="18" charset="0"/>
                            </a:rPr>
                            <m:t>OA</m:t>
                          </m:r>
                          <m:r>
                            <a:rPr lang="it-IT" sz="2400" b="0">
                              <a:solidFill>
                                <a:schemeClr val="tx1"/>
                              </a:solidFill>
                              <a:latin typeface="Cambria Math" panose="02040503050406030204" pitchFamily="18" charset="0"/>
                            </a:rPr>
                            <m:t>−</m:t>
                          </m:r>
                          <m:r>
                            <m:rPr>
                              <m:sty m:val="p"/>
                            </m:rPr>
                            <a:rPr lang="it-IT" sz="2400" b="0" i="1">
                              <a:solidFill>
                                <a:schemeClr val="tx1"/>
                              </a:solidFill>
                              <a:latin typeface="Cambria Math" panose="02040503050406030204" pitchFamily="18" charset="0"/>
                            </a:rPr>
                            <m:t>EA</m:t>
                          </m:r>
                          <m:r>
                            <a:rPr lang="it-IT" sz="2400" b="0">
                              <a:solidFill>
                                <a:schemeClr val="tx1"/>
                              </a:solidFill>
                              <a:latin typeface="Cambria Math" panose="02040503050406030204" pitchFamily="18" charset="0"/>
                            </a:rPr>
                            <m:t>)</m:t>
                          </m:r>
                        </m:num>
                        <m:den>
                          <m:r>
                            <a:rPr lang="it-IT" sz="2400" b="0">
                              <a:solidFill>
                                <a:schemeClr val="tx1"/>
                              </a:solidFill>
                              <a:latin typeface="Cambria Math" panose="02040503050406030204" pitchFamily="18" charset="0"/>
                            </a:rPr>
                            <m:t>(1−</m:t>
                          </m:r>
                          <m:r>
                            <m:rPr>
                              <m:sty m:val="p"/>
                            </m:rPr>
                            <a:rPr lang="it-IT" sz="2400" b="0" i="1">
                              <a:solidFill>
                                <a:schemeClr val="tx1"/>
                              </a:solidFill>
                              <a:latin typeface="Cambria Math" panose="02040503050406030204" pitchFamily="18" charset="0"/>
                            </a:rPr>
                            <m:t>EA</m:t>
                          </m:r>
                          <m:r>
                            <a:rPr lang="it-IT" sz="2400" b="0">
                              <a:solidFill>
                                <a:schemeClr val="tx1"/>
                              </a:solidFill>
                              <a:latin typeface="Cambria Math" panose="02040503050406030204" pitchFamily="18" charset="0"/>
                            </a:rPr>
                            <m:t>)</m:t>
                          </m:r>
                        </m:den>
                      </m:f>
                    </m:oMath>
                  </m:oMathPara>
                </a14:m>
                <a:endParaRPr lang="en-GB" sz="2400" dirty="0">
                  <a:solidFill>
                    <a:schemeClr val="tx1"/>
                  </a:solidFill>
                </a:endParaRPr>
              </a:p>
            </p:txBody>
          </p:sp>
        </mc:Choice>
        <mc:Fallback xmlns="">
          <p:sp>
            <p:nvSpPr>
              <p:cNvPr id="3" name="Rettangolo 2"/>
              <p:cNvSpPr>
                <a:spLocks noRot="1" noChangeAspect="1" noMove="1" noResize="1" noEditPoints="1" noAdjustHandles="1" noChangeArrowheads="1" noChangeShapeType="1" noTextEdit="1"/>
              </p:cNvSpPr>
              <p:nvPr/>
            </p:nvSpPr>
            <p:spPr>
              <a:xfrm>
                <a:off x="2699792" y="3236946"/>
                <a:ext cx="2952328" cy="861326"/>
              </a:xfrm>
              <a:prstGeom prst="rect">
                <a:avLst/>
              </a:prstGeom>
              <a:blipFill rotWithShape="0">
                <a:blip r:embed="rId3"/>
                <a:stretch>
                  <a:fillRect/>
                </a:stretch>
              </a:blipFill>
            </p:spPr>
            <p:txBody>
              <a:bodyPr/>
              <a:lstStyle/>
              <a:p>
                <a:r>
                  <a:rPr lang="en-GB">
                    <a:noFill/>
                  </a:rPr>
                  <a:t> </a:t>
                </a:r>
              </a:p>
            </p:txBody>
          </p:sp>
        </mc:Fallback>
      </mc:AlternateContent>
      <p:sp>
        <p:nvSpPr>
          <p:cNvPr id="10" name="Rettangolo 9"/>
          <p:cNvSpPr/>
          <p:nvPr/>
        </p:nvSpPr>
        <p:spPr>
          <a:xfrm>
            <a:off x="1183863" y="4525796"/>
            <a:ext cx="7488832" cy="1754326"/>
          </a:xfrm>
          <a:prstGeom prst="rect">
            <a:avLst/>
          </a:prstGeom>
        </p:spPr>
        <p:txBody>
          <a:bodyPr wrap="square">
            <a:spAutoFit/>
          </a:bodyPr>
          <a:lstStyle/>
          <a:p>
            <a:r>
              <a:rPr lang="en-GB" sz="1800" b="0" dirty="0">
                <a:solidFill>
                  <a:schemeClr val="tx1"/>
                </a:solidFill>
              </a:rPr>
              <a:t>Landis and </a:t>
            </a:r>
            <a:r>
              <a:rPr lang="en-GB" sz="1800" b="0" dirty="0" smtClean="0">
                <a:solidFill>
                  <a:schemeClr val="tx1"/>
                </a:solidFill>
              </a:rPr>
              <a:t>Koch: </a:t>
            </a:r>
            <a:r>
              <a:rPr lang="en-GB" sz="1800" b="0" dirty="0" err="1" smtClean="0">
                <a:solidFill>
                  <a:schemeClr val="tx1"/>
                </a:solidFill>
              </a:rPr>
              <a:t>scala</a:t>
            </a:r>
            <a:r>
              <a:rPr lang="en-GB" sz="1800" b="0" dirty="0" smtClean="0">
                <a:solidFill>
                  <a:schemeClr val="tx1"/>
                </a:solidFill>
              </a:rPr>
              <a:t> di </a:t>
            </a:r>
            <a:r>
              <a:rPr lang="en-GB" sz="1800" b="0" dirty="0" err="1" smtClean="0">
                <a:solidFill>
                  <a:schemeClr val="tx1"/>
                </a:solidFill>
              </a:rPr>
              <a:t>interpretazione</a:t>
            </a:r>
            <a:r>
              <a:rPr lang="en-GB" sz="1800" b="0" dirty="0" smtClean="0">
                <a:solidFill>
                  <a:schemeClr val="tx1"/>
                </a:solidFill>
              </a:rPr>
              <a:t> </a:t>
            </a:r>
            <a:r>
              <a:rPr lang="en-GB" sz="1800" b="0" dirty="0" err="1" smtClean="0">
                <a:solidFill>
                  <a:schemeClr val="tx1"/>
                </a:solidFill>
              </a:rPr>
              <a:t>dell’accordo</a:t>
            </a:r>
            <a:r>
              <a:rPr lang="en-GB" sz="1800" b="0" dirty="0" smtClean="0">
                <a:solidFill>
                  <a:schemeClr val="tx1"/>
                </a:solidFill>
              </a:rPr>
              <a:t>: </a:t>
            </a:r>
            <a:r>
              <a:rPr lang="en-GB" sz="1800" b="0" dirty="0">
                <a:solidFill>
                  <a:schemeClr val="tx1"/>
                </a:solidFill>
              </a:rPr>
              <a:t/>
            </a:r>
            <a:br>
              <a:rPr lang="en-GB" sz="1800" b="0" dirty="0">
                <a:solidFill>
                  <a:schemeClr val="tx1"/>
                </a:solidFill>
              </a:rPr>
            </a:br>
            <a:r>
              <a:rPr lang="it-IT" sz="1800" b="0" dirty="0">
                <a:solidFill>
                  <a:schemeClr val="tx1"/>
                </a:solidFill>
              </a:rPr>
              <a:t>0.01-0.20 </a:t>
            </a:r>
            <a:r>
              <a:rPr lang="it-IT" sz="1800" b="0" dirty="0" smtClean="0">
                <a:solidFill>
                  <a:schemeClr val="tx1"/>
                </a:solidFill>
              </a:rPr>
              <a:t>"Debole";</a:t>
            </a:r>
            <a:endParaRPr lang="it-IT" sz="1800" b="0" dirty="0">
              <a:solidFill>
                <a:schemeClr val="tx1"/>
              </a:solidFill>
            </a:endParaRPr>
          </a:p>
          <a:p>
            <a:r>
              <a:rPr lang="it-IT" sz="1800" b="0" dirty="0">
                <a:solidFill>
                  <a:schemeClr val="tx1"/>
                </a:solidFill>
              </a:rPr>
              <a:t>0.21-0.40 "Accettabile";</a:t>
            </a:r>
          </a:p>
          <a:p>
            <a:r>
              <a:rPr lang="it-IT" sz="1800" b="0" dirty="0">
                <a:solidFill>
                  <a:schemeClr val="tx1"/>
                </a:solidFill>
              </a:rPr>
              <a:t>0.41-0.60 "Moderato";</a:t>
            </a:r>
          </a:p>
          <a:p>
            <a:r>
              <a:rPr lang="it-IT" sz="1800" b="0" dirty="0">
                <a:solidFill>
                  <a:schemeClr val="tx1"/>
                </a:solidFill>
              </a:rPr>
              <a:t>0.61-0.80 "Significativo";</a:t>
            </a:r>
          </a:p>
          <a:p>
            <a:r>
              <a:rPr lang="it-IT" sz="1800" b="0" dirty="0">
                <a:solidFill>
                  <a:schemeClr val="tx1"/>
                </a:solidFill>
              </a:rPr>
              <a:t>0.81-1.00 "Quasi perfetto"</a:t>
            </a:r>
          </a:p>
        </p:txBody>
      </p:sp>
    </p:spTree>
    <p:extLst>
      <p:ext uri="{BB962C8B-B14F-4D97-AF65-F5344CB8AC3E}">
        <p14:creationId xmlns:p14="http://schemas.microsoft.com/office/powerpoint/2010/main" val="1586680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499125"/>
            <a:ext cx="8229600" cy="949008"/>
          </a:xfrm>
          <a:noFill/>
        </p:spPr>
        <p:txBody>
          <a:bodyPr vert="horz"/>
          <a:lstStyle/>
          <a:p>
            <a:r>
              <a:rPr lang="it-IT" sz="2800" dirty="0" err="1">
                <a:solidFill>
                  <a:schemeClr val="tx1"/>
                </a:solidFill>
              </a:rPr>
              <a:t>Pt</a:t>
            </a:r>
            <a:r>
              <a:rPr lang="it-IT" sz="2800" dirty="0">
                <a:solidFill>
                  <a:schemeClr val="tx1"/>
                </a:solidFill>
              </a:rPr>
              <a:t> non quantitativi: punteggio elaborato</a:t>
            </a:r>
            <a:endParaRPr lang="en-GB" sz="2800" dirty="0">
              <a:solidFill>
                <a:schemeClr val="tx1"/>
              </a:solidFill>
            </a:endParaRPr>
          </a:p>
        </p:txBody>
      </p:sp>
      <p:sp>
        <p:nvSpPr>
          <p:cNvPr id="4" name="Segnaposto piè di pagina 3"/>
          <p:cNvSpPr>
            <a:spLocks noGrp="1"/>
          </p:cNvSpPr>
          <p:nvPr>
            <p:ph type="ftr" sz="quarter" idx="4294967295"/>
          </p:nvPr>
        </p:nvSpPr>
        <p:spPr/>
        <p:txBody>
          <a:bodyPr/>
          <a:lstStyle/>
          <a:p>
            <a:endParaRPr lang="it-IT" dirty="0"/>
          </a:p>
        </p:txBody>
      </p:sp>
      <p:sp>
        <p:nvSpPr>
          <p:cNvPr id="5" name="Segnaposto numero diapositiva 4"/>
          <p:cNvSpPr>
            <a:spLocks noGrp="1"/>
          </p:cNvSpPr>
          <p:nvPr>
            <p:ph type="sldNum" sz="quarter" idx="4294967295"/>
          </p:nvPr>
        </p:nvSpPr>
        <p:spPr/>
        <p:txBody>
          <a:bodyPr/>
          <a:lstStyle/>
          <a:p>
            <a:fld id="{8D0C1DE0-DF6E-4959-8875-12654D39EC88}" type="slidenum">
              <a:rPr lang="it-IT" smtClean="0"/>
              <a:pPr/>
              <a:t>41</a:t>
            </a:fld>
            <a:endParaRPr lang="it-IT" dirty="0"/>
          </a:p>
        </p:txBody>
      </p:sp>
      <p:sp>
        <p:nvSpPr>
          <p:cNvPr id="6" name="Segnaposto contenuto 5"/>
          <p:cNvSpPr>
            <a:spLocks noGrp="1"/>
          </p:cNvSpPr>
          <p:nvPr>
            <p:ph idx="1"/>
          </p:nvPr>
        </p:nvSpPr>
        <p:spPr>
          <a:xfrm>
            <a:off x="457200" y="1587060"/>
            <a:ext cx="8229600" cy="1348061"/>
          </a:xfrm>
          <a:prstGeom prst="rect">
            <a:avLst/>
          </a:prstGeom>
        </p:spPr>
        <p:txBody>
          <a:bodyPr>
            <a:spAutoFit/>
          </a:bodyPr>
          <a:lstStyle/>
          <a:p>
            <a:pPr marL="342900" lvl="1" indent="-342900">
              <a:buChar char="•"/>
            </a:pPr>
            <a:r>
              <a:rPr lang="it-IT" sz="2400" dirty="0" smtClean="0"/>
              <a:t>Stima di massima verosimiglianza:</a:t>
            </a:r>
          </a:p>
          <a:p>
            <a:pPr marL="803275" lvl="3" indent="-268288"/>
            <a:r>
              <a:rPr lang="it-IT" sz="1800" dirty="0" smtClean="0"/>
              <a:t>Presenza/assenza: determinazione della probabilità di successo in funzione della difficoltà del campione da analizzare (-LDT) e dalla capacità del laboratorio (+ LCL)</a:t>
            </a:r>
            <a:endParaRPr lang="it-IT" sz="1800" dirty="0"/>
          </a:p>
        </p:txBody>
      </p:sp>
      <mc:AlternateContent xmlns:mc="http://schemas.openxmlformats.org/markup-compatibility/2006" xmlns:a14="http://schemas.microsoft.com/office/drawing/2010/main">
        <mc:Choice Requires="a14">
          <p:sp>
            <p:nvSpPr>
              <p:cNvPr id="7" name="Rettangolo 6"/>
              <p:cNvSpPr/>
              <p:nvPr/>
            </p:nvSpPr>
            <p:spPr>
              <a:xfrm>
                <a:off x="5436096" y="4046282"/>
                <a:ext cx="3168352" cy="743024"/>
              </a:xfrm>
              <a:prstGeom prst="rect">
                <a:avLst/>
              </a:prstGeom>
            </p:spPr>
            <p:txBody>
              <a:bodyPr wrap="square">
                <a:spAutoFit/>
              </a:bodyPr>
              <a:lstStyle/>
              <a:p>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𝑖𝑗</m:t>
                        </m:r>
                      </m:sub>
                    </m:sSub>
                    <m:r>
                      <a:rPr lang="en-GB" sz="2400" i="1">
                        <a:latin typeface="Cambria Math" panose="02040503050406030204" pitchFamily="18" charset="0"/>
                      </a:rPr>
                      <m:t>=</m:t>
                    </m:r>
                    <m:f>
                      <m:fPr>
                        <m:ctrlPr>
                          <a:rPr lang="en-GB" sz="2400" i="1">
                            <a:latin typeface="Cambria Math" panose="02040503050406030204" pitchFamily="18" charset="0"/>
                          </a:rPr>
                        </m:ctrlPr>
                      </m:fPr>
                      <m:num>
                        <m:r>
                          <m:rPr>
                            <m:sty m:val="p"/>
                          </m:rPr>
                          <a:rPr lang="en-GB" sz="2400">
                            <a:latin typeface="Cambria Math" panose="02040503050406030204" pitchFamily="18" charset="0"/>
                          </a:rPr>
                          <m:t>exp</m:t>
                        </m:r>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𝐿𝐶𝐿</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𝐿𝐷𝑇</m:t>
                            </m:r>
                          </m:e>
                          <m:sub>
                            <m:r>
                              <a:rPr lang="en-GB" sz="2400" i="1">
                                <a:latin typeface="Cambria Math" panose="02040503050406030204" pitchFamily="18" charset="0"/>
                              </a:rPr>
                              <m:t>𝑗</m:t>
                            </m:r>
                          </m:sub>
                        </m:sSub>
                        <m:r>
                          <a:rPr lang="en-GB" sz="2400" i="1">
                            <a:latin typeface="Cambria Math" panose="02040503050406030204" pitchFamily="18" charset="0"/>
                          </a:rPr>
                          <m:t>)</m:t>
                        </m:r>
                      </m:num>
                      <m:den>
                        <m:r>
                          <a:rPr lang="en-GB" sz="2400" i="1">
                            <a:latin typeface="Cambria Math" panose="02040503050406030204" pitchFamily="18" charset="0"/>
                          </a:rPr>
                          <m:t>1−</m:t>
                        </m:r>
                        <m:r>
                          <m:rPr>
                            <m:sty m:val="p"/>
                          </m:rPr>
                          <a:rPr lang="en-GB" sz="2400">
                            <a:latin typeface="Cambria Math" panose="02040503050406030204" pitchFamily="18" charset="0"/>
                          </a:rPr>
                          <m:t>exp</m:t>
                        </m:r>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𝐿𝐶𝐿</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𝐿𝐷𝑇</m:t>
                            </m:r>
                          </m:e>
                          <m:sub>
                            <m:r>
                              <a:rPr lang="en-GB" sz="2400" i="1">
                                <a:latin typeface="Cambria Math" panose="02040503050406030204" pitchFamily="18" charset="0"/>
                              </a:rPr>
                              <m:t>𝑗</m:t>
                            </m:r>
                          </m:sub>
                        </m:sSub>
                        <m:r>
                          <a:rPr lang="en-GB" sz="2400" i="1">
                            <a:latin typeface="Cambria Math" panose="02040503050406030204" pitchFamily="18" charset="0"/>
                          </a:rPr>
                          <m:t>)</m:t>
                        </m:r>
                      </m:den>
                    </m:f>
                  </m:oMath>
                </a14:m>
                <a:r>
                  <a:rPr lang="en-GB" sz="2400" dirty="0" smtClean="0"/>
                  <a:t> </a:t>
                </a:r>
                <a:endParaRPr lang="en-GB" sz="2400" dirty="0"/>
              </a:p>
            </p:txBody>
          </p:sp>
        </mc:Choice>
        <mc:Fallback xmlns="">
          <p:sp>
            <p:nvSpPr>
              <p:cNvPr id="7" name="Rettangolo 6"/>
              <p:cNvSpPr>
                <a:spLocks noRot="1" noChangeAspect="1" noMove="1" noResize="1" noEditPoints="1" noAdjustHandles="1" noChangeArrowheads="1" noChangeShapeType="1" noTextEdit="1"/>
              </p:cNvSpPr>
              <p:nvPr/>
            </p:nvSpPr>
            <p:spPr>
              <a:xfrm>
                <a:off x="5436096" y="4046282"/>
                <a:ext cx="3168352" cy="743024"/>
              </a:xfrm>
              <a:prstGeom prst="rect">
                <a:avLst/>
              </a:prstGeom>
              <a:blipFill rotWithShape="0">
                <a:blip r:embed="rId3"/>
                <a:stretch>
                  <a:fillRect/>
                </a:stretch>
              </a:blipFill>
            </p:spPr>
            <p:txBody>
              <a:bodyPr/>
              <a:lstStyle/>
              <a:p>
                <a:r>
                  <a:rPr lang="en-GB">
                    <a:noFill/>
                  </a:rPr>
                  <a:t> </a:t>
                </a:r>
              </a:p>
            </p:txBody>
          </p:sp>
        </mc:Fallback>
      </mc:AlternateContent>
      <p:pic>
        <p:nvPicPr>
          <p:cNvPr id="9" name="Immagine 8"/>
          <p:cNvPicPr>
            <a:picLocks noChangeAspect="1"/>
          </p:cNvPicPr>
          <p:nvPr/>
        </p:nvPicPr>
        <p:blipFill rotWithShape="1">
          <a:blip r:embed="rId4"/>
          <a:srcRect t="642"/>
          <a:stretch/>
        </p:blipFill>
        <p:spPr>
          <a:xfrm>
            <a:off x="1260052" y="3212976"/>
            <a:ext cx="4176044" cy="2912060"/>
          </a:xfrm>
          <a:prstGeom prst="rect">
            <a:avLst/>
          </a:prstGeom>
        </p:spPr>
      </p:pic>
    </p:spTree>
    <p:extLst>
      <p:ext uri="{BB962C8B-B14F-4D97-AF65-F5344CB8AC3E}">
        <p14:creationId xmlns:p14="http://schemas.microsoft.com/office/powerpoint/2010/main" val="1359745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607784"/>
            <a:ext cx="7452320" cy="949008"/>
          </a:xfrm>
          <a:noFill/>
        </p:spPr>
        <p:txBody>
          <a:bodyPr vert="horz"/>
          <a:lstStyle/>
          <a:p>
            <a:r>
              <a:rPr lang="it-IT" sz="2800" dirty="0" err="1">
                <a:solidFill>
                  <a:schemeClr val="tx1"/>
                </a:solidFill>
              </a:rPr>
              <a:t>Pt</a:t>
            </a:r>
            <a:r>
              <a:rPr lang="it-IT" sz="2800" dirty="0">
                <a:solidFill>
                  <a:schemeClr val="tx1"/>
                </a:solidFill>
              </a:rPr>
              <a:t> non quantitativi: punteggio elaborato</a:t>
            </a:r>
            <a:endParaRPr lang="en-GB" sz="2800" dirty="0">
              <a:solidFill>
                <a:schemeClr val="tx1"/>
              </a:solidFill>
            </a:endParaRPr>
          </a:p>
        </p:txBody>
      </p:sp>
      <p:sp>
        <p:nvSpPr>
          <p:cNvPr id="4" name="Segnaposto piè di pagina 3"/>
          <p:cNvSpPr>
            <a:spLocks noGrp="1"/>
          </p:cNvSpPr>
          <p:nvPr>
            <p:ph type="ftr" sz="quarter" idx="4294967295"/>
          </p:nvPr>
        </p:nvSpPr>
        <p:spPr/>
        <p:txBody>
          <a:bodyPr/>
          <a:lstStyle/>
          <a:p>
            <a:endParaRPr lang="it-IT" dirty="0"/>
          </a:p>
        </p:txBody>
      </p:sp>
      <p:sp>
        <p:nvSpPr>
          <p:cNvPr id="5" name="Segnaposto numero diapositiva 4"/>
          <p:cNvSpPr>
            <a:spLocks noGrp="1"/>
          </p:cNvSpPr>
          <p:nvPr>
            <p:ph type="sldNum" sz="quarter" idx="4294967295"/>
          </p:nvPr>
        </p:nvSpPr>
        <p:spPr/>
        <p:txBody>
          <a:bodyPr/>
          <a:lstStyle/>
          <a:p>
            <a:fld id="{8D0C1DE0-DF6E-4959-8875-12654D39EC88}" type="slidenum">
              <a:rPr lang="it-IT" smtClean="0"/>
              <a:pPr/>
              <a:t>42</a:t>
            </a:fld>
            <a:endParaRPr lang="it-IT" dirty="0"/>
          </a:p>
        </p:txBody>
      </p:sp>
      <p:sp>
        <p:nvSpPr>
          <p:cNvPr id="6" name="Segnaposto contenuto 5"/>
          <p:cNvSpPr>
            <a:spLocks noGrp="1"/>
          </p:cNvSpPr>
          <p:nvPr>
            <p:ph idx="1"/>
          </p:nvPr>
        </p:nvSpPr>
        <p:spPr>
          <a:xfrm>
            <a:off x="457200" y="1556792"/>
            <a:ext cx="8229600" cy="3761030"/>
          </a:xfrm>
          <a:prstGeom prst="rect">
            <a:avLst/>
          </a:prstGeom>
        </p:spPr>
        <p:txBody>
          <a:bodyPr>
            <a:spAutoFit/>
          </a:bodyPr>
          <a:lstStyle/>
          <a:p>
            <a:pPr marL="342900" lvl="1" indent="-342900">
              <a:buChar char="•"/>
            </a:pPr>
            <a:r>
              <a:rPr lang="it-IT" sz="2000" dirty="0" smtClean="0"/>
              <a:t>ORDANOVA</a:t>
            </a:r>
          </a:p>
          <a:p>
            <a:pPr marL="803275" lvl="3" indent="-179388"/>
            <a:r>
              <a:rPr lang="it-IT" sz="1800" dirty="0"/>
              <a:t>R</a:t>
            </a:r>
            <a:r>
              <a:rPr lang="it-IT" sz="1800" dirty="0" smtClean="0"/>
              <a:t>isposta ordinale: valutazione della differenza nelle risposte tra i laboratori partecipanti</a:t>
            </a:r>
          </a:p>
          <a:p>
            <a:pPr marL="803275" lvl="3" indent="-179388"/>
            <a:r>
              <a:rPr lang="it-IT" sz="1800" dirty="0" smtClean="0"/>
              <a:t>Indice I: fornisce una misura del grado della differenza tra laboratori</a:t>
            </a:r>
          </a:p>
          <a:p>
            <a:pPr marL="342900" lvl="1" indent="-342900">
              <a:buChar char="•"/>
            </a:pPr>
            <a:r>
              <a:rPr lang="it-IT" sz="2000" dirty="0" smtClean="0"/>
              <a:t>CATANOVA:</a:t>
            </a:r>
          </a:p>
          <a:p>
            <a:pPr marL="892175" lvl="3" indent="-268288"/>
            <a:r>
              <a:rPr lang="it-IT" sz="1800" dirty="0"/>
              <a:t>Risposta </a:t>
            </a:r>
            <a:r>
              <a:rPr lang="it-IT" sz="1800" dirty="0" smtClean="0"/>
              <a:t>categorica con più fattori (laboratorio e analista): </a:t>
            </a:r>
            <a:r>
              <a:rPr lang="it-IT" sz="1800" dirty="0"/>
              <a:t>valutazione della differenza nelle risposte tra i laboratori </a:t>
            </a:r>
            <a:r>
              <a:rPr lang="it-IT" sz="1800" dirty="0" smtClean="0"/>
              <a:t>partecipanti tenendo conto o no del contributo dell’analista</a:t>
            </a:r>
            <a:endParaRPr lang="it-IT" sz="1800" dirty="0"/>
          </a:p>
          <a:p>
            <a:pPr marL="892175" lvl="3" indent="-268288"/>
            <a:r>
              <a:rPr lang="it-IT" sz="1800" dirty="0" smtClean="0"/>
              <a:t>Indice </a:t>
            </a:r>
            <a:r>
              <a:rPr lang="it-IT" sz="1800" dirty="0"/>
              <a:t>I</a:t>
            </a:r>
            <a:r>
              <a:rPr lang="it-IT" sz="1800" dirty="0" smtClean="0"/>
              <a:t>: fornisce una misura </a:t>
            </a:r>
            <a:r>
              <a:rPr lang="it-IT" sz="1800" dirty="0"/>
              <a:t>del grado della </a:t>
            </a:r>
            <a:r>
              <a:rPr lang="it-IT" sz="1800" dirty="0" smtClean="0"/>
              <a:t>differenza che c’è tra i laboratori, tra tecnici, tra tecnici all’interno dello stesso laboratorio</a:t>
            </a:r>
            <a:endParaRPr lang="it-IT" sz="1800" dirty="0"/>
          </a:p>
        </p:txBody>
      </p:sp>
    </p:spTree>
    <p:extLst>
      <p:ext uri="{BB962C8B-B14F-4D97-AF65-F5344CB8AC3E}">
        <p14:creationId xmlns:p14="http://schemas.microsoft.com/office/powerpoint/2010/main" val="2842306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48680"/>
            <a:ext cx="8229600" cy="949008"/>
          </a:xfrm>
          <a:noFill/>
        </p:spPr>
        <p:txBody>
          <a:bodyPr vert="horz"/>
          <a:lstStyle/>
          <a:p>
            <a:r>
              <a:rPr lang="it-IT" sz="2800" dirty="0">
                <a:solidFill>
                  <a:schemeClr val="tx1"/>
                </a:solidFill>
              </a:rPr>
              <a:t>Normalità e </a:t>
            </a:r>
            <a:r>
              <a:rPr lang="it-IT" sz="2800" dirty="0" err="1">
                <a:solidFill>
                  <a:schemeClr val="tx1"/>
                </a:solidFill>
              </a:rPr>
              <a:t>unimodalità</a:t>
            </a:r>
            <a:endParaRPr lang="en-GB" sz="2800" dirty="0">
              <a:solidFill>
                <a:schemeClr val="tx1"/>
              </a:solidFill>
            </a:endParaRPr>
          </a:p>
        </p:txBody>
      </p:sp>
      <p:sp>
        <p:nvSpPr>
          <p:cNvPr id="3" name="Segnaposto contenuto 2"/>
          <p:cNvSpPr>
            <a:spLocks noGrp="1"/>
          </p:cNvSpPr>
          <p:nvPr>
            <p:ph idx="1"/>
          </p:nvPr>
        </p:nvSpPr>
        <p:spPr/>
        <p:txBody>
          <a:bodyPr/>
          <a:lstStyle/>
          <a:p>
            <a:r>
              <a:rPr lang="it-IT" sz="2000" dirty="0" smtClean="0"/>
              <a:t>Non è necessario fare i test di verifica della normalità (</a:t>
            </a:r>
            <a:r>
              <a:rPr lang="it-IT" sz="2000" dirty="0" err="1" smtClean="0"/>
              <a:t>Shapiro</a:t>
            </a:r>
            <a:r>
              <a:rPr lang="it-IT" sz="2000" dirty="0" smtClean="0"/>
              <a:t> </a:t>
            </a:r>
            <a:r>
              <a:rPr lang="it-IT" sz="2000" dirty="0" err="1" smtClean="0"/>
              <a:t>Wilks</a:t>
            </a:r>
            <a:r>
              <a:rPr lang="it-IT" sz="2000" dirty="0" smtClean="0"/>
              <a:t>, </a:t>
            </a:r>
            <a:r>
              <a:rPr lang="it-IT" sz="2000" dirty="0" err="1" smtClean="0"/>
              <a:t>Shapiro</a:t>
            </a:r>
            <a:r>
              <a:rPr lang="it-IT" sz="2000" dirty="0" smtClean="0"/>
              <a:t> Francia,….) che a fronte di numerosità piccole, possono concludere per la normalità dei dati (</a:t>
            </a:r>
            <a:r>
              <a:rPr lang="it-IT" sz="2000" dirty="0" err="1" smtClean="0"/>
              <a:t>perchè</a:t>
            </a:r>
            <a:r>
              <a:rPr lang="it-IT" sz="2000" dirty="0" smtClean="0"/>
              <a:t> non c’è la numerosità necessaria per concludere il contrario) quando visivamente normali non sono. </a:t>
            </a:r>
          </a:p>
        </p:txBody>
      </p:sp>
    </p:spTree>
    <p:extLst>
      <p:ext uri="{BB962C8B-B14F-4D97-AF65-F5344CB8AC3E}">
        <p14:creationId xmlns:p14="http://schemas.microsoft.com/office/powerpoint/2010/main" val="1868041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516112"/>
            <a:ext cx="8229600" cy="949008"/>
          </a:xfrm>
          <a:noFill/>
        </p:spPr>
        <p:txBody>
          <a:bodyPr vert="horz"/>
          <a:lstStyle/>
          <a:p>
            <a:r>
              <a:rPr lang="it-IT" sz="2800" dirty="0">
                <a:solidFill>
                  <a:schemeClr val="tx1"/>
                </a:solidFill>
              </a:rPr>
              <a:t>Normalità e </a:t>
            </a:r>
            <a:r>
              <a:rPr lang="it-IT" sz="2800" dirty="0" err="1">
                <a:solidFill>
                  <a:schemeClr val="tx1"/>
                </a:solidFill>
              </a:rPr>
              <a:t>unimodalità</a:t>
            </a:r>
            <a:endParaRPr lang="en-GB" sz="2800" dirty="0">
              <a:solidFill>
                <a:schemeClr val="tx1"/>
              </a:solidFill>
            </a:endParaRPr>
          </a:p>
        </p:txBody>
      </p:sp>
      <p:sp>
        <p:nvSpPr>
          <p:cNvPr id="3" name="Segnaposto contenuto 2"/>
          <p:cNvSpPr>
            <a:spLocks noGrp="1"/>
          </p:cNvSpPr>
          <p:nvPr>
            <p:ph idx="1"/>
          </p:nvPr>
        </p:nvSpPr>
        <p:spPr/>
        <p:txBody>
          <a:bodyPr>
            <a:normAutofit lnSpcReduction="10000"/>
          </a:bodyPr>
          <a:lstStyle/>
          <a:p>
            <a:pPr marL="0" indent="0">
              <a:buNone/>
            </a:pPr>
            <a:r>
              <a:rPr lang="it-IT" sz="2000" dirty="0" smtClean="0"/>
              <a:t>Considero una distribuzione rettangolare</a:t>
            </a:r>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r>
              <a:rPr lang="it-IT" sz="2000" dirty="0" smtClean="0"/>
              <a:t>Valutare la visualizzazione grafica </a:t>
            </a:r>
          </a:p>
          <a:p>
            <a:pPr marL="0" indent="0">
              <a:buNone/>
            </a:pPr>
            <a:r>
              <a:rPr lang="it-IT" sz="2000" dirty="0" smtClean="0"/>
              <a:t>per </a:t>
            </a:r>
            <a:r>
              <a:rPr lang="it-IT" sz="2000" dirty="0" err="1" smtClean="0"/>
              <a:t>unimodalità</a:t>
            </a:r>
            <a:endParaRPr lang="it-IT" sz="2000" dirty="0" smtClean="0"/>
          </a:p>
          <a:p>
            <a:pPr marL="0" indent="0">
              <a:buNone/>
            </a:pPr>
            <a:endParaRPr lang="it-IT" sz="2000" dirty="0" smtClean="0"/>
          </a:p>
        </p:txBody>
      </p:sp>
      <p:sp>
        <p:nvSpPr>
          <p:cNvPr id="7" name="CasellaDiTesto 6"/>
          <p:cNvSpPr txBox="1"/>
          <p:nvPr/>
        </p:nvSpPr>
        <p:spPr>
          <a:xfrm>
            <a:off x="179512" y="4178219"/>
            <a:ext cx="2913875" cy="1200329"/>
          </a:xfrm>
          <a:prstGeom prst="rect">
            <a:avLst/>
          </a:prstGeom>
          <a:noFill/>
        </p:spPr>
        <p:txBody>
          <a:bodyPr wrap="none" rtlCol="0">
            <a:spAutoFit/>
          </a:bodyPr>
          <a:lstStyle/>
          <a:p>
            <a:r>
              <a:rPr lang="it-IT" sz="1200" b="0" dirty="0" smtClean="0"/>
              <a:t>100 osservazioni</a:t>
            </a:r>
          </a:p>
          <a:p>
            <a:r>
              <a:rPr lang="it-IT" sz="1200" b="0" dirty="0" err="1" smtClean="0"/>
              <a:t>Shapiro</a:t>
            </a:r>
            <a:r>
              <a:rPr lang="it-IT" sz="1200" b="0" dirty="0" smtClean="0"/>
              <a:t> </a:t>
            </a:r>
            <a:r>
              <a:rPr lang="it-IT" sz="1200" b="0" dirty="0" err="1" smtClean="0"/>
              <a:t>Wilk</a:t>
            </a:r>
            <a:r>
              <a:rPr lang="it-IT" sz="1200" b="0" dirty="0" smtClean="0"/>
              <a:t>: p-</a:t>
            </a:r>
            <a:r>
              <a:rPr lang="it-IT" sz="1200" b="0" dirty="0" err="1" smtClean="0"/>
              <a:t>value</a:t>
            </a:r>
            <a:r>
              <a:rPr lang="it-IT" sz="1200" b="0" dirty="0" smtClean="0"/>
              <a:t>=0.00048</a:t>
            </a:r>
          </a:p>
          <a:p>
            <a:r>
              <a:rPr lang="it-IT" sz="1200" b="0" dirty="0" err="1"/>
              <a:t>Shapiro</a:t>
            </a:r>
            <a:r>
              <a:rPr lang="it-IT" sz="1200" b="0" dirty="0"/>
              <a:t> Francia : </a:t>
            </a:r>
            <a:r>
              <a:rPr lang="it-IT" sz="1200" b="0" dirty="0" smtClean="0"/>
              <a:t>p-</a:t>
            </a:r>
            <a:r>
              <a:rPr lang="it-IT" sz="1200" b="0" dirty="0" err="1" smtClean="0"/>
              <a:t>value</a:t>
            </a:r>
            <a:r>
              <a:rPr lang="it-IT" sz="1200" b="0" dirty="0" smtClean="0"/>
              <a:t>=0.01908</a:t>
            </a:r>
            <a:endParaRPr lang="it-IT" sz="1200" b="0" dirty="0"/>
          </a:p>
          <a:p>
            <a:endParaRPr lang="en-GB" sz="1200" b="0" dirty="0"/>
          </a:p>
          <a:p>
            <a:endParaRPr lang="it-IT" sz="1200" b="0" dirty="0" smtClean="0"/>
          </a:p>
          <a:p>
            <a:r>
              <a:rPr lang="it-IT" sz="1200" b="0" dirty="0" smtClean="0"/>
              <a:t> </a:t>
            </a:r>
            <a:endParaRPr lang="en-GB" sz="1200" b="0" dirty="0"/>
          </a:p>
        </p:txBody>
      </p:sp>
      <p:sp>
        <p:nvSpPr>
          <p:cNvPr id="8" name="CasellaDiTesto 7"/>
          <p:cNvSpPr txBox="1"/>
          <p:nvPr/>
        </p:nvSpPr>
        <p:spPr>
          <a:xfrm>
            <a:off x="6516216" y="4107251"/>
            <a:ext cx="2566023" cy="830997"/>
          </a:xfrm>
          <a:prstGeom prst="rect">
            <a:avLst/>
          </a:prstGeom>
          <a:noFill/>
        </p:spPr>
        <p:txBody>
          <a:bodyPr wrap="none" rtlCol="0">
            <a:spAutoFit/>
          </a:bodyPr>
          <a:lstStyle/>
          <a:p>
            <a:r>
              <a:rPr lang="it-IT" sz="1200" b="0" dirty="0"/>
              <a:t>2</a:t>
            </a:r>
            <a:r>
              <a:rPr lang="it-IT" sz="1200" b="0" dirty="0" smtClean="0"/>
              <a:t>0 osservazioni</a:t>
            </a:r>
          </a:p>
          <a:p>
            <a:r>
              <a:rPr lang="it-IT" sz="1200" b="0" dirty="0" err="1" smtClean="0"/>
              <a:t>Shapiro</a:t>
            </a:r>
            <a:r>
              <a:rPr lang="it-IT" sz="1200" b="0" dirty="0" smtClean="0"/>
              <a:t> </a:t>
            </a:r>
            <a:r>
              <a:rPr lang="it-IT" sz="1200" b="0" dirty="0" err="1" smtClean="0"/>
              <a:t>Wilk</a:t>
            </a:r>
            <a:r>
              <a:rPr lang="it-IT" sz="1200" b="0" dirty="0" smtClean="0"/>
              <a:t>: p-</a:t>
            </a:r>
            <a:r>
              <a:rPr lang="it-IT" sz="1200" b="0" dirty="0" err="1" smtClean="0"/>
              <a:t>value</a:t>
            </a:r>
            <a:r>
              <a:rPr lang="it-IT" sz="1200" b="0" dirty="0" smtClean="0"/>
              <a:t>=0.34</a:t>
            </a:r>
          </a:p>
          <a:p>
            <a:r>
              <a:rPr lang="it-IT" sz="1200" b="0" dirty="0" err="1"/>
              <a:t>Shapiro</a:t>
            </a:r>
            <a:r>
              <a:rPr lang="it-IT" sz="1200" b="0" dirty="0"/>
              <a:t> </a:t>
            </a:r>
            <a:r>
              <a:rPr lang="it-IT" sz="1200" b="0" dirty="0" smtClean="0"/>
              <a:t>Francia: p-</a:t>
            </a:r>
            <a:r>
              <a:rPr lang="it-IT" sz="1200" b="0" dirty="0" err="1" smtClean="0"/>
              <a:t>value</a:t>
            </a:r>
            <a:r>
              <a:rPr lang="it-IT" sz="1200" b="0" dirty="0" smtClean="0"/>
              <a:t>=0.49</a:t>
            </a:r>
            <a:endParaRPr lang="it-IT" sz="1200" b="0" dirty="0"/>
          </a:p>
          <a:p>
            <a:endParaRPr lang="en-GB" sz="1200" b="0" dirty="0"/>
          </a:p>
        </p:txBody>
      </p:sp>
      <p:pic>
        <p:nvPicPr>
          <p:cNvPr id="9" name="Immagine 8"/>
          <p:cNvPicPr>
            <a:picLocks noChangeAspect="1"/>
          </p:cNvPicPr>
          <p:nvPr/>
        </p:nvPicPr>
        <p:blipFill>
          <a:blip r:embed="rId2"/>
          <a:stretch>
            <a:fillRect/>
          </a:stretch>
        </p:blipFill>
        <p:spPr>
          <a:xfrm>
            <a:off x="179512" y="2419981"/>
            <a:ext cx="2819545" cy="1619333"/>
          </a:xfrm>
          <a:prstGeom prst="rect">
            <a:avLst/>
          </a:prstGeom>
        </p:spPr>
      </p:pic>
      <p:pic>
        <p:nvPicPr>
          <p:cNvPr id="12" name="Immagine 11"/>
          <p:cNvPicPr>
            <a:picLocks noChangeAspect="1"/>
          </p:cNvPicPr>
          <p:nvPr/>
        </p:nvPicPr>
        <p:blipFill>
          <a:blip r:embed="rId3"/>
          <a:stretch>
            <a:fillRect/>
          </a:stretch>
        </p:blipFill>
        <p:spPr>
          <a:xfrm>
            <a:off x="3276745" y="2377222"/>
            <a:ext cx="2819545" cy="1619333"/>
          </a:xfrm>
          <a:prstGeom prst="rect">
            <a:avLst/>
          </a:prstGeom>
        </p:spPr>
      </p:pic>
      <p:sp>
        <p:nvSpPr>
          <p:cNvPr id="13" name="CasellaDiTesto 12"/>
          <p:cNvSpPr txBox="1"/>
          <p:nvPr/>
        </p:nvSpPr>
        <p:spPr>
          <a:xfrm>
            <a:off x="3392092" y="4141740"/>
            <a:ext cx="2900859" cy="646331"/>
          </a:xfrm>
          <a:prstGeom prst="rect">
            <a:avLst/>
          </a:prstGeom>
          <a:noFill/>
        </p:spPr>
        <p:txBody>
          <a:bodyPr wrap="none" rtlCol="0">
            <a:spAutoFit/>
          </a:bodyPr>
          <a:lstStyle/>
          <a:p>
            <a:r>
              <a:rPr lang="it-IT" sz="1200" b="0" dirty="0" smtClean="0"/>
              <a:t>30 osservazioni</a:t>
            </a:r>
          </a:p>
          <a:p>
            <a:r>
              <a:rPr lang="it-IT" sz="1200" b="0" dirty="0" err="1" smtClean="0"/>
              <a:t>Shapiro</a:t>
            </a:r>
            <a:r>
              <a:rPr lang="it-IT" sz="1200" b="0" dirty="0" smtClean="0"/>
              <a:t> </a:t>
            </a:r>
            <a:r>
              <a:rPr lang="it-IT" sz="1200" b="0" dirty="0" err="1" smtClean="0"/>
              <a:t>Wilk</a:t>
            </a:r>
            <a:r>
              <a:rPr lang="it-IT" sz="1200" b="0" dirty="0" smtClean="0"/>
              <a:t>: p-</a:t>
            </a:r>
            <a:r>
              <a:rPr lang="it-IT" sz="1200" b="0" dirty="0" err="1" smtClean="0"/>
              <a:t>value</a:t>
            </a:r>
            <a:r>
              <a:rPr lang="it-IT" sz="1200" b="0" dirty="0" smtClean="0"/>
              <a:t>=0.036</a:t>
            </a:r>
          </a:p>
          <a:p>
            <a:r>
              <a:rPr lang="it-IT" sz="1200" b="0" dirty="0" err="1"/>
              <a:t>Shapiro</a:t>
            </a:r>
            <a:r>
              <a:rPr lang="it-IT" sz="1200" b="0" dirty="0"/>
              <a:t> </a:t>
            </a:r>
            <a:r>
              <a:rPr lang="it-IT" sz="1200" b="0" dirty="0" smtClean="0"/>
              <a:t>Francia: p-</a:t>
            </a:r>
            <a:r>
              <a:rPr lang="it-IT" sz="1200" b="0" dirty="0" err="1" smtClean="0"/>
              <a:t>value</a:t>
            </a:r>
            <a:r>
              <a:rPr lang="it-IT" sz="1200" b="0" dirty="0" smtClean="0"/>
              <a:t>=0.09323 </a:t>
            </a:r>
            <a:endParaRPr lang="en-GB" sz="1200" b="0" dirty="0"/>
          </a:p>
        </p:txBody>
      </p:sp>
      <p:pic>
        <p:nvPicPr>
          <p:cNvPr id="14" name="Immagine 13"/>
          <p:cNvPicPr>
            <a:picLocks noChangeAspect="1"/>
          </p:cNvPicPr>
          <p:nvPr/>
        </p:nvPicPr>
        <p:blipFill>
          <a:blip r:embed="rId4"/>
          <a:stretch>
            <a:fillRect/>
          </a:stretch>
        </p:blipFill>
        <p:spPr>
          <a:xfrm>
            <a:off x="6324455" y="2377222"/>
            <a:ext cx="2819545" cy="1619333"/>
          </a:xfrm>
          <a:prstGeom prst="rect">
            <a:avLst/>
          </a:prstGeom>
        </p:spPr>
      </p:pic>
      <p:sp>
        <p:nvSpPr>
          <p:cNvPr id="4" name="Rettangolo 3"/>
          <p:cNvSpPr/>
          <p:nvPr/>
        </p:nvSpPr>
        <p:spPr bwMode="auto">
          <a:xfrm>
            <a:off x="5940152" y="1510131"/>
            <a:ext cx="1656184" cy="360040"/>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5" charset="0"/>
            </a:endParaRPr>
          </a:p>
        </p:txBody>
      </p:sp>
      <p:pic>
        <p:nvPicPr>
          <p:cNvPr id="5" name="Immagine 4"/>
          <p:cNvPicPr>
            <a:picLocks noChangeAspect="1"/>
          </p:cNvPicPr>
          <p:nvPr/>
        </p:nvPicPr>
        <p:blipFill>
          <a:blip r:embed="rId5"/>
          <a:stretch>
            <a:fillRect/>
          </a:stretch>
        </p:blipFill>
        <p:spPr>
          <a:xfrm>
            <a:off x="6768244" y="5014796"/>
            <a:ext cx="2012343" cy="1341562"/>
          </a:xfrm>
          <a:prstGeom prst="rect">
            <a:avLst/>
          </a:prstGeom>
        </p:spPr>
      </p:pic>
      <p:pic>
        <p:nvPicPr>
          <p:cNvPr id="15" name="Immagine 14"/>
          <p:cNvPicPr>
            <a:picLocks noChangeAspect="1"/>
          </p:cNvPicPr>
          <p:nvPr/>
        </p:nvPicPr>
        <p:blipFill rotWithShape="1">
          <a:blip r:embed="rId5"/>
          <a:srcRect t="5663" b="24559"/>
          <a:stretch/>
        </p:blipFill>
        <p:spPr>
          <a:xfrm>
            <a:off x="6647534" y="188640"/>
            <a:ext cx="2118145" cy="985321"/>
          </a:xfrm>
          <a:prstGeom prst="rect">
            <a:avLst/>
          </a:prstGeom>
        </p:spPr>
      </p:pic>
      <p:sp>
        <p:nvSpPr>
          <p:cNvPr id="6" name="Freccia in giù 5"/>
          <p:cNvSpPr/>
          <p:nvPr/>
        </p:nvSpPr>
        <p:spPr bwMode="auto">
          <a:xfrm>
            <a:off x="7522387" y="4748843"/>
            <a:ext cx="504056" cy="300101"/>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5" charset="0"/>
            </a:endParaRPr>
          </a:p>
        </p:txBody>
      </p:sp>
    </p:spTree>
    <p:extLst>
      <p:ext uri="{BB962C8B-B14F-4D97-AF65-F5344CB8AC3E}">
        <p14:creationId xmlns:p14="http://schemas.microsoft.com/office/powerpoint/2010/main" val="84171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wipe(left)">
                                      <p:cBhvr>
                                        <p:cTn id="31" dur="10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wipe(left)">
                                      <p:cBhvr>
                                        <p:cTn id="36"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548680"/>
            <a:ext cx="8229600" cy="949008"/>
          </a:xfrm>
          <a:noFill/>
        </p:spPr>
        <p:txBody>
          <a:bodyPr vert="horz"/>
          <a:lstStyle/>
          <a:p>
            <a:r>
              <a:rPr lang="it-IT" sz="2800" dirty="0" err="1">
                <a:solidFill>
                  <a:schemeClr val="tx1"/>
                </a:solidFill>
              </a:rPr>
              <a:t>Blunders</a:t>
            </a:r>
            <a:r>
              <a:rPr lang="it-IT" sz="2800" dirty="0">
                <a:solidFill>
                  <a:schemeClr val="tx1"/>
                </a:solidFill>
              </a:rPr>
              <a:t> and </a:t>
            </a:r>
            <a:r>
              <a:rPr lang="it-IT" sz="2800" dirty="0" err="1">
                <a:solidFill>
                  <a:schemeClr val="tx1"/>
                </a:solidFill>
              </a:rPr>
              <a:t>outliers</a:t>
            </a:r>
            <a:r>
              <a:rPr lang="it-IT" sz="2800" dirty="0">
                <a:solidFill>
                  <a:schemeClr val="tx1"/>
                </a:solidFill>
              </a:rPr>
              <a:t> (ISO 13528:2022)</a:t>
            </a:r>
            <a:endParaRPr lang="en-GB" sz="2800" dirty="0">
              <a:solidFill>
                <a:schemeClr val="tx1"/>
              </a:solidFill>
            </a:endParaRPr>
          </a:p>
        </p:txBody>
      </p:sp>
      <p:sp>
        <p:nvSpPr>
          <p:cNvPr id="3" name="Segnaposto contenuto 2"/>
          <p:cNvSpPr>
            <a:spLocks noGrp="1"/>
          </p:cNvSpPr>
          <p:nvPr>
            <p:ph idx="1"/>
          </p:nvPr>
        </p:nvSpPr>
        <p:spPr/>
        <p:txBody>
          <a:bodyPr/>
          <a:lstStyle/>
          <a:p>
            <a:r>
              <a:rPr lang="en-GB" sz="1800" b="1" dirty="0"/>
              <a:t>Outliers (terms): </a:t>
            </a:r>
            <a:r>
              <a:rPr lang="en-GB" sz="1800" dirty="0"/>
              <a:t>member of a set of values which </a:t>
            </a:r>
            <a:r>
              <a:rPr lang="en-GB" sz="1800" b="1" dirty="0"/>
              <a:t>is inconsistent</a:t>
            </a:r>
            <a:r>
              <a:rPr lang="en-GB" sz="1800" dirty="0"/>
              <a:t> with other members of that set. </a:t>
            </a:r>
            <a:endParaRPr lang="en-GB" sz="1800" dirty="0" smtClean="0"/>
          </a:p>
          <a:p>
            <a:r>
              <a:rPr lang="en-GB" sz="1800" b="1" dirty="0" smtClean="0"/>
              <a:t>Blunders</a:t>
            </a:r>
            <a:r>
              <a:rPr lang="en-GB" sz="1800" dirty="0" smtClean="0"/>
              <a:t> </a:t>
            </a:r>
            <a:r>
              <a:rPr lang="en-GB" sz="1800" dirty="0"/>
              <a:t>(6.3 ISO 13528:2022): </a:t>
            </a:r>
            <a:r>
              <a:rPr lang="en-GB" sz="1800" b="1" dirty="0"/>
              <a:t>results in incorrect units </a:t>
            </a:r>
            <a:r>
              <a:rPr lang="en-GB" sz="1800" dirty="0"/>
              <a:t>or switching results from different proficiency test items, occur in most rounds of proficiency testing, and these results only impair the performance of subsequent statistical methods. </a:t>
            </a:r>
            <a:endParaRPr lang="en-GB" sz="1800" dirty="0" smtClean="0"/>
          </a:p>
          <a:p>
            <a:endParaRPr lang="en-GB" sz="1800" b="1" dirty="0"/>
          </a:p>
          <a:p>
            <a:pPr marL="0" indent="0">
              <a:buNone/>
            </a:pPr>
            <a:r>
              <a:rPr lang="en-GB" sz="1800" b="1" dirty="0" smtClean="0"/>
              <a:t>Remove </a:t>
            </a:r>
            <a:r>
              <a:rPr lang="en-GB" sz="1800" b="1" dirty="0"/>
              <a:t>obvious blunders from a data set at an early stage in an analysis, prior to use of any robust procedure or any test to identify statistical outliers</a:t>
            </a:r>
            <a:r>
              <a:rPr lang="en-GB" sz="1800" dirty="0"/>
              <a:t>.</a:t>
            </a:r>
          </a:p>
          <a:p>
            <a:pPr marL="0" indent="0">
              <a:buNone/>
            </a:pPr>
            <a:endParaRPr lang="en-GB" sz="1800" dirty="0" smtClean="0"/>
          </a:p>
          <a:p>
            <a:pPr marL="0" indent="0">
              <a:buNone/>
            </a:pPr>
            <a:r>
              <a:rPr lang="en-GB" sz="1800" dirty="0" smtClean="0"/>
              <a:t>Note</a:t>
            </a:r>
            <a:r>
              <a:rPr lang="en-GB" sz="1800" dirty="0"/>
              <a:t>: Blunders in 13528:2023 is replace by gross error in the 17043:2023</a:t>
            </a:r>
          </a:p>
          <a:p>
            <a:endParaRPr lang="en-GB" sz="1800" dirty="0"/>
          </a:p>
        </p:txBody>
      </p:sp>
    </p:spTree>
    <p:extLst>
      <p:ext uri="{BB962C8B-B14F-4D97-AF65-F5344CB8AC3E}">
        <p14:creationId xmlns:p14="http://schemas.microsoft.com/office/powerpoint/2010/main" val="4092129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476672"/>
            <a:ext cx="8229600" cy="949008"/>
          </a:xfrm>
          <a:noFill/>
        </p:spPr>
        <p:txBody>
          <a:bodyPr vert="horz"/>
          <a:lstStyle/>
          <a:p>
            <a:r>
              <a:rPr lang="it-IT" sz="2800" dirty="0" err="1">
                <a:solidFill>
                  <a:schemeClr val="tx1"/>
                </a:solidFill>
              </a:rPr>
              <a:t>Blunders</a:t>
            </a:r>
            <a:r>
              <a:rPr lang="it-IT" sz="2800" dirty="0">
                <a:solidFill>
                  <a:schemeClr val="tx1"/>
                </a:solidFill>
              </a:rPr>
              <a:t>/</a:t>
            </a:r>
            <a:r>
              <a:rPr lang="it-IT" sz="2800" dirty="0" err="1">
                <a:solidFill>
                  <a:schemeClr val="tx1"/>
                </a:solidFill>
              </a:rPr>
              <a:t>Outliers</a:t>
            </a:r>
            <a:r>
              <a:rPr lang="it-IT" sz="2800" dirty="0">
                <a:solidFill>
                  <a:schemeClr val="tx1"/>
                </a:solidFill>
              </a:rPr>
              <a:t>: come trattarli</a:t>
            </a:r>
            <a:endParaRPr lang="en-GB" sz="2800" dirty="0">
              <a:solidFill>
                <a:schemeClr val="tx1"/>
              </a:solidFill>
            </a:endParaRPr>
          </a:p>
        </p:txBody>
      </p:sp>
      <p:sp>
        <p:nvSpPr>
          <p:cNvPr id="3" name="Segnaposto contenuto 2"/>
          <p:cNvSpPr>
            <a:spLocks noGrp="1"/>
          </p:cNvSpPr>
          <p:nvPr>
            <p:ph idx="1"/>
          </p:nvPr>
        </p:nvSpPr>
        <p:spPr/>
        <p:txBody>
          <a:bodyPr/>
          <a:lstStyle/>
          <a:p>
            <a:pPr marL="0" indent="0">
              <a:buNone/>
            </a:pPr>
            <a:r>
              <a:rPr lang="it-IT" sz="2000" dirty="0"/>
              <a:t>Presenza di </a:t>
            </a:r>
            <a:r>
              <a:rPr lang="it-IT" sz="2000" dirty="0" err="1" smtClean="0"/>
              <a:t>blunders</a:t>
            </a:r>
            <a:r>
              <a:rPr lang="it-IT" sz="2000" dirty="0" smtClean="0"/>
              <a:t>:</a:t>
            </a:r>
          </a:p>
          <a:p>
            <a:r>
              <a:rPr lang="it-IT" sz="2000" dirty="0"/>
              <a:t>E</a:t>
            </a:r>
            <a:r>
              <a:rPr lang="it-IT" sz="2000" dirty="0" smtClean="0"/>
              <a:t>liminarli </a:t>
            </a:r>
            <a:r>
              <a:rPr lang="it-IT" sz="2000" dirty="0"/>
              <a:t>prima di condurre qualsiasi </a:t>
            </a:r>
            <a:r>
              <a:rPr lang="it-IT" sz="2000" dirty="0" smtClean="0"/>
              <a:t>analisi</a:t>
            </a:r>
          </a:p>
          <a:p>
            <a:pPr marL="0" indent="0">
              <a:buNone/>
            </a:pPr>
            <a:endParaRPr lang="it-IT" sz="2000" dirty="0"/>
          </a:p>
          <a:p>
            <a:pPr marL="0" indent="0">
              <a:buNone/>
            </a:pPr>
            <a:r>
              <a:rPr lang="it-IT" sz="2000" dirty="0" smtClean="0"/>
              <a:t>Presenza di </a:t>
            </a:r>
            <a:r>
              <a:rPr lang="it-IT" sz="2000" dirty="0" err="1"/>
              <a:t>outliers</a:t>
            </a:r>
            <a:r>
              <a:rPr lang="it-IT" sz="2000" dirty="0"/>
              <a:t>, distribuzione unimodale, si </a:t>
            </a:r>
            <a:r>
              <a:rPr lang="it-IT" sz="2000" dirty="0" smtClean="0"/>
              <a:t>può:</a:t>
            </a:r>
            <a:endParaRPr lang="it-IT" sz="2000" dirty="0"/>
          </a:p>
          <a:p>
            <a:r>
              <a:rPr lang="it-IT" sz="2000" dirty="0" smtClean="0"/>
              <a:t>Identificarli, eliminarli e fare la statistica classica (media e deviazione standard)</a:t>
            </a:r>
          </a:p>
          <a:p>
            <a:r>
              <a:rPr lang="it-IT" sz="2000" dirty="0" smtClean="0"/>
              <a:t>Identificarli, mantenerli e fare la statistica robusta</a:t>
            </a:r>
          </a:p>
          <a:p>
            <a:pPr lvl="1"/>
            <a:r>
              <a:rPr lang="it-IT" sz="2000" dirty="0" smtClean="0"/>
              <a:t>La statistica è robusta è raccomandata ma non per </a:t>
            </a:r>
            <a:r>
              <a:rPr lang="it-IT" sz="2000" dirty="0" err="1" smtClean="0"/>
              <a:t>dataset</a:t>
            </a:r>
            <a:r>
              <a:rPr lang="it-IT" sz="2000" dirty="0" smtClean="0"/>
              <a:t> piccoli (p&lt;12)</a:t>
            </a:r>
            <a:endParaRPr lang="en-GB" sz="2000" dirty="0"/>
          </a:p>
        </p:txBody>
      </p:sp>
      <p:sp>
        <p:nvSpPr>
          <p:cNvPr id="5" name="Rettangolo 4"/>
          <p:cNvSpPr/>
          <p:nvPr/>
        </p:nvSpPr>
        <p:spPr>
          <a:xfrm>
            <a:off x="539552" y="5517232"/>
            <a:ext cx="8147248" cy="646331"/>
          </a:xfrm>
          <a:prstGeom prst="rect">
            <a:avLst/>
          </a:prstGeom>
        </p:spPr>
        <p:txBody>
          <a:bodyPr wrap="square">
            <a:spAutoFit/>
          </a:bodyPr>
          <a:lstStyle/>
          <a:p>
            <a:r>
              <a:rPr lang="en-GB" sz="1200" b="0" dirty="0">
                <a:solidFill>
                  <a:srgbClr val="222222"/>
                </a:solidFill>
                <a:ea typeface="Verdana" panose="020B0604030504040204" pitchFamily="34" charset="0"/>
              </a:rPr>
              <a:t>Thompson, Michael, Stephen LR Ellison, and Roger Wood. "The International Harmonized Protocol for the proficiency testing of analytical chemistry laboratories (IUPAC Technical Report)." </a:t>
            </a:r>
            <a:r>
              <a:rPr lang="en-GB" sz="1200" b="0" i="1" dirty="0">
                <a:solidFill>
                  <a:srgbClr val="222222"/>
                </a:solidFill>
                <a:ea typeface="Verdana" panose="020B0604030504040204" pitchFamily="34" charset="0"/>
              </a:rPr>
              <a:t>Pure and Applied Chemistry</a:t>
            </a:r>
            <a:r>
              <a:rPr lang="en-GB" sz="1200" b="0" dirty="0">
                <a:solidFill>
                  <a:srgbClr val="222222"/>
                </a:solidFill>
                <a:ea typeface="Verdana" panose="020B0604030504040204" pitchFamily="34" charset="0"/>
              </a:rPr>
              <a:t> 78.1 (2006): 145-196.</a:t>
            </a:r>
            <a:endParaRPr lang="en-GB" sz="1200" dirty="0">
              <a:ea typeface="Verdana" panose="020B0604030504040204" pitchFamily="34" charset="0"/>
            </a:endParaRPr>
          </a:p>
        </p:txBody>
      </p:sp>
    </p:spTree>
    <p:extLst>
      <p:ext uri="{BB962C8B-B14F-4D97-AF65-F5344CB8AC3E}">
        <p14:creationId xmlns:p14="http://schemas.microsoft.com/office/powerpoint/2010/main" val="2589276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607784"/>
            <a:ext cx="8229600" cy="949008"/>
          </a:xfrm>
          <a:noFill/>
        </p:spPr>
        <p:txBody>
          <a:bodyPr vert="horz"/>
          <a:lstStyle/>
          <a:p>
            <a:r>
              <a:rPr lang="it-IT" sz="2800" dirty="0" err="1">
                <a:solidFill>
                  <a:schemeClr val="tx1"/>
                </a:solidFill>
              </a:rPr>
              <a:t>Outliers</a:t>
            </a:r>
            <a:r>
              <a:rPr lang="it-IT" sz="2800" dirty="0">
                <a:solidFill>
                  <a:schemeClr val="tx1"/>
                </a:solidFill>
              </a:rPr>
              <a:t>: come identificarli</a:t>
            </a:r>
            <a:endParaRPr lang="en-GB" sz="2800" dirty="0">
              <a:solidFill>
                <a:schemeClr val="tx1"/>
              </a:solidFill>
            </a:endParaRPr>
          </a:p>
        </p:txBody>
      </p:sp>
      <p:sp>
        <p:nvSpPr>
          <p:cNvPr id="3" name="Segnaposto contenuto 2"/>
          <p:cNvSpPr>
            <a:spLocks noGrp="1"/>
          </p:cNvSpPr>
          <p:nvPr>
            <p:ph idx="1"/>
          </p:nvPr>
        </p:nvSpPr>
        <p:spPr/>
        <p:txBody>
          <a:bodyPr/>
          <a:lstStyle/>
          <a:p>
            <a:pPr marL="0" indent="0">
              <a:buNone/>
            </a:pPr>
            <a:r>
              <a:rPr lang="en-US" sz="2000" dirty="0"/>
              <a:t>ISO 13528 6.6</a:t>
            </a:r>
          </a:p>
          <a:p>
            <a:r>
              <a:rPr lang="en-US" sz="2000" dirty="0"/>
              <a:t>Grubbs test </a:t>
            </a:r>
            <a:r>
              <a:rPr lang="en-US" sz="2000" dirty="0" smtClean="0"/>
              <a:t>(ISO 5725-2) </a:t>
            </a:r>
            <a:endParaRPr lang="en-US" sz="2000" dirty="0"/>
          </a:p>
          <a:p>
            <a:r>
              <a:rPr lang="en-GB" sz="2000" dirty="0" err="1" smtClean="0"/>
              <a:t>Valori</a:t>
            </a:r>
            <a:r>
              <a:rPr lang="en-GB" sz="2000" dirty="0" smtClean="0"/>
              <a:t> </a:t>
            </a:r>
            <a:r>
              <a:rPr lang="en-GB" sz="2000" dirty="0" err="1" smtClean="0"/>
              <a:t>che</a:t>
            </a:r>
            <a:r>
              <a:rPr lang="en-GB" sz="2000" dirty="0" smtClean="0"/>
              <a:t> </a:t>
            </a:r>
            <a:r>
              <a:rPr lang="en-GB" sz="2000" dirty="0" err="1" smtClean="0"/>
              <a:t>si</a:t>
            </a:r>
            <a:r>
              <a:rPr lang="en-GB" sz="2000" dirty="0" smtClean="0"/>
              <a:t> </a:t>
            </a:r>
            <a:r>
              <a:rPr lang="en-GB" sz="2000" dirty="0" err="1" smtClean="0"/>
              <a:t>allontanano</a:t>
            </a:r>
            <a:r>
              <a:rPr lang="en-GB" sz="2000" dirty="0" smtClean="0"/>
              <a:t> </a:t>
            </a:r>
            <a:r>
              <a:rPr lang="en-GB" sz="2000" dirty="0" err="1" smtClean="0"/>
              <a:t>dalla</a:t>
            </a:r>
            <a:r>
              <a:rPr lang="en-GB" sz="2000" dirty="0" smtClean="0"/>
              <a:t> media </a:t>
            </a:r>
            <a:r>
              <a:rPr lang="en-GB" sz="2000" dirty="0" err="1" smtClean="0"/>
              <a:t>robusta</a:t>
            </a:r>
            <a:r>
              <a:rPr lang="en-GB" sz="2000" dirty="0" smtClean="0"/>
              <a:t> </a:t>
            </a:r>
            <a:r>
              <a:rPr lang="en-GB" sz="2000" dirty="0" err="1" smtClean="0"/>
              <a:t>più</a:t>
            </a:r>
            <a:r>
              <a:rPr lang="en-GB" sz="2000" dirty="0" smtClean="0"/>
              <a:t> di 3 </a:t>
            </a:r>
            <a:r>
              <a:rPr lang="en-GB" sz="2000" dirty="0" err="1" smtClean="0"/>
              <a:t>deviazioni</a:t>
            </a:r>
            <a:r>
              <a:rPr lang="en-GB" sz="2000" dirty="0" smtClean="0"/>
              <a:t> standard </a:t>
            </a:r>
            <a:r>
              <a:rPr lang="en-GB" sz="2000" dirty="0" err="1" smtClean="0"/>
              <a:t>robuste</a:t>
            </a:r>
            <a:endParaRPr lang="en-GB" sz="2000" dirty="0" smtClean="0"/>
          </a:p>
          <a:p>
            <a:pPr marL="0" indent="0">
              <a:buNone/>
            </a:pPr>
            <a:endParaRPr lang="it-IT" sz="2000" dirty="0" smtClean="0"/>
          </a:p>
          <a:p>
            <a:pPr marL="0" indent="0">
              <a:buNone/>
            </a:pPr>
            <a:endParaRPr lang="it-IT" sz="2000" dirty="0"/>
          </a:p>
          <a:p>
            <a:pPr marL="0" indent="0">
              <a:buNone/>
            </a:pPr>
            <a:r>
              <a:rPr lang="it-IT" sz="2000" dirty="0" smtClean="0"/>
              <a:t>Altre opzioni</a:t>
            </a:r>
          </a:p>
          <a:p>
            <a:r>
              <a:rPr lang="it-IT" sz="2000" dirty="0" smtClean="0"/>
              <a:t>Box plot</a:t>
            </a:r>
          </a:p>
          <a:p>
            <a:r>
              <a:rPr lang="it-IT" sz="2000" dirty="0" smtClean="0"/>
              <a:t>Altri test statistici (es </a:t>
            </a:r>
            <a:r>
              <a:rPr lang="it-IT" sz="2000" dirty="0" err="1" smtClean="0"/>
              <a:t>Rosmer</a:t>
            </a:r>
            <a:r>
              <a:rPr lang="it-IT" sz="2000" dirty="0" smtClean="0"/>
              <a:t> test) </a:t>
            </a:r>
            <a:endParaRPr lang="en-GB" sz="2000" dirty="0"/>
          </a:p>
        </p:txBody>
      </p:sp>
      <p:pic>
        <p:nvPicPr>
          <p:cNvPr id="4" name="Picture 5" descr="boxplo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717032"/>
            <a:ext cx="2233612" cy="230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15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19403</TotalTime>
  <Words>2282</Words>
  <Application>Microsoft Office PowerPoint</Application>
  <PresentationFormat>Presentazione su schermo (4:3)</PresentationFormat>
  <Paragraphs>406</Paragraphs>
  <Slides>42</Slides>
  <Notes>11</Notes>
  <HiddenSlides>0</HiddenSlides>
  <MMClips>0</MMClips>
  <ScaleCrop>false</ScaleCrop>
  <HeadingPairs>
    <vt:vector size="8" baseType="variant">
      <vt:variant>
        <vt:lpstr>Caratteri utilizzati</vt:lpstr>
      </vt:variant>
      <vt:variant>
        <vt:i4>10</vt:i4>
      </vt:variant>
      <vt:variant>
        <vt:lpstr>Tema</vt:lpstr>
      </vt:variant>
      <vt:variant>
        <vt:i4>3</vt:i4>
      </vt:variant>
      <vt:variant>
        <vt:lpstr>Server OLE incorporati</vt:lpstr>
      </vt:variant>
      <vt:variant>
        <vt:i4>2</vt:i4>
      </vt:variant>
      <vt:variant>
        <vt:lpstr>Titoli diapositive</vt:lpstr>
      </vt:variant>
      <vt:variant>
        <vt:i4>42</vt:i4>
      </vt:variant>
    </vt:vector>
  </HeadingPairs>
  <TitlesOfParts>
    <vt:vector size="57" baseType="lpstr">
      <vt:lpstr>MS PGothic</vt:lpstr>
      <vt:lpstr>MS PGothic</vt:lpstr>
      <vt:lpstr>Arial</vt:lpstr>
      <vt:lpstr>Calibri</vt:lpstr>
      <vt:lpstr>Calibri Light</vt:lpstr>
      <vt:lpstr>Cambria Math</vt:lpstr>
      <vt:lpstr>Courier New</vt:lpstr>
      <vt:lpstr>Tahoma</vt:lpstr>
      <vt:lpstr>Times</vt:lpstr>
      <vt:lpstr>Verdana</vt:lpstr>
      <vt:lpstr>1_Personalizza struttura</vt:lpstr>
      <vt:lpstr>Personalizza struttura</vt:lpstr>
      <vt:lpstr>2_Personalizza struttura</vt:lpstr>
      <vt:lpstr>Equation</vt:lpstr>
      <vt:lpstr>Equazione</vt:lpstr>
      <vt:lpstr>Presentazione standard di PowerPoint</vt:lpstr>
      <vt:lpstr>ISO 17043 e ISO 13528</vt:lpstr>
      <vt:lpstr>Criticità </vt:lpstr>
      <vt:lpstr>Normalità e unimodalità</vt:lpstr>
      <vt:lpstr>Normalità e unimodalità</vt:lpstr>
      <vt:lpstr>Normalità e unimodalità</vt:lpstr>
      <vt:lpstr>Blunders and outliers (ISO 13528:2022)</vt:lpstr>
      <vt:lpstr>Blunders/Outliers: come trattarli</vt:lpstr>
      <vt:lpstr>Outliers: come identificarli</vt:lpstr>
      <vt:lpstr>Il diagramma a “Scatola e Baffi” (o Boxplot)</vt:lpstr>
      <vt:lpstr>Assenza di outliers</vt:lpstr>
      <vt:lpstr>Algoritmo A in assenza di outliers</vt:lpstr>
      <vt:lpstr>Algoritmo A in assenza di outliers</vt:lpstr>
      <vt:lpstr>Algoritmo A</vt:lpstr>
      <vt:lpstr>Algoritmo A</vt:lpstr>
      <vt:lpstr>Density plot</vt:lpstr>
      <vt:lpstr>Istogramma</vt:lpstr>
      <vt:lpstr>Istogramma</vt:lpstr>
      <vt:lpstr>Dall’istogramma alla funzione kernel di densità</vt:lpstr>
      <vt:lpstr>Kernel density plot</vt:lpstr>
      <vt:lpstr>Density plot</vt:lpstr>
      <vt:lpstr>Density plot</vt:lpstr>
      <vt:lpstr>Kernel density: raccomandazioni ISO 13528</vt:lpstr>
      <vt:lpstr>Kernel density</vt:lpstr>
      <vt:lpstr>Considerazioni su un numero piccolo di partecipanti</vt:lpstr>
      <vt:lpstr>Considerazioni su un numero piccolo di partecipanti (D.1 Annex Informativo)</vt:lpstr>
      <vt:lpstr>Considerazioni su un numero piccolo di partecipanti (D.1)</vt:lpstr>
      <vt:lpstr>Considerazioni su un numero piccolo di partecipanti (D.1)</vt:lpstr>
      <vt:lpstr>Da dove arrivano questi numeri?</vt:lpstr>
      <vt:lpstr>Da dove arrivano questi numeri?</vt:lpstr>
      <vt:lpstr>Considerazioni su un numero piccolo di partecipanti (D.1)</vt:lpstr>
      <vt:lpstr>Presentazione standard di PowerPoint</vt:lpstr>
      <vt:lpstr>Omogeneità (ANNEX B): ANOVA </vt:lpstr>
      <vt:lpstr>Omogeneità: ANOVA</vt:lpstr>
      <vt:lpstr>Presentazione standard di PowerPoint</vt:lpstr>
      <vt:lpstr>Types of Proficiency Testing</vt:lpstr>
      <vt:lpstr>Pt non quantitativi</vt:lpstr>
      <vt:lpstr>Pt non quantitativi: punteggio base</vt:lpstr>
      <vt:lpstr>Pt non quantitativi: punteggio elaborato</vt:lpstr>
      <vt:lpstr>Pt non quantitativi: punteggio elaborato</vt:lpstr>
      <vt:lpstr>Pt non quantitativi: punteggio elaborato</vt:lpstr>
      <vt:lpstr>Pt non quantitativi: punteggio elaborato</vt:lpstr>
    </vt:vector>
  </TitlesOfParts>
  <Company>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1</dc:creator>
  <cp:lastModifiedBy>Reviewer</cp:lastModifiedBy>
  <cp:revision>1755</cp:revision>
  <cp:lastPrinted>2007-11-27T16:05:07Z</cp:lastPrinted>
  <dcterms:created xsi:type="dcterms:W3CDTF">2001-09-09T08:10:04Z</dcterms:created>
  <dcterms:modified xsi:type="dcterms:W3CDTF">2024-06-07T04:44:16Z</dcterms:modified>
</cp:coreProperties>
</file>