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58" r:id="rId2"/>
    <p:sldId id="260" r:id="rId3"/>
    <p:sldId id="261" r:id="rId4"/>
    <p:sldId id="262" r:id="rId5"/>
    <p:sldId id="275" r:id="rId6"/>
    <p:sldId id="276" r:id="rId7"/>
    <p:sldId id="277" r:id="rId8"/>
    <p:sldId id="278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0" r:id="rId19"/>
    <p:sldId id="271" r:id="rId20"/>
    <p:sldId id="272" r:id="rId21"/>
    <p:sldId id="273" r:id="rId22"/>
    <p:sldId id="280" r:id="rId23"/>
  </p:sldIdLst>
  <p:sldSz cx="18288000" cy="10287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719" autoAdjust="0"/>
  </p:normalViewPr>
  <p:slideViewPr>
    <p:cSldViewPr>
      <p:cViewPr varScale="1">
        <p:scale>
          <a:sx n="54" d="100"/>
          <a:sy n="54" d="100"/>
        </p:scale>
        <p:origin x="907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eneait-my.sharepoint.com/personal/claudio_carbone_enea_it/Documents/Documents/INTERCIND/2024/Meeting%20InterCinD/bologna2024/InterCind_camino24_sub1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neait-my.sharepoint.com/personal/claudio_carbone_enea_it/Documents/Documents/INTERCIND/2024/Meeting%20InterCinD/bologna2024/InterCind_camino24_sub1%20(1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PT Camino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'[InterCind_camino24_sub1 (1).xls]Sheet1'!$A$2</c:f>
              <c:strCache>
                <c:ptCount val="1"/>
                <c:pt idx="0">
                  <c:v>O2 %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'[InterCind_camino24_sub1 (1).xls]Sheet1'!$B$1:$I$1</c:f>
              <c:strCache>
                <c:ptCount val="8"/>
                <c:pt idx="0">
                  <c:v>ARPAV Ho</c:v>
                </c:pt>
                <c:pt idx="1">
                  <c:v>ARPAV MRU</c:v>
                </c:pt>
                <c:pt idx="2">
                  <c:v>APPA1</c:v>
                </c:pt>
                <c:pt idx="3">
                  <c:v>APPA2</c:v>
                </c:pt>
                <c:pt idx="4">
                  <c:v>CSA</c:v>
                </c:pt>
                <c:pt idx="5">
                  <c:v>ECORIC</c:v>
                </c:pt>
                <c:pt idx="6">
                  <c:v>WhiteLab</c:v>
                </c:pt>
                <c:pt idx="7">
                  <c:v>ECOCENTER</c:v>
                </c:pt>
              </c:strCache>
            </c:strRef>
          </c:cat>
          <c:val>
            <c:numRef>
              <c:f>'[InterCind_camino24_sub1 (1).xls]Sheet1'!$B$2:$I$2</c:f>
              <c:numCache>
                <c:formatCode>0.00</c:formatCode>
                <c:ptCount val="8"/>
                <c:pt idx="0">
                  <c:v>9.6999999999999993</c:v>
                </c:pt>
                <c:pt idx="1">
                  <c:v>10.1</c:v>
                </c:pt>
                <c:pt idx="2">
                  <c:v>9.9</c:v>
                </c:pt>
                <c:pt idx="3">
                  <c:v>9.8000000000000007</c:v>
                </c:pt>
                <c:pt idx="4">
                  <c:v>10</c:v>
                </c:pt>
                <c:pt idx="5">
                  <c:v>9.6</c:v>
                </c:pt>
                <c:pt idx="6">
                  <c:v>9.8000000000000007</c:v>
                </c:pt>
                <c:pt idx="7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E-6E47-8B0E-594819B03D7A}"/>
            </c:ext>
          </c:extLst>
        </c:ser>
        <c:ser>
          <c:idx val="1"/>
          <c:order val="1"/>
          <c:tx>
            <c:strRef>
              <c:f>'[InterCind_camino24_sub1 (1).xls]Sheet1'!$A$3</c:f>
              <c:strCache>
                <c:ptCount val="1"/>
                <c:pt idx="0">
                  <c:v>CO2 %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'[InterCind_camino24_sub1 (1).xls]Sheet1'!$B$1:$I$1</c:f>
              <c:strCache>
                <c:ptCount val="8"/>
                <c:pt idx="0">
                  <c:v>ARPAV Ho</c:v>
                </c:pt>
                <c:pt idx="1">
                  <c:v>ARPAV MRU</c:v>
                </c:pt>
                <c:pt idx="2">
                  <c:v>APPA1</c:v>
                </c:pt>
                <c:pt idx="3">
                  <c:v>APPA2</c:v>
                </c:pt>
                <c:pt idx="4">
                  <c:v>CSA</c:v>
                </c:pt>
                <c:pt idx="5">
                  <c:v>ECORIC</c:v>
                </c:pt>
                <c:pt idx="6">
                  <c:v>WhiteLab</c:v>
                </c:pt>
                <c:pt idx="7">
                  <c:v>ECOCENTER</c:v>
                </c:pt>
              </c:strCache>
            </c:strRef>
          </c:cat>
          <c:val>
            <c:numRef>
              <c:f>'[InterCind_camino24_sub1 (1).xls]Sheet1'!$B$3:$I$3</c:f>
              <c:numCache>
                <c:formatCode>0.00</c:formatCode>
                <c:ptCount val="8"/>
                <c:pt idx="0">
                  <c:v>9.4</c:v>
                </c:pt>
                <c:pt idx="1">
                  <c:v>9.1</c:v>
                </c:pt>
                <c:pt idx="2">
                  <c:v>9.4</c:v>
                </c:pt>
                <c:pt idx="3">
                  <c:v>9.4</c:v>
                </c:pt>
                <c:pt idx="4">
                  <c:v>9.3000000000000007</c:v>
                </c:pt>
                <c:pt idx="5">
                  <c:v>9.8000000000000007</c:v>
                </c:pt>
                <c:pt idx="6">
                  <c:v>9.6</c:v>
                </c:pt>
                <c:pt idx="7">
                  <c:v>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E-6E47-8B0E-594819B03D7A}"/>
            </c:ext>
          </c:extLst>
        </c:ser>
        <c:ser>
          <c:idx val="2"/>
          <c:order val="2"/>
          <c:tx>
            <c:strRef>
              <c:f>'[InterCind_camino24_sub1 (1).xls]Sheet1'!$A$4</c:f>
              <c:strCache>
                <c:ptCount val="1"/>
                <c:pt idx="0">
                  <c:v>CO mg/Nm³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'[InterCind_camino24_sub1 (1).xls]Sheet1'!$B$1:$I$1</c:f>
              <c:strCache>
                <c:ptCount val="8"/>
                <c:pt idx="0">
                  <c:v>ARPAV Ho</c:v>
                </c:pt>
                <c:pt idx="1">
                  <c:v>ARPAV MRU</c:v>
                </c:pt>
                <c:pt idx="2">
                  <c:v>APPA1</c:v>
                </c:pt>
                <c:pt idx="3">
                  <c:v>APPA2</c:v>
                </c:pt>
                <c:pt idx="4">
                  <c:v>CSA</c:v>
                </c:pt>
                <c:pt idx="5">
                  <c:v>ECORIC</c:v>
                </c:pt>
                <c:pt idx="6">
                  <c:v>WhiteLab</c:v>
                </c:pt>
                <c:pt idx="7">
                  <c:v>ECOCENTER</c:v>
                </c:pt>
              </c:strCache>
            </c:strRef>
          </c:cat>
          <c:val>
            <c:numRef>
              <c:f>'[InterCind_camino24_sub1 (1).xls]Sheet1'!$B$4:$I$4</c:f>
              <c:numCache>
                <c:formatCode>General</c:formatCode>
                <c:ptCount val="8"/>
                <c:pt idx="0" formatCode="0.00">
                  <c:v>6.7</c:v>
                </c:pt>
                <c:pt idx="2" formatCode="0.00">
                  <c:v>0.6</c:v>
                </c:pt>
                <c:pt idx="5" formatCode="0.00">
                  <c:v>2.2999999999999998</c:v>
                </c:pt>
                <c:pt idx="7" formatCode="0.00">
                  <c:v>4.83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E-6E47-8B0E-594819B03D7A}"/>
            </c:ext>
          </c:extLst>
        </c:ser>
        <c:ser>
          <c:idx val="3"/>
          <c:order val="3"/>
          <c:tx>
            <c:strRef>
              <c:f>'[InterCind_camino24_sub1 (1).xls]Sheet1'!$A$5</c:f>
              <c:strCache>
                <c:ptCount val="1"/>
                <c:pt idx="0">
                  <c:v>NOx mg/Nm³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'[InterCind_camino24_sub1 (1).xls]Sheet1'!$B$1:$I$1</c:f>
              <c:strCache>
                <c:ptCount val="8"/>
                <c:pt idx="0">
                  <c:v>ARPAV Ho</c:v>
                </c:pt>
                <c:pt idx="1">
                  <c:v>ARPAV MRU</c:v>
                </c:pt>
                <c:pt idx="2">
                  <c:v>APPA1</c:v>
                </c:pt>
                <c:pt idx="3">
                  <c:v>APPA2</c:v>
                </c:pt>
                <c:pt idx="4">
                  <c:v>CSA</c:v>
                </c:pt>
                <c:pt idx="5">
                  <c:v>ECORIC</c:v>
                </c:pt>
                <c:pt idx="6">
                  <c:v>WhiteLab</c:v>
                </c:pt>
                <c:pt idx="7">
                  <c:v>ECOCENTER</c:v>
                </c:pt>
              </c:strCache>
            </c:strRef>
          </c:cat>
          <c:val>
            <c:numRef>
              <c:f>'[InterCind_camino24_sub1 (1).xls]Sheet1'!$B$5:$I$5</c:f>
              <c:numCache>
                <c:formatCode>0.00</c:formatCode>
                <c:ptCount val="8"/>
                <c:pt idx="0">
                  <c:v>28</c:v>
                </c:pt>
                <c:pt idx="1">
                  <c:v>25.3</c:v>
                </c:pt>
                <c:pt idx="2">
                  <c:v>28.3</c:v>
                </c:pt>
                <c:pt idx="3">
                  <c:v>28.1</c:v>
                </c:pt>
                <c:pt idx="4">
                  <c:v>6.5</c:v>
                </c:pt>
                <c:pt idx="5">
                  <c:v>30</c:v>
                </c:pt>
                <c:pt idx="6">
                  <c:v>14</c:v>
                </c:pt>
                <c:pt idx="7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BE-6E47-8B0E-594819B03D7A}"/>
            </c:ext>
          </c:extLst>
        </c:ser>
        <c:ser>
          <c:idx val="4"/>
          <c:order val="4"/>
          <c:tx>
            <c:strRef>
              <c:f>'[InterCind_camino24_sub1 (1).xls]Sheet1'!$A$6</c:f>
              <c:strCache>
                <c:ptCount val="1"/>
                <c:pt idx="0">
                  <c:v>SO2 mg/Nm³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'[InterCind_camino24_sub1 (1).xls]Sheet1'!$B$1:$I$1</c:f>
              <c:strCache>
                <c:ptCount val="8"/>
                <c:pt idx="0">
                  <c:v>ARPAV Ho</c:v>
                </c:pt>
                <c:pt idx="1">
                  <c:v>ARPAV MRU</c:v>
                </c:pt>
                <c:pt idx="2">
                  <c:v>APPA1</c:v>
                </c:pt>
                <c:pt idx="3">
                  <c:v>APPA2</c:v>
                </c:pt>
                <c:pt idx="4">
                  <c:v>CSA</c:v>
                </c:pt>
                <c:pt idx="5">
                  <c:v>ECORIC</c:v>
                </c:pt>
                <c:pt idx="6">
                  <c:v>WhiteLab</c:v>
                </c:pt>
                <c:pt idx="7">
                  <c:v>ECOCENTER</c:v>
                </c:pt>
              </c:strCache>
            </c:strRef>
          </c:cat>
          <c:val>
            <c:numRef>
              <c:f>'[InterCind_camino24_sub1 (1).xls]Sheet1'!$B$6:$I$6</c:f>
              <c:numCache>
                <c:formatCode>General</c:formatCode>
                <c:ptCount val="8"/>
                <c:pt idx="0" formatCode="0.00">
                  <c:v>3.4</c:v>
                </c:pt>
                <c:pt idx="6" formatCode="0.00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BE-6E47-8B0E-594819B03D7A}"/>
            </c:ext>
          </c:extLst>
        </c:ser>
        <c:ser>
          <c:idx val="5"/>
          <c:order val="5"/>
          <c:tx>
            <c:strRef>
              <c:f>'[InterCind_camino24_sub1 (1).xls]Sheet1'!$A$7</c:f>
              <c:strCache>
                <c:ptCount val="1"/>
                <c:pt idx="0">
                  <c:v>Umidità: 14.6% v/v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'[InterCind_camino24_sub1 (1).xls]Sheet1'!$B$1:$I$1</c:f>
              <c:strCache>
                <c:ptCount val="8"/>
                <c:pt idx="0">
                  <c:v>ARPAV Ho</c:v>
                </c:pt>
                <c:pt idx="1">
                  <c:v>ARPAV MRU</c:v>
                </c:pt>
                <c:pt idx="2">
                  <c:v>APPA1</c:v>
                </c:pt>
                <c:pt idx="3">
                  <c:v>APPA2</c:v>
                </c:pt>
                <c:pt idx="4">
                  <c:v>CSA</c:v>
                </c:pt>
                <c:pt idx="5">
                  <c:v>ECORIC</c:v>
                </c:pt>
                <c:pt idx="6">
                  <c:v>WhiteLab</c:v>
                </c:pt>
                <c:pt idx="7">
                  <c:v>ECOCENTER</c:v>
                </c:pt>
              </c:strCache>
            </c:strRef>
          </c:cat>
          <c:val>
            <c:numRef>
              <c:f>'[InterCind_camino24_sub1 (1).xls]Sheet1'!$B$7:$I$7</c:f>
              <c:numCache>
                <c:formatCode>0.00</c:formatCode>
                <c:ptCount val="8"/>
                <c:pt idx="0">
                  <c:v>14.6</c:v>
                </c:pt>
                <c:pt idx="1">
                  <c:v>14.1</c:v>
                </c:pt>
                <c:pt idx="2">
                  <c:v>13.5</c:v>
                </c:pt>
                <c:pt idx="4">
                  <c:v>12.9</c:v>
                </c:pt>
                <c:pt idx="5">
                  <c:v>13.6</c:v>
                </c:pt>
                <c:pt idx="6">
                  <c:v>13.7</c:v>
                </c:pt>
                <c:pt idx="7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BE-6E47-8B0E-594819B03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0877360"/>
        <c:axId val="1000879088"/>
      </c:barChart>
      <c:catAx>
        <c:axId val="100087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0879088"/>
        <c:crosses val="autoZero"/>
        <c:auto val="1"/>
        <c:lblAlgn val="ctr"/>
        <c:lblOffset val="100"/>
        <c:noMultiLvlLbl val="0"/>
      </c:catAx>
      <c:valAx>
        <c:axId val="100087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087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'[InterCind_camino24_sub1 (1).xls]Sheet1'!$K$10:$K$15</c:f>
                <c:numCache>
                  <c:formatCode>General</c:formatCode>
                  <c:ptCount val="6"/>
                  <c:pt idx="0">
                    <c:v>0.15979898086569355</c:v>
                  </c:pt>
                  <c:pt idx="1">
                    <c:v>0.3155918476223909</c:v>
                  </c:pt>
                  <c:pt idx="2">
                    <c:v>2.6964590979035203</c:v>
                  </c:pt>
                  <c:pt idx="3">
                    <c:v>13.944168007757634</c:v>
                  </c:pt>
                  <c:pt idx="4">
                    <c:v>2.1213203435596424</c:v>
                  </c:pt>
                  <c:pt idx="5">
                    <c:v>1.9735151138924418</c:v>
                  </c:pt>
                </c:numCache>
              </c:numRef>
            </c:plus>
            <c:minus>
              <c:numRef>
                <c:f>'[InterCind_camino24_sub1 (1).xls]Sheet1'!$K$10:$K$15</c:f>
                <c:numCache>
                  <c:formatCode>General</c:formatCode>
                  <c:ptCount val="6"/>
                  <c:pt idx="0">
                    <c:v>0.15979898086569355</c:v>
                  </c:pt>
                  <c:pt idx="1">
                    <c:v>0.3155918476223909</c:v>
                  </c:pt>
                  <c:pt idx="2">
                    <c:v>2.6964590979035203</c:v>
                  </c:pt>
                  <c:pt idx="3">
                    <c:v>13.944168007757634</c:v>
                  </c:pt>
                  <c:pt idx="4">
                    <c:v>2.1213203435596424</c:v>
                  </c:pt>
                  <c:pt idx="5">
                    <c:v>1.9735151138924418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'[InterCind_camino24_sub1 (1).xls]Sheet1'!$A$10:$A$15</c:f>
              <c:strCache>
                <c:ptCount val="6"/>
                <c:pt idx="0">
                  <c:v>O2 %</c:v>
                </c:pt>
                <c:pt idx="1">
                  <c:v>CO2 %</c:v>
                </c:pt>
                <c:pt idx="2">
                  <c:v>CO mg/Nm³</c:v>
                </c:pt>
                <c:pt idx="3">
                  <c:v>NOx mg/Nm³</c:v>
                </c:pt>
                <c:pt idx="4">
                  <c:v>SO2 mg/Nm³</c:v>
                </c:pt>
                <c:pt idx="5">
                  <c:v>Umidità: 14.6% v/v</c:v>
                </c:pt>
              </c:strCache>
            </c:strRef>
          </c:cat>
          <c:val>
            <c:numRef>
              <c:f>'[InterCind_camino24_sub1 (1).xls]Sheet1'!$J$10:$J$15</c:f>
              <c:numCache>
                <c:formatCode>0.00</c:formatCode>
                <c:ptCount val="6"/>
                <c:pt idx="0">
                  <c:v>9.8375000000000004</c:v>
                </c:pt>
                <c:pt idx="1">
                  <c:v>9.3437499999999982</c:v>
                </c:pt>
                <c:pt idx="2">
                  <c:v>3.6074999999999999</c:v>
                </c:pt>
                <c:pt idx="3">
                  <c:v>26.837499999999999</c:v>
                </c:pt>
                <c:pt idx="4">
                  <c:v>1.9</c:v>
                </c:pt>
                <c:pt idx="5">
                  <c:v>13.014285714285716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0-2942-A3AF-649992B10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57"/>
        <c:axId val="1001057648"/>
        <c:axId val="1001059360"/>
      </c:barChart>
      <c:catAx>
        <c:axId val="100105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1059360"/>
        <c:crosses val="autoZero"/>
        <c:auto val="1"/>
        <c:lblAlgn val="ctr"/>
        <c:lblOffset val="100"/>
        <c:noMultiLvlLbl val="0"/>
      </c:catAx>
      <c:valAx>
        <c:axId val="1001059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105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E6A3F-66AF-421B-A5D2-A5FBA79517A6}" type="datetimeFigureOut">
              <a:rPr lang="it-IT" smtClean="0"/>
              <a:t>07/06/2024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06F95-6A86-4234-B111-62EABC9110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22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6BD31D-0F94-9816-793F-E8BF8328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Bologna POP's Day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179E8B-FBB7-10A2-C686-C98B13C7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2276CB4-4F11-4154-D54F-B4462FA9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295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295DA-D16C-51C9-FAD4-BC5396F425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/>
              <a:t>TITOLO SLIDE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16BD31D-0F94-9816-793F-E8BF8328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Bologna POP's Day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179E8B-FBB7-10A2-C686-C98B13C7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6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6C2826-5640-762E-D32D-6A0D4F42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D90CFE-B0D2-A731-D998-6006260E7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03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757289-FC26-6D37-9FDB-F67C6CC6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3EC7EF-D362-D64E-D0C6-DA53C247D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" y="9541500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Bologna POP's Day 2024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A671F2-E26C-287D-49FB-688FEBFA7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06500" y="9541500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venir Next" panose="020B0503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EB0A1D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B346653B-52F6-02E3-16F0-24457C31A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Segnaposto piè di pagina 11">
            <a:extLst>
              <a:ext uri="{FF2B5EF4-FFF2-40B4-BE49-F238E27FC236}">
                <a16:creationId xmlns:a16="http://schemas.microsoft.com/office/drawing/2014/main" id="{1EC9EB75-652B-1306-536C-387B87C5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Bologna POP's Day 2024</a:t>
            </a:r>
            <a:endParaRPr lang="en-US" dirty="0"/>
          </a:p>
        </p:txBody>
      </p:sp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1D2F5DCD-A6A1-D8D9-F5FB-88B097B7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/>
              <a:t>Termovalorizzatore di Bolzano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49D83EC1-BA1F-8A08-6242-3B5BA0BA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00932"/>
            <a:ext cx="11758983" cy="731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5">
            <a:extLst>
              <a:ext uri="{FF2B5EF4-FFF2-40B4-BE49-F238E27FC236}">
                <a16:creationId xmlns:a16="http://schemas.microsoft.com/office/drawing/2014/main" id="{24CE77FE-05E7-F2D9-039D-5E2BB51D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725" y="2324100"/>
            <a:ext cx="2581275" cy="16586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9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7D1E4245-C04E-08D1-96D3-B17A43CE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9050"/>
            <a:ext cx="15686087" cy="893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D3C9882-4E85-273C-F13A-ECB17F1FF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5612" y="2247900"/>
            <a:ext cx="2581275" cy="16586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4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2EDA28-633F-A96F-AF63-6E663F119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-3463"/>
            <a:ext cx="13099538" cy="987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447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00C5D46-186C-5B6C-5BB6-9C090CE2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64"/>
            <a:ext cx="10515600" cy="1029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48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381FE1-125C-8796-9CE4-F9D19DC26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42287" cy="84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D460460-321A-5501-D57A-F13E54747832}"/>
              </a:ext>
            </a:extLst>
          </p:cNvPr>
          <p:cNvSpPr txBox="1">
            <a:spLocks/>
          </p:cNvSpPr>
          <p:nvPr/>
        </p:nvSpPr>
        <p:spPr bwMode="auto">
          <a:xfrm>
            <a:off x="8305800" y="1539538"/>
            <a:ext cx="7059613" cy="5448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2"/>
                </a:solidFill>
                <a:cs typeface="Arial" panose="020B0604020202020204" pitchFamily="34" charset="0"/>
              </a:rPr>
              <a:t>Test di omogeneità come da norma UNI EN15259:2008 in condizioni di lavoro normale dell’impianto</a:t>
            </a: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2"/>
                </a:solidFill>
                <a:cs typeface="Arial" panose="020B0604020202020204" pitchFamily="34" charset="0"/>
              </a:rPr>
              <a:t>Verifiche effettuate sul punto di emissione a 20 m</a:t>
            </a: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2"/>
                </a:solidFill>
                <a:cs typeface="Arial" panose="020B0604020202020204" pitchFamily="34" charset="0"/>
              </a:rPr>
              <a:t>Monitorati 32 punti distribuiti su quattro assi, utilizzando 8 bocchelli</a:t>
            </a: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2"/>
                </a:solidFill>
                <a:cs typeface="Arial" panose="020B0604020202020204" pitchFamily="34" charset="0"/>
              </a:rPr>
              <a:t>I parametri verificati sono CO, NOx, O2, CO2, temperatura e velocità </a:t>
            </a: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2"/>
                </a:solidFill>
                <a:cs typeface="Arial" panose="020B0604020202020204" pitchFamily="34" charset="0"/>
              </a:rPr>
              <a:t>Il flusso è risultato omogeneo per gli scopi del progetto</a:t>
            </a:r>
          </a:p>
          <a:p>
            <a:pPr algn="just" eaLnBrk="1" hangingPunct="1">
              <a:defRPr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8259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Immagine 3">
            <a:extLst>
              <a:ext uri="{FF2B5EF4-FFF2-40B4-BE49-F238E27FC236}">
                <a16:creationId xmlns:a16="http://schemas.microsoft.com/office/drawing/2014/main" id="{06745B4D-1221-FB49-CA25-91EF5442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63"/>
            <a:ext cx="13792200" cy="1034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787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C29A9468-AAC1-5762-181D-64696EDF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6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38F124BA-D2EF-CC0D-C1D4-327E16774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169821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4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 err="1"/>
              <a:t>Misurandi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8FFFB1D9-6240-56F6-13C8-2EE45174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711288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5">
            <a:extLst>
              <a:ext uri="{FF2B5EF4-FFF2-40B4-BE49-F238E27FC236}">
                <a16:creationId xmlns:a16="http://schemas.microsoft.com/office/drawing/2014/main" id="{46A7AEC5-20C6-665C-13E1-78FBF51B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75844" y="2146737"/>
            <a:ext cx="5333998" cy="38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1E24040-AB8E-4654-C54C-ED369EFE4593}"/>
              </a:ext>
            </a:extLst>
          </p:cNvPr>
          <p:cNvSpPr txBox="1">
            <a:spLocks/>
          </p:cNvSpPr>
          <p:nvPr/>
        </p:nvSpPr>
        <p:spPr bwMode="auto">
          <a:xfrm>
            <a:off x="266700" y="6981187"/>
            <a:ext cx="3859920" cy="2663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2"/>
                </a:solidFill>
                <a:cs typeface="Arial" panose="020B0604020202020204" pitchFamily="34" charset="0"/>
              </a:rPr>
              <a:t>PCDD/F</a:t>
            </a: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2"/>
                </a:solidFill>
                <a:cs typeface="Arial" panose="020B0604020202020204" pitchFamily="34" charset="0"/>
              </a:rPr>
              <a:t>PCB</a:t>
            </a: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dirty="0" err="1">
                <a:solidFill>
                  <a:schemeClr val="tx2"/>
                </a:solidFill>
                <a:cs typeface="Arial" panose="020B0604020202020204" pitchFamily="34" charset="0"/>
              </a:rPr>
              <a:t>Umidià</a:t>
            </a:r>
            <a:endParaRPr lang="it-IT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28600" indent="-228600" algn="just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it-IT" dirty="0">
                <a:solidFill>
                  <a:schemeClr val="tx2"/>
                </a:solidFill>
                <a:cs typeface="Arial" panose="020B0604020202020204" pitchFamily="34" charset="0"/>
              </a:rPr>
              <a:t>CO, NOx, O2, CO2</a:t>
            </a:r>
          </a:p>
          <a:p>
            <a:pPr eaLnBrk="1" hangingPunct="1">
              <a:defRPr/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 eaLnBrk="1" hangingPunct="1"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13230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/>
              <a:t>Partecipanti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Tabella 7">
            <a:extLst>
              <a:ext uri="{FF2B5EF4-FFF2-40B4-BE49-F238E27FC236}">
                <a16:creationId xmlns:a16="http://schemas.microsoft.com/office/drawing/2014/main" id="{4444D627-6960-53E3-7298-D8CA39F7A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829994"/>
              </p:ext>
            </p:extLst>
          </p:nvPr>
        </p:nvGraphicFramePr>
        <p:xfrm>
          <a:off x="266700" y="1307416"/>
          <a:ext cx="12141200" cy="7672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8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C6E0B4"/>
                          </a:highlight>
                        </a:rPr>
                        <a:t> 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6E0B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C6E0B4"/>
                          </a:highlight>
                        </a:rPr>
                        <a:t>Altezza camino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6E0B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C6E0B4"/>
                          </a:highlight>
                        </a:rPr>
                        <a:t>Punto di prelievo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6E0B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C6E0B4"/>
                          </a:highlight>
                        </a:rPr>
                        <a:t>Laboratorio 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6E0B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C6E0B4"/>
                          </a:highlight>
                        </a:rPr>
                        <a:t> </a:t>
                      </a:r>
                      <a:endParaRPr lang="it-IT" sz="24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C6E0B4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977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1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Sala SME 30m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Flangia 3 Punto a 0,71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APPA BZ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04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Sala SME 30m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Flangia 3 Punto a 0,71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APPA BZ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977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2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Sala SME 30m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 dirty="0">
                          <a:effectLst/>
                          <a:highlight>
                            <a:srgbClr val="FFE699"/>
                          </a:highlight>
                        </a:rPr>
                        <a:t>Flangia 2 Punto a 0,71 m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ARPA VENETO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Dip. Belluno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77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Sala SME 30m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Flangia 2 Punto a 0,71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ARPA VENETO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Dip. Belluno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977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Sala SME 30m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Flangia 2 Punto a 0,71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ARPA VENETO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Dip. Treviso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604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Sala SME 30m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Flangia 2 Punto a 0,71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ARPA VENETO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Dip. Venezia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604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3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Punto camp. 20m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Flangia 7 Punto a 0,43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ECORICERCHE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977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4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Punto camp. 20m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Flangia 6 Punto a 0,43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highlight>
                            <a:srgbClr val="FFE699"/>
                          </a:highlight>
                        </a:rPr>
                        <a:t>L.A.V WHITE LAB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604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Punto camp. 20m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Flangia 6 Punto a 0,43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highlight>
                            <a:srgbClr val="FFE699"/>
                          </a:highlight>
                        </a:rPr>
                        <a:t>L.A.V WHITE LAB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9957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5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Punto camp. 20m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Flangia 1 Punto a 0,71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CSA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5604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Punto camp. 20m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Flangia 1 Punto a 0,71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CSA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B4C6E7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B4C6E7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4977">
                <a:tc>
                  <a:txBody>
                    <a:bodyPr/>
                    <a:lstStyle/>
                    <a:p>
                      <a:pPr algn="r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6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Sala SME 30m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Flangia 1 Punto a 0,71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ECO-CENTER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5604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Sala SME 30m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Flangia 1 Punto a 0,71 m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>
                          <a:effectLst/>
                          <a:highlight>
                            <a:srgbClr val="FFE699"/>
                          </a:highlight>
                        </a:rPr>
                        <a:t>ECO-CENTER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u="none" strike="noStrike" dirty="0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98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/>
              <a:t>PTP 0007 ACCREDIA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A848348C-5B20-9B44-1B83-E7B51DA6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024" y="-4970"/>
            <a:ext cx="6684276" cy="4115008"/>
          </a:xfrm>
          <a:prstGeom prst="rect">
            <a:avLst/>
          </a:prstGeom>
        </p:spPr>
      </p:pic>
      <p:sp>
        <p:nvSpPr>
          <p:cNvPr id="8" name="Rettangolo 3">
            <a:extLst>
              <a:ext uri="{FF2B5EF4-FFF2-40B4-BE49-F238E27FC236}">
                <a16:creationId xmlns:a16="http://schemas.microsoft.com/office/drawing/2014/main" id="{A0BC652B-10A3-8725-85E6-5F806F509D40}"/>
              </a:ext>
            </a:extLst>
          </p:cNvPr>
          <p:cNvSpPr/>
          <p:nvPr/>
        </p:nvSpPr>
        <p:spPr>
          <a:xfrm>
            <a:off x="298784" y="1172213"/>
            <a:ext cx="80832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interlaboratory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circuit is organized in agreement with international guidelines relative to the organization and management of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interlaboratory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circuits UNI CEI EN ISO/IEC 17043: 2010</a:t>
            </a:r>
            <a:endParaRPr lang="it-I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F348191-357C-48AA-DAB0-85770E498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4" y="3324413"/>
            <a:ext cx="966010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treatment in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InterCinD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INSPIRED by ISO 13528/2015 and IUPAC Guidelines</a:t>
            </a:r>
          </a:p>
          <a:p>
            <a:pPr>
              <a:spcBef>
                <a:spcPct val="0"/>
              </a:spcBef>
            </a:pP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Peculiarities of INTERCIND</a:t>
            </a:r>
          </a:p>
          <a:p>
            <a:pPr marL="457200" indent="-457200">
              <a:spcBef>
                <a:spcPct val="0"/>
              </a:spcBef>
              <a:buAutoNum type="arabicParenR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matrixes (unknown concentration)</a:t>
            </a:r>
          </a:p>
          <a:p>
            <a:pPr marL="457200" indent="-457200">
              <a:spcBef>
                <a:spcPct val="0"/>
              </a:spcBef>
              <a:buAutoNum type="arabicParenR"/>
            </a:pP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AutoNum type="arabicParenR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Replicates (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accuracy&amp;precision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spcBef>
                <a:spcPct val="0"/>
              </a:spcBef>
              <a:buAutoNum type="arabicParenR"/>
            </a:pP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AutoNum type="arabicParenR"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treatment (Determination of extremes/blunders with non-parametric method)</a:t>
            </a:r>
          </a:p>
        </p:txBody>
      </p:sp>
    </p:spTree>
    <p:extLst>
      <p:ext uri="{BB962C8B-B14F-4D97-AF65-F5344CB8AC3E}">
        <p14:creationId xmlns:p14="http://schemas.microsoft.com/office/powerpoint/2010/main" val="266041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792530-08B5-7241-8CD1-16448A97F2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0234399"/>
              </p:ext>
            </p:extLst>
          </p:nvPr>
        </p:nvGraphicFramePr>
        <p:xfrm>
          <a:off x="266700" y="2781300"/>
          <a:ext cx="10109200" cy="645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58F97B-508D-3C23-DBE2-DE2C054D94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510247"/>
              </p:ext>
            </p:extLst>
          </p:nvPr>
        </p:nvGraphicFramePr>
        <p:xfrm>
          <a:off x="10591800" y="4533900"/>
          <a:ext cx="631825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00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965446D0-9DBE-EA9C-197F-467495AB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10">
            <a:extLst>
              <a:ext uri="{FF2B5EF4-FFF2-40B4-BE49-F238E27FC236}">
                <a16:creationId xmlns:a16="http://schemas.microsoft.com/office/drawing/2014/main" id="{041D773F-37CF-2735-88D9-771DE4698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5838487" cy="95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id="{D4D4FD07-2F12-9760-00F8-024C89A97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7505700"/>
            <a:ext cx="10074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it-IT" sz="3600" dirty="0"/>
              <a:t>Vi aspettiamo a Riva  del         Garda -Trento</a:t>
            </a:r>
          </a:p>
        </p:txBody>
      </p:sp>
    </p:spTree>
    <p:extLst>
      <p:ext uri="{BB962C8B-B14F-4D97-AF65-F5344CB8AC3E}">
        <p14:creationId xmlns:p14="http://schemas.microsoft.com/office/powerpoint/2010/main" val="538186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4457700"/>
            <a:ext cx="17754600" cy="808352"/>
          </a:xfrm>
        </p:spPr>
        <p:txBody>
          <a:bodyPr/>
          <a:lstStyle/>
          <a:p>
            <a:r>
              <a:rPr lang="it-IT" dirty="0"/>
              <a:t>Grazie e buon appetito!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9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 err="1"/>
              <a:t>Determination</a:t>
            </a:r>
            <a:r>
              <a:rPr lang="it-IT" dirty="0"/>
              <a:t> of </a:t>
            </a:r>
            <a:r>
              <a:rPr lang="it-IT" dirty="0" err="1"/>
              <a:t>assigned</a:t>
            </a:r>
            <a:r>
              <a:rPr lang="it-IT" dirty="0"/>
              <a:t> </a:t>
            </a:r>
            <a:r>
              <a:rPr lang="it-IT" dirty="0" err="1"/>
              <a:t>value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CD8D665B-5BD5-1242-2039-D909512E7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62" t="17801" r="6688" b="8001"/>
          <a:stretch/>
        </p:blipFill>
        <p:spPr>
          <a:xfrm>
            <a:off x="207414" y="1257671"/>
            <a:ext cx="14041985" cy="8089405"/>
          </a:xfrm>
          <a:prstGeom prst="rect">
            <a:avLst/>
          </a:prstGeom>
        </p:spPr>
      </p:pic>
      <p:sp>
        <p:nvSpPr>
          <p:cNvPr id="6" name="Rettangolo 1">
            <a:extLst>
              <a:ext uri="{FF2B5EF4-FFF2-40B4-BE49-F238E27FC236}">
                <a16:creationId xmlns:a16="http://schemas.microsoft.com/office/drawing/2014/main" id="{F1EF08D5-CD22-C218-0429-6D08E0AA1CED}"/>
              </a:ext>
            </a:extLst>
          </p:cNvPr>
          <p:cNvSpPr/>
          <p:nvPr/>
        </p:nvSpPr>
        <p:spPr>
          <a:xfrm>
            <a:off x="3562350" y="9364037"/>
            <a:ext cx="11163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from: Piotr </a:t>
            </a:r>
            <a:r>
              <a:rPr lang="en-US" sz="2000" dirty="0" err="1">
                <a:solidFill>
                  <a:schemeClr val="tx1"/>
                </a:solidFill>
              </a:rPr>
              <a:t>Robouch</a:t>
            </a:r>
            <a:r>
              <a:rPr lang="en-US" sz="2000" dirty="0">
                <a:solidFill>
                  <a:schemeClr val="tx1"/>
                </a:solidFill>
              </a:rPr>
              <a:t> (JRC) - 9th International Workshop on Proficiency Testing (9-12 October 2017, </a:t>
            </a:r>
            <a:r>
              <a:rPr lang="en-US" sz="2000" dirty="0" err="1">
                <a:solidFill>
                  <a:schemeClr val="tx1"/>
                </a:solidFill>
              </a:rPr>
              <a:t>Portoroz</a:t>
            </a:r>
            <a:r>
              <a:rPr lang="en-US" sz="2000" dirty="0">
                <a:solidFill>
                  <a:schemeClr val="tx1"/>
                </a:solidFill>
              </a:rPr>
              <a:t>, Slovenia)</a:t>
            </a:r>
            <a:endParaRPr lang="it-IT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   </a:t>
            </a:r>
            <a:endParaRPr lang="it-I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4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 err="1"/>
              <a:t>InterCinD</a:t>
            </a:r>
            <a:r>
              <a:rPr lang="it-IT" dirty="0"/>
              <a:t> procedure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4" name="Decisione 81">
            <a:extLst>
              <a:ext uri="{FF2B5EF4-FFF2-40B4-BE49-F238E27FC236}">
                <a16:creationId xmlns:a16="http://schemas.microsoft.com/office/drawing/2014/main" id="{1B8EE3F2-DFF5-FAED-F95A-4A6E349EC5BD}"/>
              </a:ext>
            </a:extLst>
          </p:cNvPr>
          <p:cNvSpPr/>
          <p:nvPr/>
        </p:nvSpPr>
        <p:spPr>
          <a:xfrm>
            <a:off x="6044484" y="2957151"/>
            <a:ext cx="1374000" cy="70784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0" name="Elaborazione 187">
            <a:extLst>
              <a:ext uri="{FF2B5EF4-FFF2-40B4-BE49-F238E27FC236}">
                <a16:creationId xmlns:a16="http://schemas.microsoft.com/office/drawing/2014/main" id="{F2EC3F8A-16F0-C1CF-41E4-B7AFF6364AC2}"/>
              </a:ext>
            </a:extLst>
          </p:cNvPr>
          <p:cNvSpPr/>
          <p:nvPr/>
        </p:nvSpPr>
        <p:spPr>
          <a:xfrm>
            <a:off x="6274663" y="2156248"/>
            <a:ext cx="910466" cy="415736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Use </a:t>
            </a:r>
            <a:r>
              <a:rPr lang="el-GR" sz="2000" dirty="0">
                <a:solidFill>
                  <a:schemeClr val="tx1"/>
                </a:solidFill>
              </a:rPr>
              <a:t>σ</a:t>
            </a:r>
            <a:r>
              <a:rPr lang="it-IT" sz="2000" dirty="0">
                <a:solidFill>
                  <a:schemeClr val="tx1"/>
                </a:solidFill>
              </a:rPr>
              <a:t>p </a:t>
            </a:r>
          </a:p>
        </p:txBody>
      </p:sp>
      <p:sp>
        <p:nvSpPr>
          <p:cNvPr id="51" name="Elaborazione 192">
            <a:extLst>
              <a:ext uri="{FF2B5EF4-FFF2-40B4-BE49-F238E27FC236}">
                <a16:creationId xmlns:a16="http://schemas.microsoft.com/office/drawing/2014/main" id="{A6B1481E-B68B-77D2-0F70-24322865C693}"/>
              </a:ext>
            </a:extLst>
          </p:cNvPr>
          <p:cNvSpPr/>
          <p:nvPr/>
        </p:nvSpPr>
        <p:spPr>
          <a:xfrm>
            <a:off x="7663170" y="3121615"/>
            <a:ext cx="1374000" cy="51128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graphicFrame>
        <p:nvGraphicFramePr>
          <p:cNvPr id="52" name="Oggetto 195">
            <a:extLst>
              <a:ext uri="{FF2B5EF4-FFF2-40B4-BE49-F238E27FC236}">
                <a16:creationId xmlns:a16="http://schemas.microsoft.com/office/drawing/2014/main" id="{6855076C-B690-D55D-7DF8-3EEC82989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154676"/>
              </p:ext>
            </p:extLst>
          </p:nvPr>
        </p:nvGraphicFramePr>
        <p:xfrm>
          <a:off x="7737477" y="3195859"/>
          <a:ext cx="1159124" cy="34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40948" imgH="317362" progId="Equation.3">
                  <p:embed/>
                </p:oleObj>
              </mc:Choice>
              <mc:Fallback>
                <p:oleObj name="Equazione" r:id="rId2" imgW="1040948" imgH="317362" progId="Equation.3">
                  <p:embed/>
                  <p:pic>
                    <p:nvPicPr>
                      <p:cNvPr id="50" name="Oggetto 195">
                        <a:extLst>
                          <a:ext uri="{FF2B5EF4-FFF2-40B4-BE49-F238E27FC236}">
                            <a16:creationId xmlns:a16="http://schemas.microsoft.com/office/drawing/2014/main" id="{53465FB1-BA04-DE09-4ECC-CF84A150CF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77" y="3195859"/>
                        <a:ext cx="1159124" cy="3449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nettore 2 197">
            <a:extLst>
              <a:ext uri="{FF2B5EF4-FFF2-40B4-BE49-F238E27FC236}">
                <a16:creationId xmlns:a16="http://schemas.microsoft.com/office/drawing/2014/main" id="{18DEA6B1-71EE-B187-BB73-ACCCC0D5CAA3}"/>
              </a:ext>
            </a:extLst>
          </p:cNvPr>
          <p:cNvCxnSpPr>
            <a:stCxn id="24" idx="0"/>
            <a:endCxn id="50" idx="2"/>
          </p:cNvCxnSpPr>
          <p:nvPr/>
        </p:nvCxnSpPr>
        <p:spPr>
          <a:xfrm flipH="1" flipV="1">
            <a:off x="6729896" y="2571984"/>
            <a:ext cx="1588" cy="385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aborazione 113">
            <a:extLst>
              <a:ext uri="{FF2B5EF4-FFF2-40B4-BE49-F238E27FC236}">
                <a16:creationId xmlns:a16="http://schemas.microsoft.com/office/drawing/2014/main" id="{5F53C9FA-AA00-9C1F-E3A0-6E3EC3A830F8}"/>
              </a:ext>
            </a:extLst>
          </p:cNvPr>
          <p:cNvSpPr/>
          <p:nvPr/>
        </p:nvSpPr>
        <p:spPr>
          <a:xfrm>
            <a:off x="6352927" y="3067263"/>
            <a:ext cx="83062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Ss&lt;= 0.3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it-IT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7" name="CasellaDiTesto 68">
            <a:extLst>
              <a:ext uri="{FF2B5EF4-FFF2-40B4-BE49-F238E27FC236}">
                <a16:creationId xmlns:a16="http://schemas.microsoft.com/office/drawing/2014/main" id="{3FDF7DBC-6F8D-43E7-A6AB-B95E3137A3E1}"/>
              </a:ext>
            </a:extLst>
          </p:cNvPr>
          <p:cNvSpPr txBox="1"/>
          <p:nvPr/>
        </p:nvSpPr>
        <p:spPr>
          <a:xfrm>
            <a:off x="7008422" y="2392599"/>
            <a:ext cx="18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Homogeneity</a:t>
            </a:r>
            <a:r>
              <a:rPr lang="it-IT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endParaRPr lang="it-IT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221F41E-4212-730A-6451-E1839B959667}"/>
              </a:ext>
            </a:extLst>
          </p:cNvPr>
          <p:cNvSpPr/>
          <p:nvPr/>
        </p:nvSpPr>
        <p:spPr>
          <a:xfrm>
            <a:off x="6015183" y="2009590"/>
            <a:ext cx="3231565" cy="17160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50500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 err="1"/>
              <a:t>InterCinD</a:t>
            </a:r>
            <a:r>
              <a:rPr lang="it-IT" dirty="0"/>
              <a:t> procedure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ecisione 4">
            <a:extLst>
              <a:ext uri="{FF2B5EF4-FFF2-40B4-BE49-F238E27FC236}">
                <a16:creationId xmlns:a16="http://schemas.microsoft.com/office/drawing/2014/main" id="{385874E5-93D3-1F02-EB26-418CFD0B3D93}"/>
              </a:ext>
            </a:extLst>
          </p:cNvPr>
          <p:cNvSpPr/>
          <p:nvPr/>
        </p:nvSpPr>
        <p:spPr>
          <a:xfrm>
            <a:off x="2129150" y="3018390"/>
            <a:ext cx="1392674" cy="69987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593EFF56-3255-E3FC-DD4B-EF36B2EA74DB}"/>
              </a:ext>
            </a:extLst>
          </p:cNvPr>
          <p:cNvSpPr/>
          <p:nvPr/>
        </p:nvSpPr>
        <p:spPr>
          <a:xfrm>
            <a:off x="2167621" y="2256937"/>
            <a:ext cx="130170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Data from </a:t>
            </a:r>
            <a:r>
              <a:rPr lang="it-IT" sz="2000" dirty="0" err="1">
                <a:solidFill>
                  <a:schemeClr val="tx1"/>
                </a:solidFill>
              </a:rPr>
              <a:t>Labs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8" name="Elaborazione 13">
            <a:extLst>
              <a:ext uri="{FF2B5EF4-FFF2-40B4-BE49-F238E27FC236}">
                <a16:creationId xmlns:a16="http://schemas.microsoft.com/office/drawing/2014/main" id="{A704DB52-F610-6EF9-DD43-D36D35A6BF6F}"/>
              </a:ext>
            </a:extLst>
          </p:cNvPr>
          <p:cNvSpPr/>
          <p:nvPr/>
        </p:nvSpPr>
        <p:spPr>
          <a:xfrm>
            <a:off x="4521219" y="2599000"/>
            <a:ext cx="1356584" cy="98570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Form not filled in properly?</a:t>
            </a:r>
          </a:p>
        </p:txBody>
      </p:sp>
      <p:cxnSp>
        <p:nvCxnSpPr>
          <p:cNvPr id="9" name="Connettore 2 18">
            <a:extLst>
              <a:ext uri="{FF2B5EF4-FFF2-40B4-BE49-F238E27FC236}">
                <a16:creationId xmlns:a16="http://schemas.microsoft.com/office/drawing/2014/main" id="{10E638F8-E3F1-F49E-D7F3-A4CA3103203A}"/>
              </a:ext>
            </a:extLst>
          </p:cNvPr>
          <p:cNvCxnSpPr>
            <a:cxnSpLocks/>
          </p:cNvCxnSpPr>
          <p:nvPr/>
        </p:nvCxnSpPr>
        <p:spPr>
          <a:xfrm>
            <a:off x="3562505" y="3412763"/>
            <a:ext cx="8332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29">
            <a:extLst>
              <a:ext uri="{FF2B5EF4-FFF2-40B4-BE49-F238E27FC236}">
                <a16:creationId xmlns:a16="http://schemas.microsoft.com/office/drawing/2014/main" id="{D688787B-FE67-283B-9599-0A6A5C2391A0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rot="16200000" flipV="1">
            <a:off x="4267319" y="1666808"/>
            <a:ext cx="134195" cy="173019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68">
            <a:extLst>
              <a:ext uri="{FF2B5EF4-FFF2-40B4-BE49-F238E27FC236}">
                <a16:creationId xmlns:a16="http://schemas.microsoft.com/office/drawing/2014/main" id="{E972BA20-E5C3-C6FA-1030-267DDD0C26C4}"/>
              </a:ext>
            </a:extLst>
          </p:cNvPr>
          <p:cNvSpPr txBox="1"/>
          <p:nvPr/>
        </p:nvSpPr>
        <p:spPr>
          <a:xfrm>
            <a:off x="3094719" y="2551476"/>
            <a:ext cx="150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InterCinD input </a:t>
            </a:r>
            <a:r>
              <a:rPr lang="it-IT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endParaRPr lang="it-IT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Decisione 81">
            <a:extLst>
              <a:ext uri="{FF2B5EF4-FFF2-40B4-BE49-F238E27FC236}">
                <a16:creationId xmlns:a16="http://schemas.microsoft.com/office/drawing/2014/main" id="{1B8EE3F2-DFF5-FAED-F95A-4A6E349EC5BD}"/>
              </a:ext>
            </a:extLst>
          </p:cNvPr>
          <p:cNvSpPr/>
          <p:nvPr/>
        </p:nvSpPr>
        <p:spPr>
          <a:xfrm>
            <a:off x="6044484" y="2957151"/>
            <a:ext cx="1374000" cy="70784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0" name="Elaborazione 187">
            <a:extLst>
              <a:ext uri="{FF2B5EF4-FFF2-40B4-BE49-F238E27FC236}">
                <a16:creationId xmlns:a16="http://schemas.microsoft.com/office/drawing/2014/main" id="{F2EC3F8A-16F0-C1CF-41E4-B7AFF6364AC2}"/>
              </a:ext>
            </a:extLst>
          </p:cNvPr>
          <p:cNvSpPr/>
          <p:nvPr/>
        </p:nvSpPr>
        <p:spPr>
          <a:xfrm>
            <a:off x="6274663" y="2156248"/>
            <a:ext cx="910466" cy="415736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Use </a:t>
            </a:r>
            <a:r>
              <a:rPr lang="el-GR" sz="2000" dirty="0">
                <a:solidFill>
                  <a:schemeClr val="tx1"/>
                </a:solidFill>
              </a:rPr>
              <a:t>σ</a:t>
            </a:r>
            <a:r>
              <a:rPr lang="it-IT" sz="2000" dirty="0">
                <a:solidFill>
                  <a:schemeClr val="tx1"/>
                </a:solidFill>
              </a:rPr>
              <a:t>p </a:t>
            </a:r>
          </a:p>
        </p:txBody>
      </p:sp>
      <p:sp>
        <p:nvSpPr>
          <p:cNvPr id="51" name="Elaborazione 192">
            <a:extLst>
              <a:ext uri="{FF2B5EF4-FFF2-40B4-BE49-F238E27FC236}">
                <a16:creationId xmlns:a16="http://schemas.microsoft.com/office/drawing/2014/main" id="{A6B1481E-B68B-77D2-0F70-24322865C693}"/>
              </a:ext>
            </a:extLst>
          </p:cNvPr>
          <p:cNvSpPr/>
          <p:nvPr/>
        </p:nvSpPr>
        <p:spPr>
          <a:xfrm>
            <a:off x="7663170" y="3121615"/>
            <a:ext cx="1374000" cy="51128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graphicFrame>
        <p:nvGraphicFramePr>
          <p:cNvPr id="52" name="Oggetto 195">
            <a:extLst>
              <a:ext uri="{FF2B5EF4-FFF2-40B4-BE49-F238E27FC236}">
                <a16:creationId xmlns:a16="http://schemas.microsoft.com/office/drawing/2014/main" id="{6855076C-B690-D55D-7DF8-3EEC829892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7477" y="3195859"/>
          <a:ext cx="1159124" cy="34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40948" imgH="317362" progId="Equation.3">
                  <p:embed/>
                </p:oleObj>
              </mc:Choice>
              <mc:Fallback>
                <p:oleObj name="Equazione" r:id="rId2" imgW="1040948" imgH="317362" progId="Equation.3">
                  <p:embed/>
                  <p:pic>
                    <p:nvPicPr>
                      <p:cNvPr id="52" name="Oggetto 195">
                        <a:extLst>
                          <a:ext uri="{FF2B5EF4-FFF2-40B4-BE49-F238E27FC236}">
                            <a16:creationId xmlns:a16="http://schemas.microsoft.com/office/drawing/2014/main" id="{6855076C-B690-D55D-7DF8-3EEC82989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77" y="3195859"/>
                        <a:ext cx="1159124" cy="3449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nettore 2 197">
            <a:extLst>
              <a:ext uri="{FF2B5EF4-FFF2-40B4-BE49-F238E27FC236}">
                <a16:creationId xmlns:a16="http://schemas.microsoft.com/office/drawing/2014/main" id="{18DEA6B1-71EE-B187-BB73-ACCCC0D5CAA3}"/>
              </a:ext>
            </a:extLst>
          </p:cNvPr>
          <p:cNvCxnSpPr>
            <a:stCxn id="24" idx="0"/>
            <a:endCxn id="50" idx="2"/>
          </p:cNvCxnSpPr>
          <p:nvPr/>
        </p:nvCxnSpPr>
        <p:spPr>
          <a:xfrm flipH="1" flipV="1">
            <a:off x="6729896" y="2571984"/>
            <a:ext cx="1588" cy="385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aborazione 113">
            <a:extLst>
              <a:ext uri="{FF2B5EF4-FFF2-40B4-BE49-F238E27FC236}">
                <a16:creationId xmlns:a16="http://schemas.microsoft.com/office/drawing/2014/main" id="{52764886-C22C-3841-FAA4-C9E7DD67E342}"/>
              </a:ext>
            </a:extLst>
          </p:cNvPr>
          <p:cNvSpPr/>
          <p:nvPr/>
        </p:nvSpPr>
        <p:spPr>
          <a:xfrm>
            <a:off x="2135399" y="3142267"/>
            <a:ext cx="1343132" cy="462390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First check</a:t>
            </a:r>
          </a:p>
        </p:txBody>
      </p:sp>
      <p:sp>
        <p:nvSpPr>
          <p:cNvPr id="76" name="Elaborazione 113">
            <a:extLst>
              <a:ext uri="{FF2B5EF4-FFF2-40B4-BE49-F238E27FC236}">
                <a16:creationId xmlns:a16="http://schemas.microsoft.com/office/drawing/2014/main" id="{5F53C9FA-AA00-9C1F-E3A0-6E3EC3A830F8}"/>
              </a:ext>
            </a:extLst>
          </p:cNvPr>
          <p:cNvSpPr/>
          <p:nvPr/>
        </p:nvSpPr>
        <p:spPr>
          <a:xfrm>
            <a:off x="6352927" y="3067263"/>
            <a:ext cx="83062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Ss&lt;= 0.3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it-IT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7" name="CasellaDiTesto 68">
            <a:extLst>
              <a:ext uri="{FF2B5EF4-FFF2-40B4-BE49-F238E27FC236}">
                <a16:creationId xmlns:a16="http://schemas.microsoft.com/office/drawing/2014/main" id="{3FDF7DBC-6F8D-43E7-A6AB-B95E3137A3E1}"/>
              </a:ext>
            </a:extLst>
          </p:cNvPr>
          <p:cNvSpPr txBox="1"/>
          <p:nvPr/>
        </p:nvSpPr>
        <p:spPr>
          <a:xfrm>
            <a:off x="7008422" y="2400300"/>
            <a:ext cx="18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Homogeneity</a:t>
            </a:r>
            <a:r>
              <a:rPr lang="it-IT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endParaRPr lang="it-IT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69FE491-6580-F426-4B82-FDD6B618B1BC}"/>
              </a:ext>
            </a:extLst>
          </p:cNvPr>
          <p:cNvSpPr/>
          <p:nvPr/>
        </p:nvSpPr>
        <p:spPr>
          <a:xfrm>
            <a:off x="1786471" y="2000250"/>
            <a:ext cx="4152621" cy="17160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150BDA6-2FBE-3C8C-221B-2817067F02D5}"/>
              </a:ext>
            </a:extLst>
          </p:cNvPr>
          <p:cNvSpPr/>
          <p:nvPr/>
        </p:nvSpPr>
        <p:spPr>
          <a:xfrm>
            <a:off x="2136976" y="2077351"/>
            <a:ext cx="1301700" cy="775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221F41E-4212-730A-6451-E1839B959667}"/>
              </a:ext>
            </a:extLst>
          </p:cNvPr>
          <p:cNvSpPr/>
          <p:nvPr/>
        </p:nvSpPr>
        <p:spPr>
          <a:xfrm>
            <a:off x="6015183" y="2009590"/>
            <a:ext cx="3231565" cy="17160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</p:spTree>
    <p:extLst>
      <p:ext uri="{BB962C8B-B14F-4D97-AF65-F5344CB8AC3E}">
        <p14:creationId xmlns:p14="http://schemas.microsoft.com/office/powerpoint/2010/main" val="372122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 err="1"/>
              <a:t>InterCinD</a:t>
            </a:r>
            <a:r>
              <a:rPr lang="it-IT" dirty="0"/>
              <a:t> procedure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ecisione 4">
            <a:extLst>
              <a:ext uri="{FF2B5EF4-FFF2-40B4-BE49-F238E27FC236}">
                <a16:creationId xmlns:a16="http://schemas.microsoft.com/office/drawing/2014/main" id="{385874E5-93D3-1F02-EB26-418CFD0B3D93}"/>
              </a:ext>
            </a:extLst>
          </p:cNvPr>
          <p:cNvSpPr/>
          <p:nvPr/>
        </p:nvSpPr>
        <p:spPr>
          <a:xfrm>
            <a:off x="2129150" y="3018390"/>
            <a:ext cx="1392674" cy="69987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593EFF56-3255-E3FC-DD4B-EF36B2EA74DB}"/>
              </a:ext>
            </a:extLst>
          </p:cNvPr>
          <p:cNvSpPr/>
          <p:nvPr/>
        </p:nvSpPr>
        <p:spPr>
          <a:xfrm>
            <a:off x="2167621" y="2256937"/>
            <a:ext cx="130170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Data from </a:t>
            </a:r>
            <a:r>
              <a:rPr lang="it-IT" sz="2000" dirty="0" err="1">
                <a:solidFill>
                  <a:schemeClr val="tx1"/>
                </a:solidFill>
              </a:rPr>
              <a:t>Labs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7" name="Connettore 2 8">
            <a:extLst>
              <a:ext uri="{FF2B5EF4-FFF2-40B4-BE49-F238E27FC236}">
                <a16:creationId xmlns:a16="http://schemas.microsoft.com/office/drawing/2014/main" id="{74B9DFCF-B88A-C5A8-74AA-70E26116DAE8}"/>
              </a:ext>
            </a:extLst>
          </p:cNvPr>
          <p:cNvCxnSpPr>
            <a:cxnSpLocks/>
          </p:cNvCxnSpPr>
          <p:nvPr/>
        </p:nvCxnSpPr>
        <p:spPr>
          <a:xfrm>
            <a:off x="2787826" y="3716284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aborazione 13">
            <a:extLst>
              <a:ext uri="{FF2B5EF4-FFF2-40B4-BE49-F238E27FC236}">
                <a16:creationId xmlns:a16="http://schemas.microsoft.com/office/drawing/2014/main" id="{A704DB52-F610-6EF9-DD43-D36D35A6BF6F}"/>
              </a:ext>
            </a:extLst>
          </p:cNvPr>
          <p:cNvSpPr/>
          <p:nvPr/>
        </p:nvSpPr>
        <p:spPr>
          <a:xfrm>
            <a:off x="4521219" y="2599000"/>
            <a:ext cx="1356584" cy="98570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Form not filled in properly?</a:t>
            </a:r>
          </a:p>
        </p:txBody>
      </p:sp>
      <p:cxnSp>
        <p:nvCxnSpPr>
          <p:cNvPr id="9" name="Connettore 2 18">
            <a:extLst>
              <a:ext uri="{FF2B5EF4-FFF2-40B4-BE49-F238E27FC236}">
                <a16:creationId xmlns:a16="http://schemas.microsoft.com/office/drawing/2014/main" id="{10E638F8-E3F1-F49E-D7F3-A4CA3103203A}"/>
              </a:ext>
            </a:extLst>
          </p:cNvPr>
          <p:cNvCxnSpPr>
            <a:cxnSpLocks/>
          </p:cNvCxnSpPr>
          <p:nvPr/>
        </p:nvCxnSpPr>
        <p:spPr>
          <a:xfrm>
            <a:off x="3562505" y="3412763"/>
            <a:ext cx="8332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29">
            <a:extLst>
              <a:ext uri="{FF2B5EF4-FFF2-40B4-BE49-F238E27FC236}">
                <a16:creationId xmlns:a16="http://schemas.microsoft.com/office/drawing/2014/main" id="{D688787B-FE67-283B-9599-0A6A5C2391A0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rot="16200000" flipV="1">
            <a:off x="4267319" y="1666808"/>
            <a:ext cx="134195" cy="173019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aborazione 30">
            <a:extLst>
              <a:ext uri="{FF2B5EF4-FFF2-40B4-BE49-F238E27FC236}">
                <a16:creationId xmlns:a16="http://schemas.microsoft.com/office/drawing/2014/main" id="{C6620233-0528-2C5D-B3DE-686252C53C63}"/>
              </a:ext>
            </a:extLst>
          </p:cNvPr>
          <p:cNvSpPr/>
          <p:nvPr/>
        </p:nvSpPr>
        <p:spPr>
          <a:xfrm>
            <a:off x="2257255" y="4775771"/>
            <a:ext cx="1122432" cy="529403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Valid</a:t>
            </a:r>
            <a:r>
              <a:rPr lang="it-IT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16" name="Elaborazione 42">
            <a:extLst>
              <a:ext uri="{FF2B5EF4-FFF2-40B4-BE49-F238E27FC236}">
                <a16:creationId xmlns:a16="http://schemas.microsoft.com/office/drawing/2014/main" id="{C30A5EFE-BDD5-CBE7-CA90-FB8D69418567}"/>
              </a:ext>
            </a:extLst>
          </p:cNvPr>
          <p:cNvSpPr/>
          <p:nvPr/>
        </p:nvSpPr>
        <p:spPr>
          <a:xfrm>
            <a:off x="4702628" y="3932675"/>
            <a:ext cx="1081630" cy="747173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removed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7" name="Connettore 2 44">
            <a:extLst>
              <a:ext uri="{FF2B5EF4-FFF2-40B4-BE49-F238E27FC236}">
                <a16:creationId xmlns:a16="http://schemas.microsoft.com/office/drawing/2014/main" id="{4CB56ECF-090F-ECEC-7AB4-6A76531D8ED9}"/>
              </a:ext>
            </a:extLst>
          </p:cNvPr>
          <p:cNvCxnSpPr>
            <a:cxnSpLocks/>
          </p:cNvCxnSpPr>
          <p:nvPr/>
        </p:nvCxnSpPr>
        <p:spPr>
          <a:xfrm>
            <a:off x="3632640" y="4315099"/>
            <a:ext cx="804155" cy="4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aborazione 47">
            <a:extLst>
              <a:ext uri="{FF2B5EF4-FFF2-40B4-BE49-F238E27FC236}">
                <a16:creationId xmlns:a16="http://schemas.microsoft.com/office/drawing/2014/main" id="{6AF671B8-3E16-47FD-B545-5B7654DFE921}"/>
              </a:ext>
            </a:extLst>
          </p:cNvPr>
          <p:cNvSpPr/>
          <p:nvPr/>
        </p:nvSpPr>
        <p:spPr>
          <a:xfrm>
            <a:off x="1888542" y="5456949"/>
            <a:ext cx="2069339" cy="774589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CasellaDiTesto 68">
            <a:extLst>
              <a:ext uri="{FF2B5EF4-FFF2-40B4-BE49-F238E27FC236}">
                <a16:creationId xmlns:a16="http://schemas.microsoft.com/office/drawing/2014/main" id="{E972BA20-E5C3-C6FA-1030-267DDD0C26C4}"/>
              </a:ext>
            </a:extLst>
          </p:cNvPr>
          <p:cNvSpPr txBox="1"/>
          <p:nvPr/>
        </p:nvSpPr>
        <p:spPr>
          <a:xfrm>
            <a:off x="3094719" y="2551476"/>
            <a:ext cx="150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InterCinD input </a:t>
            </a:r>
            <a:r>
              <a:rPr lang="it-IT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endParaRPr lang="it-IT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Decisione 81">
            <a:extLst>
              <a:ext uri="{FF2B5EF4-FFF2-40B4-BE49-F238E27FC236}">
                <a16:creationId xmlns:a16="http://schemas.microsoft.com/office/drawing/2014/main" id="{1B8EE3F2-DFF5-FAED-F95A-4A6E349EC5BD}"/>
              </a:ext>
            </a:extLst>
          </p:cNvPr>
          <p:cNvSpPr/>
          <p:nvPr/>
        </p:nvSpPr>
        <p:spPr>
          <a:xfrm>
            <a:off x="6044484" y="2957151"/>
            <a:ext cx="1374000" cy="70784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50" name="Elaborazione 187">
            <a:extLst>
              <a:ext uri="{FF2B5EF4-FFF2-40B4-BE49-F238E27FC236}">
                <a16:creationId xmlns:a16="http://schemas.microsoft.com/office/drawing/2014/main" id="{F2EC3F8A-16F0-C1CF-41E4-B7AFF6364AC2}"/>
              </a:ext>
            </a:extLst>
          </p:cNvPr>
          <p:cNvSpPr/>
          <p:nvPr/>
        </p:nvSpPr>
        <p:spPr>
          <a:xfrm>
            <a:off x="6274663" y="2156248"/>
            <a:ext cx="910466" cy="415736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Use </a:t>
            </a:r>
            <a:r>
              <a:rPr lang="el-GR" sz="2000" dirty="0">
                <a:solidFill>
                  <a:schemeClr val="tx1"/>
                </a:solidFill>
              </a:rPr>
              <a:t>σ</a:t>
            </a:r>
            <a:r>
              <a:rPr lang="it-IT" sz="2000" dirty="0">
                <a:solidFill>
                  <a:schemeClr val="tx1"/>
                </a:solidFill>
              </a:rPr>
              <a:t>p </a:t>
            </a:r>
          </a:p>
        </p:txBody>
      </p:sp>
      <p:sp>
        <p:nvSpPr>
          <p:cNvPr id="51" name="Elaborazione 192">
            <a:extLst>
              <a:ext uri="{FF2B5EF4-FFF2-40B4-BE49-F238E27FC236}">
                <a16:creationId xmlns:a16="http://schemas.microsoft.com/office/drawing/2014/main" id="{A6B1481E-B68B-77D2-0F70-24322865C693}"/>
              </a:ext>
            </a:extLst>
          </p:cNvPr>
          <p:cNvSpPr/>
          <p:nvPr/>
        </p:nvSpPr>
        <p:spPr>
          <a:xfrm>
            <a:off x="7663170" y="3121615"/>
            <a:ext cx="1374000" cy="51128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graphicFrame>
        <p:nvGraphicFramePr>
          <p:cNvPr id="52" name="Oggetto 195">
            <a:extLst>
              <a:ext uri="{FF2B5EF4-FFF2-40B4-BE49-F238E27FC236}">
                <a16:creationId xmlns:a16="http://schemas.microsoft.com/office/drawing/2014/main" id="{6855076C-B690-D55D-7DF8-3EEC829892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7477" y="3195859"/>
          <a:ext cx="1159124" cy="34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40948" imgH="317362" progId="Equation.3">
                  <p:embed/>
                </p:oleObj>
              </mc:Choice>
              <mc:Fallback>
                <p:oleObj name="Equazione" r:id="rId2" imgW="1040948" imgH="317362" progId="Equation.3">
                  <p:embed/>
                  <p:pic>
                    <p:nvPicPr>
                      <p:cNvPr id="52" name="Oggetto 195">
                        <a:extLst>
                          <a:ext uri="{FF2B5EF4-FFF2-40B4-BE49-F238E27FC236}">
                            <a16:creationId xmlns:a16="http://schemas.microsoft.com/office/drawing/2014/main" id="{6855076C-B690-D55D-7DF8-3EEC82989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77" y="3195859"/>
                        <a:ext cx="1159124" cy="3449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nettore 2 197">
            <a:extLst>
              <a:ext uri="{FF2B5EF4-FFF2-40B4-BE49-F238E27FC236}">
                <a16:creationId xmlns:a16="http://schemas.microsoft.com/office/drawing/2014/main" id="{18DEA6B1-71EE-B187-BB73-ACCCC0D5CAA3}"/>
              </a:ext>
            </a:extLst>
          </p:cNvPr>
          <p:cNvCxnSpPr>
            <a:stCxn id="24" idx="0"/>
            <a:endCxn id="50" idx="2"/>
          </p:cNvCxnSpPr>
          <p:nvPr/>
        </p:nvCxnSpPr>
        <p:spPr>
          <a:xfrm flipH="1" flipV="1">
            <a:off x="6729896" y="2571984"/>
            <a:ext cx="1588" cy="385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E17DD4E-31EE-D6CF-D167-CA7B4033DDC9}"/>
              </a:ext>
            </a:extLst>
          </p:cNvPr>
          <p:cNvSpPr txBox="1"/>
          <p:nvPr/>
        </p:nvSpPr>
        <p:spPr>
          <a:xfrm>
            <a:off x="2167621" y="3982347"/>
            <a:ext cx="124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Data are </a:t>
            </a:r>
            <a:r>
              <a:rPr lang="it-IT" sz="1600" dirty="0" err="1">
                <a:solidFill>
                  <a:schemeClr val="tx1"/>
                </a:solidFill>
              </a:rPr>
              <a:t>extremes</a:t>
            </a:r>
            <a:r>
              <a:rPr lang="it-IT" sz="1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75" name="Elaborazione 113">
            <a:extLst>
              <a:ext uri="{FF2B5EF4-FFF2-40B4-BE49-F238E27FC236}">
                <a16:creationId xmlns:a16="http://schemas.microsoft.com/office/drawing/2014/main" id="{52764886-C22C-3841-FAA4-C9E7DD67E342}"/>
              </a:ext>
            </a:extLst>
          </p:cNvPr>
          <p:cNvSpPr/>
          <p:nvPr/>
        </p:nvSpPr>
        <p:spPr>
          <a:xfrm>
            <a:off x="2135399" y="3142267"/>
            <a:ext cx="1343132" cy="462390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First check</a:t>
            </a:r>
          </a:p>
        </p:txBody>
      </p:sp>
      <p:sp>
        <p:nvSpPr>
          <p:cNvPr id="76" name="Elaborazione 113">
            <a:extLst>
              <a:ext uri="{FF2B5EF4-FFF2-40B4-BE49-F238E27FC236}">
                <a16:creationId xmlns:a16="http://schemas.microsoft.com/office/drawing/2014/main" id="{5F53C9FA-AA00-9C1F-E3A0-6E3EC3A830F8}"/>
              </a:ext>
            </a:extLst>
          </p:cNvPr>
          <p:cNvSpPr/>
          <p:nvPr/>
        </p:nvSpPr>
        <p:spPr>
          <a:xfrm>
            <a:off x="6352927" y="3067263"/>
            <a:ext cx="83062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Ss&lt;= 0.3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it-IT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7" name="CasellaDiTesto 68">
            <a:extLst>
              <a:ext uri="{FF2B5EF4-FFF2-40B4-BE49-F238E27FC236}">
                <a16:creationId xmlns:a16="http://schemas.microsoft.com/office/drawing/2014/main" id="{3FDF7DBC-6F8D-43E7-A6AB-B95E3137A3E1}"/>
              </a:ext>
            </a:extLst>
          </p:cNvPr>
          <p:cNvSpPr txBox="1"/>
          <p:nvPr/>
        </p:nvSpPr>
        <p:spPr>
          <a:xfrm>
            <a:off x="7008422" y="2392599"/>
            <a:ext cx="18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Homogeneity</a:t>
            </a:r>
            <a:r>
              <a:rPr lang="it-IT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endParaRPr lang="it-IT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Elaborazione 113">
            <a:extLst>
              <a:ext uri="{FF2B5EF4-FFF2-40B4-BE49-F238E27FC236}">
                <a16:creationId xmlns:a16="http://schemas.microsoft.com/office/drawing/2014/main" id="{84224629-2F98-954F-6321-3635FA11C9BE}"/>
              </a:ext>
            </a:extLst>
          </p:cNvPr>
          <p:cNvSpPr/>
          <p:nvPr/>
        </p:nvSpPr>
        <p:spPr>
          <a:xfrm>
            <a:off x="1783254" y="5609458"/>
            <a:ext cx="234485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Statistical analysis of the treated dataset</a:t>
            </a:r>
          </a:p>
        </p:txBody>
      </p:sp>
      <p:sp>
        <p:nvSpPr>
          <p:cNvPr id="87" name="Elaborazione 113">
            <a:extLst>
              <a:ext uri="{FF2B5EF4-FFF2-40B4-BE49-F238E27FC236}">
                <a16:creationId xmlns:a16="http://schemas.microsoft.com/office/drawing/2014/main" id="{2D10CE14-B12F-EA35-64CD-32FF7CD2AF42}"/>
              </a:ext>
            </a:extLst>
          </p:cNvPr>
          <p:cNvSpPr/>
          <p:nvPr/>
        </p:nvSpPr>
        <p:spPr>
          <a:xfrm>
            <a:off x="4144624" y="5377689"/>
            <a:ext cx="128032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8" name="Elaborazione 84">
            <a:extLst>
              <a:ext uri="{FF2B5EF4-FFF2-40B4-BE49-F238E27FC236}">
                <a16:creationId xmlns:a16="http://schemas.microsoft.com/office/drawing/2014/main" id="{80BCA583-E739-BFC3-DB52-0B29AD3A5749}"/>
              </a:ext>
            </a:extLst>
          </p:cNvPr>
          <p:cNvSpPr/>
          <p:nvPr/>
        </p:nvSpPr>
        <p:spPr>
          <a:xfrm>
            <a:off x="1756338" y="3834838"/>
            <a:ext cx="12387038" cy="489006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69FE491-6580-F426-4B82-FDD6B618B1BC}"/>
              </a:ext>
            </a:extLst>
          </p:cNvPr>
          <p:cNvSpPr/>
          <p:nvPr/>
        </p:nvSpPr>
        <p:spPr>
          <a:xfrm>
            <a:off x="1786471" y="2000250"/>
            <a:ext cx="4152621" cy="17160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150BDA6-2FBE-3C8C-221B-2817067F02D5}"/>
              </a:ext>
            </a:extLst>
          </p:cNvPr>
          <p:cNvSpPr/>
          <p:nvPr/>
        </p:nvSpPr>
        <p:spPr>
          <a:xfrm>
            <a:off x="2136976" y="2077351"/>
            <a:ext cx="1301700" cy="775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221F41E-4212-730A-6451-E1839B959667}"/>
              </a:ext>
            </a:extLst>
          </p:cNvPr>
          <p:cNvSpPr/>
          <p:nvPr/>
        </p:nvSpPr>
        <p:spPr>
          <a:xfrm>
            <a:off x="6015183" y="2009590"/>
            <a:ext cx="3231565" cy="17160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91" name="Decisione 4">
            <a:extLst>
              <a:ext uri="{FF2B5EF4-FFF2-40B4-BE49-F238E27FC236}">
                <a16:creationId xmlns:a16="http://schemas.microsoft.com/office/drawing/2014/main" id="{59E6A831-D910-A21C-E342-756AD1577A34}"/>
              </a:ext>
            </a:extLst>
          </p:cNvPr>
          <p:cNvSpPr/>
          <p:nvPr/>
        </p:nvSpPr>
        <p:spPr>
          <a:xfrm>
            <a:off x="2126607" y="3954970"/>
            <a:ext cx="1392674" cy="69987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208" name="Connettore 2 8">
            <a:extLst>
              <a:ext uri="{FF2B5EF4-FFF2-40B4-BE49-F238E27FC236}">
                <a16:creationId xmlns:a16="http://schemas.microsoft.com/office/drawing/2014/main" id="{B7FFC724-88E2-49C3-05D8-6287571638A2}"/>
              </a:ext>
            </a:extLst>
          </p:cNvPr>
          <p:cNvCxnSpPr>
            <a:cxnSpLocks/>
          </p:cNvCxnSpPr>
          <p:nvPr/>
        </p:nvCxnSpPr>
        <p:spPr>
          <a:xfrm>
            <a:off x="2819400" y="4543119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2 8">
            <a:extLst>
              <a:ext uri="{FF2B5EF4-FFF2-40B4-BE49-F238E27FC236}">
                <a16:creationId xmlns:a16="http://schemas.microsoft.com/office/drawing/2014/main" id="{219F156D-7AC9-2832-EE63-73080AA80969}"/>
              </a:ext>
            </a:extLst>
          </p:cNvPr>
          <p:cNvCxnSpPr>
            <a:cxnSpLocks/>
          </p:cNvCxnSpPr>
          <p:nvPr/>
        </p:nvCxnSpPr>
        <p:spPr>
          <a:xfrm>
            <a:off x="2819400" y="5305119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30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ecisione 116">
            <a:extLst>
              <a:ext uri="{FF2B5EF4-FFF2-40B4-BE49-F238E27FC236}">
                <a16:creationId xmlns:a16="http://schemas.microsoft.com/office/drawing/2014/main" id="{844D4C9A-1624-D35A-0E4A-402F61215416}"/>
              </a:ext>
            </a:extLst>
          </p:cNvPr>
          <p:cNvSpPr/>
          <p:nvPr/>
        </p:nvSpPr>
        <p:spPr>
          <a:xfrm>
            <a:off x="3935225" y="7634419"/>
            <a:ext cx="1534805" cy="816786"/>
          </a:xfrm>
          <a:prstGeom prst="flowChartDecisi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8" name="Decisione 116">
            <a:extLst>
              <a:ext uri="{FF2B5EF4-FFF2-40B4-BE49-F238E27FC236}">
                <a16:creationId xmlns:a16="http://schemas.microsoft.com/office/drawing/2014/main" id="{B030060D-3809-FF06-2D8F-3E239DA54B0A}"/>
              </a:ext>
            </a:extLst>
          </p:cNvPr>
          <p:cNvSpPr/>
          <p:nvPr/>
        </p:nvSpPr>
        <p:spPr>
          <a:xfrm>
            <a:off x="10774213" y="6617895"/>
            <a:ext cx="1534805" cy="816786"/>
          </a:xfrm>
          <a:prstGeom prst="flowChartDecisio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88" name="Decisione 116">
            <a:extLst>
              <a:ext uri="{FF2B5EF4-FFF2-40B4-BE49-F238E27FC236}">
                <a16:creationId xmlns:a16="http://schemas.microsoft.com/office/drawing/2014/main" id="{8AC27C73-0691-BC02-C2AB-93C79AD03BA9}"/>
              </a:ext>
            </a:extLst>
          </p:cNvPr>
          <p:cNvSpPr/>
          <p:nvPr/>
        </p:nvSpPr>
        <p:spPr>
          <a:xfrm>
            <a:off x="5794425" y="6603762"/>
            <a:ext cx="1534805" cy="816786"/>
          </a:xfrm>
          <a:prstGeom prst="flowChartDecisi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9" name="Decisione 116">
            <a:extLst>
              <a:ext uri="{FF2B5EF4-FFF2-40B4-BE49-F238E27FC236}">
                <a16:creationId xmlns:a16="http://schemas.microsoft.com/office/drawing/2014/main" id="{94B0BAB1-8A35-E420-4BAE-D066AAE3C9B6}"/>
              </a:ext>
            </a:extLst>
          </p:cNvPr>
          <p:cNvSpPr/>
          <p:nvPr/>
        </p:nvSpPr>
        <p:spPr>
          <a:xfrm>
            <a:off x="3918667" y="6603762"/>
            <a:ext cx="1534805" cy="816786"/>
          </a:xfrm>
          <a:prstGeom prst="flowChartDecisi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0" name="Decisione 116">
            <a:extLst>
              <a:ext uri="{FF2B5EF4-FFF2-40B4-BE49-F238E27FC236}">
                <a16:creationId xmlns:a16="http://schemas.microsoft.com/office/drawing/2014/main" id="{5A67A369-8737-EC1C-CECF-41714654D8AB}"/>
              </a:ext>
            </a:extLst>
          </p:cNvPr>
          <p:cNvSpPr>
            <a:spLocks/>
          </p:cNvSpPr>
          <p:nvPr/>
        </p:nvSpPr>
        <p:spPr>
          <a:xfrm>
            <a:off x="7614838" y="6617895"/>
            <a:ext cx="1534805" cy="816786"/>
          </a:xfrm>
          <a:prstGeom prst="flowChartDecisi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7" name="Decisione 116">
            <a:extLst>
              <a:ext uri="{FF2B5EF4-FFF2-40B4-BE49-F238E27FC236}">
                <a16:creationId xmlns:a16="http://schemas.microsoft.com/office/drawing/2014/main" id="{AEF8A5AD-72B2-3C1F-253B-85D4B8DD36F5}"/>
              </a:ext>
            </a:extLst>
          </p:cNvPr>
          <p:cNvSpPr/>
          <p:nvPr/>
        </p:nvSpPr>
        <p:spPr>
          <a:xfrm>
            <a:off x="2093511" y="6590590"/>
            <a:ext cx="1534805" cy="816786"/>
          </a:xfrm>
          <a:prstGeom prst="flowChartDecisio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 err="1"/>
              <a:t>InterCinD</a:t>
            </a:r>
            <a:r>
              <a:rPr lang="it-IT" dirty="0"/>
              <a:t> procedure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ecisione 4">
            <a:extLst>
              <a:ext uri="{FF2B5EF4-FFF2-40B4-BE49-F238E27FC236}">
                <a16:creationId xmlns:a16="http://schemas.microsoft.com/office/drawing/2014/main" id="{385874E5-93D3-1F02-EB26-418CFD0B3D93}"/>
              </a:ext>
            </a:extLst>
          </p:cNvPr>
          <p:cNvSpPr/>
          <p:nvPr/>
        </p:nvSpPr>
        <p:spPr>
          <a:xfrm>
            <a:off x="2129150" y="3018390"/>
            <a:ext cx="1392674" cy="69987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593EFF56-3255-E3FC-DD4B-EF36B2EA74DB}"/>
              </a:ext>
            </a:extLst>
          </p:cNvPr>
          <p:cNvSpPr/>
          <p:nvPr/>
        </p:nvSpPr>
        <p:spPr>
          <a:xfrm>
            <a:off x="2167621" y="2256937"/>
            <a:ext cx="130170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Data from </a:t>
            </a:r>
            <a:r>
              <a:rPr lang="it-IT" sz="2000" dirty="0" err="1">
                <a:solidFill>
                  <a:schemeClr val="tx1"/>
                </a:solidFill>
              </a:rPr>
              <a:t>Labs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7" name="Connettore 2 8">
            <a:extLst>
              <a:ext uri="{FF2B5EF4-FFF2-40B4-BE49-F238E27FC236}">
                <a16:creationId xmlns:a16="http://schemas.microsoft.com/office/drawing/2014/main" id="{74B9DFCF-B88A-C5A8-74AA-70E26116DAE8}"/>
              </a:ext>
            </a:extLst>
          </p:cNvPr>
          <p:cNvCxnSpPr>
            <a:cxnSpLocks/>
          </p:cNvCxnSpPr>
          <p:nvPr/>
        </p:nvCxnSpPr>
        <p:spPr>
          <a:xfrm>
            <a:off x="2787826" y="3716284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aborazione 13">
            <a:extLst>
              <a:ext uri="{FF2B5EF4-FFF2-40B4-BE49-F238E27FC236}">
                <a16:creationId xmlns:a16="http://schemas.microsoft.com/office/drawing/2014/main" id="{A704DB52-F610-6EF9-DD43-D36D35A6BF6F}"/>
              </a:ext>
            </a:extLst>
          </p:cNvPr>
          <p:cNvSpPr/>
          <p:nvPr/>
        </p:nvSpPr>
        <p:spPr>
          <a:xfrm>
            <a:off x="4521219" y="2599000"/>
            <a:ext cx="1356584" cy="98570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Form not filled in properly?</a:t>
            </a:r>
          </a:p>
        </p:txBody>
      </p:sp>
      <p:cxnSp>
        <p:nvCxnSpPr>
          <p:cNvPr id="9" name="Connettore 2 18">
            <a:extLst>
              <a:ext uri="{FF2B5EF4-FFF2-40B4-BE49-F238E27FC236}">
                <a16:creationId xmlns:a16="http://schemas.microsoft.com/office/drawing/2014/main" id="{10E638F8-E3F1-F49E-D7F3-A4CA3103203A}"/>
              </a:ext>
            </a:extLst>
          </p:cNvPr>
          <p:cNvCxnSpPr>
            <a:cxnSpLocks/>
          </p:cNvCxnSpPr>
          <p:nvPr/>
        </p:nvCxnSpPr>
        <p:spPr>
          <a:xfrm>
            <a:off x="3562505" y="3412763"/>
            <a:ext cx="8332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29">
            <a:extLst>
              <a:ext uri="{FF2B5EF4-FFF2-40B4-BE49-F238E27FC236}">
                <a16:creationId xmlns:a16="http://schemas.microsoft.com/office/drawing/2014/main" id="{D688787B-FE67-283B-9599-0A6A5C2391A0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rot="16200000" flipV="1">
            <a:off x="4267319" y="1666808"/>
            <a:ext cx="134195" cy="173019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aborazione 30">
            <a:extLst>
              <a:ext uri="{FF2B5EF4-FFF2-40B4-BE49-F238E27FC236}">
                <a16:creationId xmlns:a16="http://schemas.microsoft.com/office/drawing/2014/main" id="{C6620233-0528-2C5D-B3DE-686252C53C63}"/>
              </a:ext>
            </a:extLst>
          </p:cNvPr>
          <p:cNvSpPr/>
          <p:nvPr/>
        </p:nvSpPr>
        <p:spPr>
          <a:xfrm>
            <a:off x="2257255" y="4775771"/>
            <a:ext cx="1122432" cy="529403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Valid</a:t>
            </a:r>
            <a:r>
              <a:rPr lang="it-IT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16" name="Elaborazione 42">
            <a:extLst>
              <a:ext uri="{FF2B5EF4-FFF2-40B4-BE49-F238E27FC236}">
                <a16:creationId xmlns:a16="http://schemas.microsoft.com/office/drawing/2014/main" id="{C30A5EFE-BDD5-CBE7-CA90-FB8D69418567}"/>
              </a:ext>
            </a:extLst>
          </p:cNvPr>
          <p:cNvSpPr/>
          <p:nvPr/>
        </p:nvSpPr>
        <p:spPr>
          <a:xfrm>
            <a:off x="4702628" y="3932675"/>
            <a:ext cx="1081630" cy="747173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removed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7" name="Connettore 2 44">
            <a:extLst>
              <a:ext uri="{FF2B5EF4-FFF2-40B4-BE49-F238E27FC236}">
                <a16:creationId xmlns:a16="http://schemas.microsoft.com/office/drawing/2014/main" id="{4CB56ECF-090F-ECEC-7AB4-6A76531D8ED9}"/>
              </a:ext>
            </a:extLst>
          </p:cNvPr>
          <p:cNvCxnSpPr>
            <a:cxnSpLocks/>
          </p:cNvCxnSpPr>
          <p:nvPr/>
        </p:nvCxnSpPr>
        <p:spPr>
          <a:xfrm>
            <a:off x="3632640" y="4315099"/>
            <a:ext cx="804155" cy="4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aborazione 47">
            <a:extLst>
              <a:ext uri="{FF2B5EF4-FFF2-40B4-BE49-F238E27FC236}">
                <a16:creationId xmlns:a16="http://schemas.microsoft.com/office/drawing/2014/main" id="{6AF671B8-3E16-47FD-B545-5B7654DFE921}"/>
              </a:ext>
            </a:extLst>
          </p:cNvPr>
          <p:cNvSpPr/>
          <p:nvPr/>
        </p:nvSpPr>
        <p:spPr>
          <a:xfrm>
            <a:off x="1888542" y="5456949"/>
            <a:ext cx="2069339" cy="774589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CasellaDiTesto 68">
            <a:extLst>
              <a:ext uri="{FF2B5EF4-FFF2-40B4-BE49-F238E27FC236}">
                <a16:creationId xmlns:a16="http://schemas.microsoft.com/office/drawing/2014/main" id="{E972BA20-E5C3-C6FA-1030-267DDD0C26C4}"/>
              </a:ext>
            </a:extLst>
          </p:cNvPr>
          <p:cNvSpPr txBox="1"/>
          <p:nvPr/>
        </p:nvSpPr>
        <p:spPr>
          <a:xfrm>
            <a:off x="3094719" y="2551476"/>
            <a:ext cx="150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InterCinD input </a:t>
            </a:r>
            <a:r>
              <a:rPr lang="it-IT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endParaRPr lang="it-IT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Decisione 81">
            <a:extLst>
              <a:ext uri="{FF2B5EF4-FFF2-40B4-BE49-F238E27FC236}">
                <a16:creationId xmlns:a16="http://schemas.microsoft.com/office/drawing/2014/main" id="{1B8EE3F2-DFF5-FAED-F95A-4A6E349EC5BD}"/>
              </a:ext>
            </a:extLst>
          </p:cNvPr>
          <p:cNvSpPr/>
          <p:nvPr/>
        </p:nvSpPr>
        <p:spPr>
          <a:xfrm>
            <a:off x="6044484" y="2957151"/>
            <a:ext cx="1374000" cy="70784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6" name="Elaborazione 113">
            <a:extLst>
              <a:ext uri="{FF2B5EF4-FFF2-40B4-BE49-F238E27FC236}">
                <a16:creationId xmlns:a16="http://schemas.microsoft.com/office/drawing/2014/main" id="{3FB22837-B30C-163E-61F2-27A07F98809D}"/>
              </a:ext>
            </a:extLst>
          </p:cNvPr>
          <p:cNvSpPr/>
          <p:nvPr/>
        </p:nvSpPr>
        <p:spPr>
          <a:xfrm>
            <a:off x="9365117" y="6698690"/>
            <a:ext cx="1122046" cy="572969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MEAN or MEDIAN</a:t>
            </a:r>
          </a:p>
        </p:txBody>
      </p:sp>
      <p:sp>
        <p:nvSpPr>
          <p:cNvPr id="31" name="Elaborazione 126">
            <a:extLst>
              <a:ext uri="{FF2B5EF4-FFF2-40B4-BE49-F238E27FC236}">
                <a16:creationId xmlns:a16="http://schemas.microsoft.com/office/drawing/2014/main" id="{8B628E26-8D30-8191-AE25-C36C48C805F7}"/>
              </a:ext>
            </a:extLst>
          </p:cNvPr>
          <p:cNvSpPr/>
          <p:nvPr/>
        </p:nvSpPr>
        <p:spPr>
          <a:xfrm>
            <a:off x="2167621" y="7653468"/>
            <a:ext cx="1331843" cy="824190"/>
          </a:xfrm>
          <a:prstGeom prst="flowChartProcess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 </a:t>
            </a:r>
            <a:r>
              <a:rPr lang="it-IT" b="1" dirty="0" err="1">
                <a:solidFill>
                  <a:schemeClr val="tx1"/>
                </a:solidFill>
              </a:rPr>
              <a:t>assigned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value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7" name="Elaborazione 180">
            <a:extLst>
              <a:ext uri="{FF2B5EF4-FFF2-40B4-BE49-F238E27FC236}">
                <a16:creationId xmlns:a16="http://schemas.microsoft.com/office/drawing/2014/main" id="{B42067E9-02D4-C741-5BAF-960581053FB3}"/>
              </a:ext>
            </a:extLst>
          </p:cNvPr>
          <p:cNvSpPr/>
          <p:nvPr/>
        </p:nvSpPr>
        <p:spPr>
          <a:xfrm>
            <a:off x="10452991" y="4020400"/>
            <a:ext cx="1921294" cy="952405"/>
          </a:xfrm>
          <a:prstGeom prst="flowChartProcess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Assigned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value</a:t>
            </a:r>
            <a:r>
              <a:rPr lang="it-IT" b="1" dirty="0">
                <a:solidFill>
                  <a:schemeClr val="tx1"/>
                </a:solidFill>
              </a:rPr>
              <a:t> and </a:t>
            </a:r>
            <a:r>
              <a:rPr lang="el-GR" b="1" dirty="0">
                <a:solidFill>
                  <a:schemeClr val="tx1"/>
                </a:solidFill>
              </a:rPr>
              <a:t>σ</a:t>
            </a:r>
            <a:r>
              <a:rPr lang="it-IT" b="1" dirty="0" err="1">
                <a:solidFill>
                  <a:schemeClr val="tx1"/>
                </a:solidFill>
              </a:rPr>
              <a:t>pt</a:t>
            </a:r>
            <a:r>
              <a:rPr lang="it-IT" b="1" dirty="0">
                <a:solidFill>
                  <a:schemeClr val="tx1"/>
                </a:solidFill>
              </a:rPr>
              <a:t> = 30% a priori</a:t>
            </a:r>
          </a:p>
        </p:txBody>
      </p:sp>
      <p:sp>
        <p:nvSpPr>
          <p:cNvPr id="50" name="Elaborazione 187">
            <a:extLst>
              <a:ext uri="{FF2B5EF4-FFF2-40B4-BE49-F238E27FC236}">
                <a16:creationId xmlns:a16="http://schemas.microsoft.com/office/drawing/2014/main" id="{F2EC3F8A-16F0-C1CF-41E4-B7AFF6364AC2}"/>
              </a:ext>
            </a:extLst>
          </p:cNvPr>
          <p:cNvSpPr/>
          <p:nvPr/>
        </p:nvSpPr>
        <p:spPr>
          <a:xfrm>
            <a:off x="6274663" y="2156248"/>
            <a:ext cx="910466" cy="415736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Use </a:t>
            </a:r>
            <a:r>
              <a:rPr lang="el-GR" sz="2000" dirty="0">
                <a:solidFill>
                  <a:schemeClr val="tx1"/>
                </a:solidFill>
              </a:rPr>
              <a:t>σ</a:t>
            </a:r>
            <a:r>
              <a:rPr lang="it-IT" sz="2000" dirty="0">
                <a:solidFill>
                  <a:schemeClr val="tx1"/>
                </a:solidFill>
              </a:rPr>
              <a:t>p </a:t>
            </a:r>
          </a:p>
        </p:txBody>
      </p:sp>
      <p:sp>
        <p:nvSpPr>
          <p:cNvPr id="51" name="Elaborazione 192">
            <a:extLst>
              <a:ext uri="{FF2B5EF4-FFF2-40B4-BE49-F238E27FC236}">
                <a16:creationId xmlns:a16="http://schemas.microsoft.com/office/drawing/2014/main" id="{A6B1481E-B68B-77D2-0F70-24322865C693}"/>
              </a:ext>
            </a:extLst>
          </p:cNvPr>
          <p:cNvSpPr/>
          <p:nvPr/>
        </p:nvSpPr>
        <p:spPr>
          <a:xfrm>
            <a:off x="7663170" y="3121615"/>
            <a:ext cx="1374000" cy="51128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graphicFrame>
        <p:nvGraphicFramePr>
          <p:cNvPr id="52" name="Oggetto 195">
            <a:extLst>
              <a:ext uri="{FF2B5EF4-FFF2-40B4-BE49-F238E27FC236}">
                <a16:creationId xmlns:a16="http://schemas.microsoft.com/office/drawing/2014/main" id="{6855076C-B690-D55D-7DF8-3EEC829892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7477" y="3195859"/>
          <a:ext cx="1159124" cy="34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40948" imgH="317362" progId="Equation.3">
                  <p:embed/>
                </p:oleObj>
              </mc:Choice>
              <mc:Fallback>
                <p:oleObj name="Equazione" r:id="rId2" imgW="1040948" imgH="317362" progId="Equation.3">
                  <p:embed/>
                  <p:pic>
                    <p:nvPicPr>
                      <p:cNvPr id="52" name="Oggetto 195">
                        <a:extLst>
                          <a:ext uri="{FF2B5EF4-FFF2-40B4-BE49-F238E27FC236}">
                            <a16:creationId xmlns:a16="http://schemas.microsoft.com/office/drawing/2014/main" id="{6855076C-B690-D55D-7DF8-3EEC82989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77" y="3195859"/>
                        <a:ext cx="1159124" cy="3449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nettore 2 197">
            <a:extLst>
              <a:ext uri="{FF2B5EF4-FFF2-40B4-BE49-F238E27FC236}">
                <a16:creationId xmlns:a16="http://schemas.microsoft.com/office/drawing/2014/main" id="{18DEA6B1-71EE-B187-BB73-ACCCC0D5CAA3}"/>
              </a:ext>
            </a:extLst>
          </p:cNvPr>
          <p:cNvCxnSpPr>
            <a:stCxn id="24" idx="0"/>
            <a:endCxn id="50" idx="2"/>
          </p:cNvCxnSpPr>
          <p:nvPr/>
        </p:nvCxnSpPr>
        <p:spPr>
          <a:xfrm flipH="1" flipV="1">
            <a:off x="6729896" y="2571984"/>
            <a:ext cx="1588" cy="385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149">
            <a:extLst>
              <a:ext uri="{FF2B5EF4-FFF2-40B4-BE49-F238E27FC236}">
                <a16:creationId xmlns:a16="http://schemas.microsoft.com/office/drawing/2014/main" id="{91D6182C-35B3-8531-D8F0-92E72CE08F1B}"/>
              </a:ext>
            </a:extLst>
          </p:cNvPr>
          <p:cNvCxnSpPr>
            <a:cxnSpLocks/>
          </p:cNvCxnSpPr>
          <p:nvPr/>
        </p:nvCxnSpPr>
        <p:spPr>
          <a:xfrm flipH="1" flipV="1">
            <a:off x="5630505" y="8064344"/>
            <a:ext cx="2750356" cy="11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7CE3516-5EAF-883B-56B5-D781831EDF16}"/>
              </a:ext>
            </a:extLst>
          </p:cNvPr>
          <p:cNvSpPr txBox="1"/>
          <p:nvPr/>
        </p:nvSpPr>
        <p:spPr>
          <a:xfrm>
            <a:off x="6121253" y="4353113"/>
            <a:ext cx="3532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evaluation is performed on the dataset reporting the averaged value of the three replicates for every chemical species/index and lab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17DD4E-31EE-D6CF-D167-CA7B4033DDC9}"/>
              </a:ext>
            </a:extLst>
          </p:cNvPr>
          <p:cNvSpPr txBox="1"/>
          <p:nvPr/>
        </p:nvSpPr>
        <p:spPr>
          <a:xfrm>
            <a:off x="2167621" y="3982347"/>
            <a:ext cx="124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Data are </a:t>
            </a:r>
            <a:r>
              <a:rPr lang="it-IT" sz="1600" dirty="0" err="1">
                <a:solidFill>
                  <a:schemeClr val="tx1"/>
                </a:solidFill>
              </a:rPr>
              <a:t>extremes</a:t>
            </a:r>
            <a:r>
              <a:rPr lang="it-IT" sz="1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3B031B5-5CA8-8CD6-E6F8-86CA357CFFC3}"/>
              </a:ext>
            </a:extLst>
          </p:cNvPr>
          <p:cNvSpPr txBox="1"/>
          <p:nvPr/>
        </p:nvSpPr>
        <p:spPr>
          <a:xfrm>
            <a:off x="2275101" y="6806673"/>
            <a:ext cx="116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Nlab&gt;=12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0B3D5-5088-B249-90F0-81A3E0642241}"/>
              </a:ext>
            </a:extLst>
          </p:cNvPr>
          <p:cNvSpPr txBox="1"/>
          <p:nvPr/>
        </p:nvSpPr>
        <p:spPr>
          <a:xfrm>
            <a:off x="4274359" y="7721217"/>
            <a:ext cx="82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Kernel plot</a:t>
            </a:r>
          </a:p>
        </p:txBody>
      </p:sp>
      <p:sp>
        <p:nvSpPr>
          <p:cNvPr id="70" name="Elaborazione 113">
            <a:extLst>
              <a:ext uri="{FF2B5EF4-FFF2-40B4-BE49-F238E27FC236}">
                <a16:creationId xmlns:a16="http://schemas.microsoft.com/office/drawing/2014/main" id="{3D2A2D63-0A74-C566-1727-DF9490650F6D}"/>
              </a:ext>
            </a:extLst>
          </p:cNvPr>
          <p:cNvSpPr>
            <a:spLocks/>
          </p:cNvSpPr>
          <p:nvPr/>
        </p:nvSpPr>
        <p:spPr>
          <a:xfrm>
            <a:off x="7813806" y="6845432"/>
            <a:ext cx="1134111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Simmetry of data?</a:t>
            </a:r>
          </a:p>
        </p:txBody>
      </p:sp>
      <p:sp>
        <p:nvSpPr>
          <p:cNvPr id="71" name="Elaborazione 113">
            <a:extLst>
              <a:ext uri="{FF2B5EF4-FFF2-40B4-BE49-F238E27FC236}">
                <a16:creationId xmlns:a16="http://schemas.microsoft.com/office/drawing/2014/main" id="{C4A7D3D3-89E4-A29E-6D84-7CFF7B80E90D}"/>
              </a:ext>
            </a:extLst>
          </p:cNvPr>
          <p:cNvSpPr/>
          <p:nvPr/>
        </p:nvSpPr>
        <p:spPr>
          <a:xfrm>
            <a:off x="4255030" y="6858364"/>
            <a:ext cx="917623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RSD%&lt;55%</a:t>
            </a:r>
          </a:p>
        </p:txBody>
      </p:sp>
      <p:sp>
        <p:nvSpPr>
          <p:cNvPr id="72" name="Elaborazione 113">
            <a:extLst>
              <a:ext uri="{FF2B5EF4-FFF2-40B4-BE49-F238E27FC236}">
                <a16:creationId xmlns:a16="http://schemas.microsoft.com/office/drawing/2014/main" id="{791E1674-1908-D882-C402-94D080A153D3}"/>
              </a:ext>
            </a:extLst>
          </p:cNvPr>
          <p:cNvSpPr/>
          <p:nvPr/>
        </p:nvSpPr>
        <p:spPr>
          <a:xfrm>
            <a:off x="5978295" y="6833823"/>
            <a:ext cx="1134926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extremes</a:t>
            </a:r>
            <a:r>
              <a:rPr lang="it-IT" dirty="0">
                <a:solidFill>
                  <a:schemeClr val="tx1"/>
                </a:solidFill>
              </a:rPr>
              <a:t> &lt;20%</a:t>
            </a:r>
          </a:p>
        </p:txBody>
      </p:sp>
      <p:sp>
        <p:nvSpPr>
          <p:cNvPr id="73" name="Elaborazione 113">
            <a:extLst>
              <a:ext uri="{FF2B5EF4-FFF2-40B4-BE49-F238E27FC236}">
                <a16:creationId xmlns:a16="http://schemas.microsoft.com/office/drawing/2014/main" id="{7BEE08F6-F3A0-587A-E841-5A5CCB76A08B}"/>
              </a:ext>
            </a:extLst>
          </p:cNvPr>
          <p:cNvSpPr/>
          <p:nvPr/>
        </p:nvSpPr>
        <p:spPr>
          <a:xfrm>
            <a:off x="10897826" y="6836925"/>
            <a:ext cx="128758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U &lt; 0.3 </a:t>
            </a:r>
            <a:r>
              <a:rPr lang="el-GR" sz="1600" dirty="0">
                <a:solidFill>
                  <a:schemeClr val="tx1"/>
                </a:solidFill>
              </a:rPr>
              <a:t>σ</a:t>
            </a:r>
            <a:r>
              <a:rPr lang="it-IT" sz="1600" dirty="0" err="1">
                <a:solidFill>
                  <a:schemeClr val="tx1"/>
                </a:solidFill>
              </a:rPr>
              <a:t>pt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75" name="Elaborazione 113">
            <a:extLst>
              <a:ext uri="{FF2B5EF4-FFF2-40B4-BE49-F238E27FC236}">
                <a16:creationId xmlns:a16="http://schemas.microsoft.com/office/drawing/2014/main" id="{52764886-C22C-3841-FAA4-C9E7DD67E342}"/>
              </a:ext>
            </a:extLst>
          </p:cNvPr>
          <p:cNvSpPr/>
          <p:nvPr/>
        </p:nvSpPr>
        <p:spPr>
          <a:xfrm>
            <a:off x="2135399" y="3142267"/>
            <a:ext cx="1343132" cy="462390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First check</a:t>
            </a:r>
          </a:p>
        </p:txBody>
      </p:sp>
      <p:sp>
        <p:nvSpPr>
          <p:cNvPr id="76" name="Elaborazione 113">
            <a:extLst>
              <a:ext uri="{FF2B5EF4-FFF2-40B4-BE49-F238E27FC236}">
                <a16:creationId xmlns:a16="http://schemas.microsoft.com/office/drawing/2014/main" id="{5F53C9FA-AA00-9C1F-E3A0-6E3EC3A830F8}"/>
              </a:ext>
            </a:extLst>
          </p:cNvPr>
          <p:cNvSpPr/>
          <p:nvPr/>
        </p:nvSpPr>
        <p:spPr>
          <a:xfrm>
            <a:off x="6352927" y="3067263"/>
            <a:ext cx="83062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Ss&lt;= 0.3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it-IT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7" name="CasellaDiTesto 68">
            <a:extLst>
              <a:ext uri="{FF2B5EF4-FFF2-40B4-BE49-F238E27FC236}">
                <a16:creationId xmlns:a16="http://schemas.microsoft.com/office/drawing/2014/main" id="{3FDF7DBC-6F8D-43E7-A6AB-B95E3137A3E1}"/>
              </a:ext>
            </a:extLst>
          </p:cNvPr>
          <p:cNvSpPr txBox="1"/>
          <p:nvPr/>
        </p:nvSpPr>
        <p:spPr>
          <a:xfrm>
            <a:off x="7008422" y="2392599"/>
            <a:ext cx="18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Homogeneity</a:t>
            </a:r>
            <a:r>
              <a:rPr lang="it-IT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endParaRPr lang="it-IT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CasellaDiTesto 169">
            <a:extLst>
              <a:ext uri="{FF2B5EF4-FFF2-40B4-BE49-F238E27FC236}">
                <a16:creationId xmlns:a16="http://schemas.microsoft.com/office/drawing/2014/main" id="{D80A12E7-6B63-D098-3781-C5639E49F392}"/>
              </a:ext>
            </a:extLst>
          </p:cNvPr>
          <p:cNvSpPr txBox="1"/>
          <p:nvPr/>
        </p:nvSpPr>
        <p:spPr>
          <a:xfrm>
            <a:off x="4873999" y="8322537"/>
            <a:ext cx="38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If</a:t>
            </a:r>
            <a:r>
              <a:rPr lang="it-IT" dirty="0"/>
              <a:t> yes, use </a:t>
            </a:r>
            <a:r>
              <a:rPr lang="it-IT" dirty="0" err="1"/>
              <a:t>median</a:t>
            </a:r>
            <a:r>
              <a:rPr lang="it-IT" dirty="0"/>
              <a:t> (</a:t>
            </a:r>
            <a:r>
              <a:rPr lang="it-IT" dirty="0" err="1"/>
              <a:t>robust</a:t>
            </a:r>
            <a:r>
              <a:rPr lang="it-IT" dirty="0"/>
              <a:t> </a:t>
            </a:r>
            <a:r>
              <a:rPr lang="it-IT" dirty="0" err="1"/>
              <a:t>statistics</a:t>
            </a:r>
            <a:r>
              <a:rPr lang="it-IT" dirty="0"/>
              <a:t>)</a:t>
            </a:r>
          </a:p>
        </p:txBody>
      </p:sp>
      <p:sp>
        <p:nvSpPr>
          <p:cNvPr id="80" name="Elaborazione 113">
            <a:extLst>
              <a:ext uri="{FF2B5EF4-FFF2-40B4-BE49-F238E27FC236}">
                <a16:creationId xmlns:a16="http://schemas.microsoft.com/office/drawing/2014/main" id="{93AE02FA-F6FC-4F40-7963-AD2A68929964}"/>
              </a:ext>
            </a:extLst>
          </p:cNvPr>
          <p:cNvSpPr/>
          <p:nvPr/>
        </p:nvSpPr>
        <p:spPr>
          <a:xfrm>
            <a:off x="2437464" y="6229043"/>
            <a:ext cx="84044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TEST1   </a:t>
            </a:r>
          </a:p>
        </p:txBody>
      </p:sp>
      <p:sp>
        <p:nvSpPr>
          <p:cNvPr id="81" name="Elaborazione 113">
            <a:extLst>
              <a:ext uri="{FF2B5EF4-FFF2-40B4-BE49-F238E27FC236}">
                <a16:creationId xmlns:a16="http://schemas.microsoft.com/office/drawing/2014/main" id="{A4DCF676-39DC-E327-F8A1-8C5ACDC8FD38}"/>
              </a:ext>
            </a:extLst>
          </p:cNvPr>
          <p:cNvSpPr/>
          <p:nvPr/>
        </p:nvSpPr>
        <p:spPr>
          <a:xfrm>
            <a:off x="7859949" y="6220904"/>
            <a:ext cx="814125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TEST2    </a:t>
            </a:r>
          </a:p>
        </p:txBody>
      </p:sp>
      <p:sp>
        <p:nvSpPr>
          <p:cNvPr id="82" name="Elaborazione 113">
            <a:extLst>
              <a:ext uri="{FF2B5EF4-FFF2-40B4-BE49-F238E27FC236}">
                <a16:creationId xmlns:a16="http://schemas.microsoft.com/office/drawing/2014/main" id="{4F816623-E8F7-65F4-E602-667098A61E41}"/>
              </a:ext>
            </a:extLst>
          </p:cNvPr>
          <p:cNvSpPr/>
          <p:nvPr/>
        </p:nvSpPr>
        <p:spPr>
          <a:xfrm>
            <a:off x="4022591" y="6220904"/>
            <a:ext cx="956463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TEST1b    </a:t>
            </a:r>
          </a:p>
        </p:txBody>
      </p:sp>
      <p:sp>
        <p:nvSpPr>
          <p:cNvPr id="83" name="Elaborazione 113">
            <a:extLst>
              <a:ext uri="{FF2B5EF4-FFF2-40B4-BE49-F238E27FC236}">
                <a16:creationId xmlns:a16="http://schemas.microsoft.com/office/drawing/2014/main" id="{A1CD9C43-9579-0B59-56A1-FF7A68E19ED8}"/>
              </a:ext>
            </a:extLst>
          </p:cNvPr>
          <p:cNvSpPr/>
          <p:nvPr/>
        </p:nvSpPr>
        <p:spPr>
          <a:xfrm>
            <a:off x="6042652" y="6229962"/>
            <a:ext cx="882275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TEST1b    </a:t>
            </a:r>
          </a:p>
        </p:txBody>
      </p:sp>
      <p:sp>
        <p:nvSpPr>
          <p:cNvPr id="84" name="Elaborazione 113">
            <a:extLst>
              <a:ext uri="{FF2B5EF4-FFF2-40B4-BE49-F238E27FC236}">
                <a16:creationId xmlns:a16="http://schemas.microsoft.com/office/drawing/2014/main" id="{872828A3-F54C-C632-E80E-3FA30F528760}"/>
              </a:ext>
            </a:extLst>
          </p:cNvPr>
          <p:cNvSpPr/>
          <p:nvPr/>
        </p:nvSpPr>
        <p:spPr>
          <a:xfrm>
            <a:off x="11044841" y="6171771"/>
            <a:ext cx="93939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TEST3    </a:t>
            </a:r>
          </a:p>
        </p:txBody>
      </p:sp>
      <p:sp>
        <p:nvSpPr>
          <p:cNvPr id="85" name="Elaborazione 113">
            <a:extLst>
              <a:ext uri="{FF2B5EF4-FFF2-40B4-BE49-F238E27FC236}">
                <a16:creationId xmlns:a16="http://schemas.microsoft.com/office/drawing/2014/main" id="{C03D4020-A4F7-7943-E6BA-B261C583515B}"/>
              </a:ext>
            </a:extLst>
          </p:cNvPr>
          <p:cNvSpPr/>
          <p:nvPr/>
        </p:nvSpPr>
        <p:spPr>
          <a:xfrm>
            <a:off x="4050925" y="7298284"/>
            <a:ext cx="915105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TEST2b    </a:t>
            </a:r>
          </a:p>
        </p:txBody>
      </p:sp>
      <p:sp>
        <p:nvSpPr>
          <p:cNvPr id="86" name="Elaborazione 113">
            <a:extLst>
              <a:ext uri="{FF2B5EF4-FFF2-40B4-BE49-F238E27FC236}">
                <a16:creationId xmlns:a16="http://schemas.microsoft.com/office/drawing/2014/main" id="{84224629-2F98-954F-6321-3635FA11C9BE}"/>
              </a:ext>
            </a:extLst>
          </p:cNvPr>
          <p:cNvSpPr/>
          <p:nvPr/>
        </p:nvSpPr>
        <p:spPr>
          <a:xfrm>
            <a:off x="1783254" y="5609458"/>
            <a:ext cx="234485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Statistical analysis of the treated dataset</a:t>
            </a:r>
          </a:p>
        </p:txBody>
      </p:sp>
      <p:sp>
        <p:nvSpPr>
          <p:cNvPr id="87" name="Elaborazione 113">
            <a:extLst>
              <a:ext uri="{FF2B5EF4-FFF2-40B4-BE49-F238E27FC236}">
                <a16:creationId xmlns:a16="http://schemas.microsoft.com/office/drawing/2014/main" id="{2D10CE14-B12F-EA35-64CD-32FF7CD2AF42}"/>
              </a:ext>
            </a:extLst>
          </p:cNvPr>
          <p:cNvSpPr/>
          <p:nvPr/>
        </p:nvSpPr>
        <p:spPr>
          <a:xfrm>
            <a:off x="4144624" y="5377689"/>
            <a:ext cx="128032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8" name="Elaborazione 84">
            <a:extLst>
              <a:ext uri="{FF2B5EF4-FFF2-40B4-BE49-F238E27FC236}">
                <a16:creationId xmlns:a16="http://schemas.microsoft.com/office/drawing/2014/main" id="{80BCA583-E739-BFC3-DB52-0B29AD3A5749}"/>
              </a:ext>
            </a:extLst>
          </p:cNvPr>
          <p:cNvSpPr/>
          <p:nvPr/>
        </p:nvSpPr>
        <p:spPr>
          <a:xfrm>
            <a:off x="1756338" y="3834838"/>
            <a:ext cx="12387038" cy="489006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69FE491-6580-F426-4B82-FDD6B618B1BC}"/>
              </a:ext>
            </a:extLst>
          </p:cNvPr>
          <p:cNvSpPr/>
          <p:nvPr/>
        </p:nvSpPr>
        <p:spPr>
          <a:xfrm>
            <a:off x="1786471" y="2000250"/>
            <a:ext cx="4152621" cy="17160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150BDA6-2FBE-3C8C-221B-2817067F02D5}"/>
              </a:ext>
            </a:extLst>
          </p:cNvPr>
          <p:cNvSpPr/>
          <p:nvPr/>
        </p:nvSpPr>
        <p:spPr>
          <a:xfrm>
            <a:off x="2136976" y="2077351"/>
            <a:ext cx="1301700" cy="775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7" name="Elaborazione 126">
            <a:extLst>
              <a:ext uri="{FF2B5EF4-FFF2-40B4-BE49-F238E27FC236}">
                <a16:creationId xmlns:a16="http://schemas.microsoft.com/office/drawing/2014/main" id="{7A2F68AC-D788-9A6E-0F30-04D17F7BB5F4}"/>
              </a:ext>
            </a:extLst>
          </p:cNvPr>
          <p:cNvSpPr/>
          <p:nvPr/>
        </p:nvSpPr>
        <p:spPr>
          <a:xfrm>
            <a:off x="10788055" y="7614433"/>
            <a:ext cx="1325636" cy="859900"/>
          </a:xfrm>
          <a:prstGeom prst="flowChartProcess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 </a:t>
            </a:r>
            <a:r>
              <a:rPr lang="it-IT" b="1" dirty="0" err="1">
                <a:solidFill>
                  <a:schemeClr val="tx1"/>
                </a:solidFill>
              </a:rPr>
              <a:t>assigned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value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221F41E-4212-730A-6451-E1839B959667}"/>
              </a:ext>
            </a:extLst>
          </p:cNvPr>
          <p:cNvSpPr/>
          <p:nvPr/>
        </p:nvSpPr>
        <p:spPr>
          <a:xfrm>
            <a:off x="6015183" y="2009590"/>
            <a:ext cx="3231565" cy="17160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91" name="Decisione 4">
            <a:extLst>
              <a:ext uri="{FF2B5EF4-FFF2-40B4-BE49-F238E27FC236}">
                <a16:creationId xmlns:a16="http://schemas.microsoft.com/office/drawing/2014/main" id="{59E6A831-D910-A21C-E342-756AD1577A34}"/>
              </a:ext>
            </a:extLst>
          </p:cNvPr>
          <p:cNvSpPr/>
          <p:nvPr/>
        </p:nvSpPr>
        <p:spPr>
          <a:xfrm>
            <a:off x="2126607" y="3954970"/>
            <a:ext cx="1392674" cy="69987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202" name="Connettore 2 8">
            <a:extLst>
              <a:ext uri="{FF2B5EF4-FFF2-40B4-BE49-F238E27FC236}">
                <a16:creationId xmlns:a16="http://schemas.microsoft.com/office/drawing/2014/main" id="{0090F0FE-5BDD-92D9-A2BA-07AA664CAF8A}"/>
              </a:ext>
            </a:extLst>
          </p:cNvPr>
          <p:cNvCxnSpPr>
            <a:cxnSpLocks/>
          </p:cNvCxnSpPr>
          <p:nvPr/>
        </p:nvCxnSpPr>
        <p:spPr>
          <a:xfrm>
            <a:off x="8380861" y="7496768"/>
            <a:ext cx="0" cy="445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2 8">
            <a:extLst>
              <a:ext uri="{FF2B5EF4-FFF2-40B4-BE49-F238E27FC236}">
                <a16:creationId xmlns:a16="http://schemas.microsoft.com/office/drawing/2014/main" id="{B7FB3232-2607-DF62-22BB-7F6FBB3C3AC6}"/>
              </a:ext>
            </a:extLst>
          </p:cNvPr>
          <p:cNvCxnSpPr>
            <a:cxnSpLocks/>
          </p:cNvCxnSpPr>
          <p:nvPr/>
        </p:nvCxnSpPr>
        <p:spPr>
          <a:xfrm>
            <a:off x="6561827" y="7491094"/>
            <a:ext cx="0" cy="445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CasellaDiTesto 122">
            <a:extLst>
              <a:ext uri="{FF2B5EF4-FFF2-40B4-BE49-F238E27FC236}">
                <a16:creationId xmlns:a16="http://schemas.microsoft.com/office/drawing/2014/main" id="{FBCBC3AF-1C46-BB12-5919-8AF89EFDAAF4}"/>
              </a:ext>
            </a:extLst>
          </p:cNvPr>
          <p:cNvSpPr txBox="1"/>
          <p:nvPr/>
        </p:nvSpPr>
        <p:spPr>
          <a:xfrm>
            <a:off x="6544303" y="7476308"/>
            <a:ext cx="4416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no</a:t>
            </a:r>
          </a:p>
        </p:txBody>
      </p:sp>
      <p:sp>
        <p:nvSpPr>
          <p:cNvPr id="207" name="CasellaDiTesto 122">
            <a:extLst>
              <a:ext uri="{FF2B5EF4-FFF2-40B4-BE49-F238E27FC236}">
                <a16:creationId xmlns:a16="http://schemas.microsoft.com/office/drawing/2014/main" id="{23EFD06B-88D6-46B9-61EA-63C370750147}"/>
              </a:ext>
            </a:extLst>
          </p:cNvPr>
          <p:cNvSpPr txBox="1"/>
          <p:nvPr/>
        </p:nvSpPr>
        <p:spPr>
          <a:xfrm>
            <a:off x="8399281" y="7488705"/>
            <a:ext cx="4416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no</a:t>
            </a:r>
          </a:p>
        </p:txBody>
      </p:sp>
      <p:cxnSp>
        <p:nvCxnSpPr>
          <p:cNvPr id="208" name="Connettore 2 8">
            <a:extLst>
              <a:ext uri="{FF2B5EF4-FFF2-40B4-BE49-F238E27FC236}">
                <a16:creationId xmlns:a16="http://schemas.microsoft.com/office/drawing/2014/main" id="{B7FFC724-88E2-49C3-05D8-6287571638A2}"/>
              </a:ext>
            </a:extLst>
          </p:cNvPr>
          <p:cNvCxnSpPr>
            <a:cxnSpLocks/>
          </p:cNvCxnSpPr>
          <p:nvPr/>
        </p:nvCxnSpPr>
        <p:spPr>
          <a:xfrm>
            <a:off x="2819400" y="4543119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2 8">
            <a:extLst>
              <a:ext uri="{FF2B5EF4-FFF2-40B4-BE49-F238E27FC236}">
                <a16:creationId xmlns:a16="http://schemas.microsoft.com/office/drawing/2014/main" id="{219F156D-7AC9-2832-EE63-73080AA80969}"/>
              </a:ext>
            </a:extLst>
          </p:cNvPr>
          <p:cNvCxnSpPr>
            <a:cxnSpLocks/>
          </p:cNvCxnSpPr>
          <p:nvPr/>
        </p:nvCxnSpPr>
        <p:spPr>
          <a:xfrm>
            <a:off x="2819400" y="5305119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2 8">
            <a:extLst>
              <a:ext uri="{FF2B5EF4-FFF2-40B4-BE49-F238E27FC236}">
                <a16:creationId xmlns:a16="http://schemas.microsoft.com/office/drawing/2014/main" id="{2C5D1E30-8E6E-7BFA-E681-53D83389D8D4}"/>
              </a:ext>
            </a:extLst>
          </p:cNvPr>
          <p:cNvCxnSpPr>
            <a:cxnSpLocks/>
          </p:cNvCxnSpPr>
          <p:nvPr/>
        </p:nvCxnSpPr>
        <p:spPr>
          <a:xfrm>
            <a:off x="2819400" y="6037620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ttore 2 8">
            <a:extLst>
              <a:ext uri="{FF2B5EF4-FFF2-40B4-BE49-F238E27FC236}">
                <a16:creationId xmlns:a16="http://schemas.microsoft.com/office/drawing/2014/main" id="{CAD64975-DC63-7AE5-E2E5-D718C6D1CCB2}"/>
              </a:ext>
            </a:extLst>
          </p:cNvPr>
          <p:cNvCxnSpPr>
            <a:cxnSpLocks/>
          </p:cNvCxnSpPr>
          <p:nvPr/>
        </p:nvCxnSpPr>
        <p:spPr>
          <a:xfrm>
            <a:off x="2819400" y="7362519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2 8">
            <a:extLst>
              <a:ext uri="{FF2B5EF4-FFF2-40B4-BE49-F238E27FC236}">
                <a16:creationId xmlns:a16="http://schemas.microsoft.com/office/drawing/2014/main" id="{07EA4443-CDEF-5330-2D5E-46CC994C8051}"/>
              </a:ext>
            </a:extLst>
          </p:cNvPr>
          <p:cNvCxnSpPr>
            <a:cxnSpLocks/>
          </p:cNvCxnSpPr>
          <p:nvPr/>
        </p:nvCxnSpPr>
        <p:spPr>
          <a:xfrm flipH="1">
            <a:off x="3562505" y="8042812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2 8">
            <a:extLst>
              <a:ext uri="{FF2B5EF4-FFF2-40B4-BE49-F238E27FC236}">
                <a16:creationId xmlns:a16="http://schemas.microsoft.com/office/drawing/2014/main" id="{0413C34A-8F4C-862A-2DC6-79F8D06D3AF8}"/>
              </a:ext>
            </a:extLst>
          </p:cNvPr>
          <p:cNvCxnSpPr>
            <a:cxnSpLocks/>
          </p:cNvCxnSpPr>
          <p:nvPr/>
        </p:nvCxnSpPr>
        <p:spPr>
          <a:xfrm>
            <a:off x="5538716" y="7028220"/>
            <a:ext cx="2524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2 8">
            <a:extLst>
              <a:ext uri="{FF2B5EF4-FFF2-40B4-BE49-F238E27FC236}">
                <a16:creationId xmlns:a16="http://schemas.microsoft.com/office/drawing/2014/main" id="{0A78BB51-23D3-EDCE-038A-D1AD728BBC0E}"/>
              </a:ext>
            </a:extLst>
          </p:cNvPr>
          <p:cNvCxnSpPr>
            <a:cxnSpLocks/>
          </p:cNvCxnSpPr>
          <p:nvPr/>
        </p:nvCxnSpPr>
        <p:spPr>
          <a:xfrm>
            <a:off x="7367516" y="7028220"/>
            <a:ext cx="2524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2 8">
            <a:extLst>
              <a:ext uri="{FF2B5EF4-FFF2-40B4-BE49-F238E27FC236}">
                <a16:creationId xmlns:a16="http://schemas.microsoft.com/office/drawing/2014/main" id="{A443C697-ED3A-4D2E-1CBA-5831A87D01A5}"/>
              </a:ext>
            </a:extLst>
          </p:cNvPr>
          <p:cNvCxnSpPr>
            <a:cxnSpLocks/>
          </p:cNvCxnSpPr>
          <p:nvPr/>
        </p:nvCxnSpPr>
        <p:spPr>
          <a:xfrm>
            <a:off x="11506200" y="7359118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ttore 2 44">
            <a:extLst>
              <a:ext uri="{FF2B5EF4-FFF2-40B4-BE49-F238E27FC236}">
                <a16:creationId xmlns:a16="http://schemas.microsoft.com/office/drawing/2014/main" id="{DFA7526B-B544-4A41-2925-EEC26908EAF6}"/>
              </a:ext>
            </a:extLst>
          </p:cNvPr>
          <p:cNvCxnSpPr>
            <a:cxnSpLocks/>
          </p:cNvCxnSpPr>
          <p:nvPr/>
        </p:nvCxnSpPr>
        <p:spPr>
          <a:xfrm flipV="1">
            <a:off x="11473755" y="4991100"/>
            <a:ext cx="0" cy="1284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4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ecisione 116">
            <a:extLst>
              <a:ext uri="{FF2B5EF4-FFF2-40B4-BE49-F238E27FC236}">
                <a16:creationId xmlns:a16="http://schemas.microsoft.com/office/drawing/2014/main" id="{844D4C9A-1624-D35A-0E4A-402F61215416}"/>
              </a:ext>
            </a:extLst>
          </p:cNvPr>
          <p:cNvSpPr/>
          <p:nvPr/>
        </p:nvSpPr>
        <p:spPr>
          <a:xfrm>
            <a:off x="3935225" y="7634419"/>
            <a:ext cx="1534805" cy="816786"/>
          </a:xfrm>
          <a:prstGeom prst="flowChartDecisi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8" name="Decisione 116">
            <a:extLst>
              <a:ext uri="{FF2B5EF4-FFF2-40B4-BE49-F238E27FC236}">
                <a16:creationId xmlns:a16="http://schemas.microsoft.com/office/drawing/2014/main" id="{B030060D-3809-FF06-2D8F-3E239DA54B0A}"/>
              </a:ext>
            </a:extLst>
          </p:cNvPr>
          <p:cNvSpPr/>
          <p:nvPr/>
        </p:nvSpPr>
        <p:spPr>
          <a:xfrm>
            <a:off x="10774213" y="6617895"/>
            <a:ext cx="1534805" cy="816786"/>
          </a:xfrm>
          <a:prstGeom prst="flowChartDecisio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188" name="Decisione 116">
            <a:extLst>
              <a:ext uri="{FF2B5EF4-FFF2-40B4-BE49-F238E27FC236}">
                <a16:creationId xmlns:a16="http://schemas.microsoft.com/office/drawing/2014/main" id="{8AC27C73-0691-BC02-C2AB-93C79AD03BA9}"/>
              </a:ext>
            </a:extLst>
          </p:cNvPr>
          <p:cNvSpPr/>
          <p:nvPr/>
        </p:nvSpPr>
        <p:spPr>
          <a:xfrm>
            <a:off x="5794425" y="6603762"/>
            <a:ext cx="1534805" cy="816786"/>
          </a:xfrm>
          <a:prstGeom prst="flowChartDecisi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9" name="Decisione 116">
            <a:extLst>
              <a:ext uri="{FF2B5EF4-FFF2-40B4-BE49-F238E27FC236}">
                <a16:creationId xmlns:a16="http://schemas.microsoft.com/office/drawing/2014/main" id="{94B0BAB1-8A35-E420-4BAE-D066AAE3C9B6}"/>
              </a:ext>
            </a:extLst>
          </p:cNvPr>
          <p:cNvSpPr/>
          <p:nvPr/>
        </p:nvSpPr>
        <p:spPr>
          <a:xfrm>
            <a:off x="3918667" y="6603762"/>
            <a:ext cx="1534805" cy="816786"/>
          </a:xfrm>
          <a:prstGeom prst="flowChartDecisi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0" name="Decisione 116">
            <a:extLst>
              <a:ext uri="{FF2B5EF4-FFF2-40B4-BE49-F238E27FC236}">
                <a16:creationId xmlns:a16="http://schemas.microsoft.com/office/drawing/2014/main" id="{5A67A369-8737-EC1C-CECF-41714654D8AB}"/>
              </a:ext>
            </a:extLst>
          </p:cNvPr>
          <p:cNvSpPr>
            <a:spLocks/>
          </p:cNvSpPr>
          <p:nvPr/>
        </p:nvSpPr>
        <p:spPr>
          <a:xfrm>
            <a:off x="7614838" y="6617895"/>
            <a:ext cx="1534805" cy="816786"/>
          </a:xfrm>
          <a:prstGeom prst="flowChartDecision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7" name="Decisione 116">
            <a:extLst>
              <a:ext uri="{FF2B5EF4-FFF2-40B4-BE49-F238E27FC236}">
                <a16:creationId xmlns:a16="http://schemas.microsoft.com/office/drawing/2014/main" id="{AEF8A5AD-72B2-3C1F-253B-85D4B8DD36F5}"/>
              </a:ext>
            </a:extLst>
          </p:cNvPr>
          <p:cNvSpPr/>
          <p:nvPr/>
        </p:nvSpPr>
        <p:spPr>
          <a:xfrm>
            <a:off x="2093511" y="6590590"/>
            <a:ext cx="1534805" cy="816786"/>
          </a:xfrm>
          <a:prstGeom prst="flowChartDecision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 err="1"/>
              <a:t>InterCinD</a:t>
            </a:r>
            <a:r>
              <a:rPr lang="it-IT" dirty="0"/>
              <a:t> procedure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ecisione 4">
            <a:extLst>
              <a:ext uri="{FF2B5EF4-FFF2-40B4-BE49-F238E27FC236}">
                <a16:creationId xmlns:a16="http://schemas.microsoft.com/office/drawing/2014/main" id="{385874E5-93D3-1F02-EB26-418CFD0B3D93}"/>
              </a:ext>
            </a:extLst>
          </p:cNvPr>
          <p:cNvSpPr/>
          <p:nvPr/>
        </p:nvSpPr>
        <p:spPr>
          <a:xfrm>
            <a:off x="2129150" y="3018390"/>
            <a:ext cx="1392674" cy="69987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593EFF56-3255-E3FC-DD4B-EF36B2EA74DB}"/>
              </a:ext>
            </a:extLst>
          </p:cNvPr>
          <p:cNvSpPr/>
          <p:nvPr/>
        </p:nvSpPr>
        <p:spPr>
          <a:xfrm>
            <a:off x="2167621" y="2256937"/>
            <a:ext cx="130170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Data from </a:t>
            </a:r>
            <a:r>
              <a:rPr lang="it-IT" sz="2000" dirty="0" err="1">
                <a:solidFill>
                  <a:schemeClr val="tx1"/>
                </a:solidFill>
              </a:rPr>
              <a:t>Labs</a:t>
            </a:r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7" name="Connettore 2 8">
            <a:extLst>
              <a:ext uri="{FF2B5EF4-FFF2-40B4-BE49-F238E27FC236}">
                <a16:creationId xmlns:a16="http://schemas.microsoft.com/office/drawing/2014/main" id="{74B9DFCF-B88A-C5A8-74AA-70E26116DAE8}"/>
              </a:ext>
            </a:extLst>
          </p:cNvPr>
          <p:cNvCxnSpPr>
            <a:cxnSpLocks/>
          </p:cNvCxnSpPr>
          <p:nvPr/>
        </p:nvCxnSpPr>
        <p:spPr>
          <a:xfrm>
            <a:off x="2787826" y="3716284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aborazione 13">
            <a:extLst>
              <a:ext uri="{FF2B5EF4-FFF2-40B4-BE49-F238E27FC236}">
                <a16:creationId xmlns:a16="http://schemas.microsoft.com/office/drawing/2014/main" id="{A704DB52-F610-6EF9-DD43-D36D35A6BF6F}"/>
              </a:ext>
            </a:extLst>
          </p:cNvPr>
          <p:cNvSpPr/>
          <p:nvPr/>
        </p:nvSpPr>
        <p:spPr>
          <a:xfrm>
            <a:off x="4521219" y="2599000"/>
            <a:ext cx="1356584" cy="98570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Form not filled in properly?</a:t>
            </a:r>
          </a:p>
        </p:txBody>
      </p:sp>
      <p:cxnSp>
        <p:nvCxnSpPr>
          <p:cNvPr id="9" name="Connettore 2 18">
            <a:extLst>
              <a:ext uri="{FF2B5EF4-FFF2-40B4-BE49-F238E27FC236}">
                <a16:creationId xmlns:a16="http://schemas.microsoft.com/office/drawing/2014/main" id="{10E638F8-E3F1-F49E-D7F3-A4CA3103203A}"/>
              </a:ext>
            </a:extLst>
          </p:cNvPr>
          <p:cNvCxnSpPr>
            <a:cxnSpLocks/>
          </p:cNvCxnSpPr>
          <p:nvPr/>
        </p:nvCxnSpPr>
        <p:spPr>
          <a:xfrm>
            <a:off x="3562505" y="3412763"/>
            <a:ext cx="8332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29">
            <a:extLst>
              <a:ext uri="{FF2B5EF4-FFF2-40B4-BE49-F238E27FC236}">
                <a16:creationId xmlns:a16="http://schemas.microsoft.com/office/drawing/2014/main" id="{D688787B-FE67-283B-9599-0A6A5C2391A0}"/>
              </a:ext>
            </a:extLst>
          </p:cNvPr>
          <p:cNvCxnSpPr>
            <a:cxnSpLocks/>
            <a:stCxn id="8" idx="0"/>
            <a:endCxn id="6" idx="3"/>
          </p:cNvCxnSpPr>
          <p:nvPr/>
        </p:nvCxnSpPr>
        <p:spPr>
          <a:xfrm rot="16200000" flipV="1">
            <a:off x="4267319" y="1666808"/>
            <a:ext cx="134195" cy="173019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aborazione 30">
            <a:extLst>
              <a:ext uri="{FF2B5EF4-FFF2-40B4-BE49-F238E27FC236}">
                <a16:creationId xmlns:a16="http://schemas.microsoft.com/office/drawing/2014/main" id="{C6620233-0528-2C5D-B3DE-686252C53C63}"/>
              </a:ext>
            </a:extLst>
          </p:cNvPr>
          <p:cNvSpPr/>
          <p:nvPr/>
        </p:nvSpPr>
        <p:spPr>
          <a:xfrm>
            <a:off x="2257255" y="4775771"/>
            <a:ext cx="1122432" cy="529403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Valid</a:t>
            </a:r>
            <a:r>
              <a:rPr lang="it-IT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16" name="Elaborazione 42">
            <a:extLst>
              <a:ext uri="{FF2B5EF4-FFF2-40B4-BE49-F238E27FC236}">
                <a16:creationId xmlns:a16="http://schemas.microsoft.com/office/drawing/2014/main" id="{C30A5EFE-BDD5-CBE7-CA90-FB8D69418567}"/>
              </a:ext>
            </a:extLst>
          </p:cNvPr>
          <p:cNvSpPr/>
          <p:nvPr/>
        </p:nvSpPr>
        <p:spPr>
          <a:xfrm>
            <a:off x="4702628" y="3932675"/>
            <a:ext cx="1081630" cy="747173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it-IT" dirty="0" err="1">
                <a:solidFill>
                  <a:schemeClr val="tx1"/>
                </a:solidFill>
              </a:rPr>
              <a:t>removed</a:t>
            </a:r>
            <a:endParaRPr lang="it-IT" dirty="0">
              <a:solidFill>
                <a:schemeClr val="tx1"/>
              </a:solidFill>
            </a:endParaRPr>
          </a:p>
        </p:txBody>
      </p:sp>
      <p:cxnSp>
        <p:nvCxnSpPr>
          <p:cNvPr id="17" name="Connettore 2 44">
            <a:extLst>
              <a:ext uri="{FF2B5EF4-FFF2-40B4-BE49-F238E27FC236}">
                <a16:creationId xmlns:a16="http://schemas.microsoft.com/office/drawing/2014/main" id="{4CB56ECF-090F-ECEC-7AB4-6A76531D8ED9}"/>
              </a:ext>
            </a:extLst>
          </p:cNvPr>
          <p:cNvCxnSpPr>
            <a:cxnSpLocks/>
          </p:cNvCxnSpPr>
          <p:nvPr/>
        </p:nvCxnSpPr>
        <p:spPr>
          <a:xfrm>
            <a:off x="3632640" y="4315099"/>
            <a:ext cx="804155" cy="41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aborazione 47">
            <a:extLst>
              <a:ext uri="{FF2B5EF4-FFF2-40B4-BE49-F238E27FC236}">
                <a16:creationId xmlns:a16="http://schemas.microsoft.com/office/drawing/2014/main" id="{6AF671B8-3E16-47FD-B545-5B7654DFE921}"/>
              </a:ext>
            </a:extLst>
          </p:cNvPr>
          <p:cNvSpPr/>
          <p:nvPr/>
        </p:nvSpPr>
        <p:spPr>
          <a:xfrm>
            <a:off x="1888542" y="5456949"/>
            <a:ext cx="2069339" cy="774589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2" name="CasellaDiTesto 68">
            <a:extLst>
              <a:ext uri="{FF2B5EF4-FFF2-40B4-BE49-F238E27FC236}">
                <a16:creationId xmlns:a16="http://schemas.microsoft.com/office/drawing/2014/main" id="{E972BA20-E5C3-C6FA-1030-267DDD0C26C4}"/>
              </a:ext>
            </a:extLst>
          </p:cNvPr>
          <p:cNvSpPr txBox="1"/>
          <p:nvPr/>
        </p:nvSpPr>
        <p:spPr>
          <a:xfrm>
            <a:off x="3094719" y="2551476"/>
            <a:ext cx="150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InterCinD input </a:t>
            </a:r>
            <a:r>
              <a:rPr lang="it-IT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</a:t>
            </a:r>
            <a:endParaRPr lang="it-IT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Decisione 81">
            <a:extLst>
              <a:ext uri="{FF2B5EF4-FFF2-40B4-BE49-F238E27FC236}">
                <a16:creationId xmlns:a16="http://schemas.microsoft.com/office/drawing/2014/main" id="{1B8EE3F2-DFF5-FAED-F95A-4A6E349EC5BD}"/>
              </a:ext>
            </a:extLst>
          </p:cNvPr>
          <p:cNvSpPr/>
          <p:nvPr/>
        </p:nvSpPr>
        <p:spPr>
          <a:xfrm>
            <a:off x="6044484" y="2957151"/>
            <a:ext cx="1374000" cy="70784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26" name="Elaborazione 113">
            <a:extLst>
              <a:ext uri="{FF2B5EF4-FFF2-40B4-BE49-F238E27FC236}">
                <a16:creationId xmlns:a16="http://schemas.microsoft.com/office/drawing/2014/main" id="{3FB22837-B30C-163E-61F2-27A07F98809D}"/>
              </a:ext>
            </a:extLst>
          </p:cNvPr>
          <p:cNvSpPr/>
          <p:nvPr/>
        </p:nvSpPr>
        <p:spPr>
          <a:xfrm>
            <a:off x="9365117" y="6698690"/>
            <a:ext cx="1122046" cy="572969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MEAN or MEDIAN</a:t>
            </a:r>
          </a:p>
        </p:txBody>
      </p:sp>
      <p:sp>
        <p:nvSpPr>
          <p:cNvPr id="31" name="Elaborazione 126">
            <a:extLst>
              <a:ext uri="{FF2B5EF4-FFF2-40B4-BE49-F238E27FC236}">
                <a16:creationId xmlns:a16="http://schemas.microsoft.com/office/drawing/2014/main" id="{8B628E26-8D30-8191-AE25-C36C48C805F7}"/>
              </a:ext>
            </a:extLst>
          </p:cNvPr>
          <p:cNvSpPr/>
          <p:nvPr/>
        </p:nvSpPr>
        <p:spPr>
          <a:xfrm>
            <a:off x="2167621" y="7653468"/>
            <a:ext cx="1331843" cy="824190"/>
          </a:xfrm>
          <a:prstGeom prst="flowChartProcess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 </a:t>
            </a:r>
            <a:r>
              <a:rPr lang="it-IT" b="1" dirty="0" err="1">
                <a:solidFill>
                  <a:schemeClr val="tx1"/>
                </a:solidFill>
              </a:rPr>
              <a:t>assigned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value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47" name="Elaborazione 180">
            <a:extLst>
              <a:ext uri="{FF2B5EF4-FFF2-40B4-BE49-F238E27FC236}">
                <a16:creationId xmlns:a16="http://schemas.microsoft.com/office/drawing/2014/main" id="{B42067E9-02D4-C741-5BAF-960581053FB3}"/>
              </a:ext>
            </a:extLst>
          </p:cNvPr>
          <p:cNvSpPr/>
          <p:nvPr/>
        </p:nvSpPr>
        <p:spPr>
          <a:xfrm>
            <a:off x="10452991" y="4020400"/>
            <a:ext cx="1921294" cy="952405"/>
          </a:xfrm>
          <a:prstGeom prst="flowChartProcess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tx1"/>
                </a:solidFill>
              </a:rPr>
              <a:t>Assigned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value</a:t>
            </a:r>
            <a:r>
              <a:rPr lang="it-IT" b="1" dirty="0">
                <a:solidFill>
                  <a:schemeClr val="tx1"/>
                </a:solidFill>
              </a:rPr>
              <a:t> and </a:t>
            </a:r>
            <a:r>
              <a:rPr lang="el-GR" b="1" dirty="0">
                <a:solidFill>
                  <a:schemeClr val="tx1"/>
                </a:solidFill>
              </a:rPr>
              <a:t>σ</a:t>
            </a:r>
            <a:r>
              <a:rPr lang="it-IT" b="1" dirty="0" err="1">
                <a:solidFill>
                  <a:schemeClr val="tx1"/>
                </a:solidFill>
              </a:rPr>
              <a:t>pt</a:t>
            </a:r>
            <a:r>
              <a:rPr lang="it-IT" b="1" dirty="0">
                <a:solidFill>
                  <a:schemeClr val="tx1"/>
                </a:solidFill>
              </a:rPr>
              <a:t> = 30% a priori</a:t>
            </a:r>
          </a:p>
        </p:txBody>
      </p:sp>
      <p:cxnSp>
        <p:nvCxnSpPr>
          <p:cNvPr id="49" name="Connettore 2 185">
            <a:extLst>
              <a:ext uri="{FF2B5EF4-FFF2-40B4-BE49-F238E27FC236}">
                <a16:creationId xmlns:a16="http://schemas.microsoft.com/office/drawing/2014/main" id="{39D44F03-5CEE-76DB-2AB6-F3A8FA97E467}"/>
              </a:ext>
            </a:extLst>
          </p:cNvPr>
          <p:cNvCxnSpPr>
            <a:cxnSpLocks/>
          </p:cNvCxnSpPr>
          <p:nvPr/>
        </p:nvCxnSpPr>
        <p:spPr>
          <a:xfrm flipH="1" flipV="1">
            <a:off x="11430000" y="3751620"/>
            <a:ext cx="4946" cy="211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aborazione 187">
            <a:extLst>
              <a:ext uri="{FF2B5EF4-FFF2-40B4-BE49-F238E27FC236}">
                <a16:creationId xmlns:a16="http://schemas.microsoft.com/office/drawing/2014/main" id="{F2EC3F8A-16F0-C1CF-41E4-B7AFF6364AC2}"/>
              </a:ext>
            </a:extLst>
          </p:cNvPr>
          <p:cNvSpPr/>
          <p:nvPr/>
        </p:nvSpPr>
        <p:spPr>
          <a:xfrm>
            <a:off x="6274663" y="2156248"/>
            <a:ext cx="910466" cy="415736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Use </a:t>
            </a:r>
            <a:r>
              <a:rPr lang="el-GR" sz="2000" dirty="0">
                <a:solidFill>
                  <a:schemeClr val="tx1"/>
                </a:solidFill>
              </a:rPr>
              <a:t>σ</a:t>
            </a:r>
            <a:r>
              <a:rPr lang="it-IT" sz="2000" dirty="0">
                <a:solidFill>
                  <a:schemeClr val="tx1"/>
                </a:solidFill>
              </a:rPr>
              <a:t>p </a:t>
            </a:r>
          </a:p>
        </p:txBody>
      </p:sp>
      <p:sp>
        <p:nvSpPr>
          <p:cNvPr id="51" name="Elaborazione 192">
            <a:extLst>
              <a:ext uri="{FF2B5EF4-FFF2-40B4-BE49-F238E27FC236}">
                <a16:creationId xmlns:a16="http://schemas.microsoft.com/office/drawing/2014/main" id="{A6B1481E-B68B-77D2-0F70-24322865C693}"/>
              </a:ext>
            </a:extLst>
          </p:cNvPr>
          <p:cNvSpPr/>
          <p:nvPr/>
        </p:nvSpPr>
        <p:spPr>
          <a:xfrm>
            <a:off x="7663170" y="3121615"/>
            <a:ext cx="1374000" cy="511281"/>
          </a:xfrm>
          <a:prstGeom prst="flowChartProcess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graphicFrame>
        <p:nvGraphicFramePr>
          <p:cNvPr id="52" name="Oggetto 195">
            <a:extLst>
              <a:ext uri="{FF2B5EF4-FFF2-40B4-BE49-F238E27FC236}">
                <a16:creationId xmlns:a16="http://schemas.microsoft.com/office/drawing/2014/main" id="{6855076C-B690-D55D-7DF8-3EEC829892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7477" y="3195859"/>
          <a:ext cx="1159124" cy="34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40948" imgH="317362" progId="Equation.3">
                  <p:embed/>
                </p:oleObj>
              </mc:Choice>
              <mc:Fallback>
                <p:oleObj name="Equazione" r:id="rId2" imgW="1040948" imgH="317362" progId="Equation.3">
                  <p:embed/>
                  <p:pic>
                    <p:nvPicPr>
                      <p:cNvPr id="52" name="Oggetto 195">
                        <a:extLst>
                          <a:ext uri="{FF2B5EF4-FFF2-40B4-BE49-F238E27FC236}">
                            <a16:creationId xmlns:a16="http://schemas.microsoft.com/office/drawing/2014/main" id="{6855076C-B690-D55D-7DF8-3EEC829892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7477" y="3195859"/>
                        <a:ext cx="1159124" cy="34493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Connettore 2 197">
            <a:extLst>
              <a:ext uri="{FF2B5EF4-FFF2-40B4-BE49-F238E27FC236}">
                <a16:creationId xmlns:a16="http://schemas.microsoft.com/office/drawing/2014/main" id="{18DEA6B1-71EE-B187-BB73-ACCCC0D5CAA3}"/>
              </a:ext>
            </a:extLst>
          </p:cNvPr>
          <p:cNvCxnSpPr>
            <a:stCxn id="24" idx="0"/>
            <a:endCxn id="50" idx="2"/>
          </p:cNvCxnSpPr>
          <p:nvPr/>
        </p:nvCxnSpPr>
        <p:spPr>
          <a:xfrm flipH="1" flipV="1">
            <a:off x="6729896" y="2571984"/>
            <a:ext cx="1588" cy="385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aborazione 204">
            <a:extLst>
              <a:ext uri="{FF2B5EF4-FFF2-40B4-BE49-F238E27FC236}">
                <a16:creationId xmlns:a16="http://schemas.microsoft.com/office/drawing/2014/main" id="{76D5A12E-F53E-A04F-DDCC-5A76AADFA6F1}"/>
              </a:ext>
            </a:extLst>
          </p:cNvPr>
          <p:cNvSpPr/>
          <p:nvPr/>
        </p:nvSpPr>
        <p:spPr>
          <a:xfrm>
            <a:off x="9308038" y="2009590"/>
            <a:ext cx="4838115" cy="173164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final step is the EVALUATION OF PERFORMANCE on the entire dataset including replicates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(r-</a:t>
            </a:r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it-IT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(z-score)</a:t>
            </a:r>
          </a:p>
        </p:txBody>
      </p:sp>
      <p:cxnSp>
        <p:nvCxnSpPr>
          <p:cNvPr id="57" name="Connettore 2 149">
            <a:extLst>
              <a:ext uri="{FF2B5EF4-FFF2-40B4-BE49-F238E27FC236}">
                <a16:creationId xmlns:a16="http://schemas.microsoft.com/office/drawing/2014/main" id="{91D6182C-35B3-8531-D8F0-92E72CE08F1B}"/>
              </a:ext>
            </a:extLst>
          </p:cNvPr>
          <p:cNvCxnSpPr>
            <a:cxnSpLocks/>
          </p:cNvCxnSpPr>
          <p:nvPr/>
        </p:nvCxnSpPr>
        <p:spPr>
          <a:xfrm flipH="1" flipV="1">
            <a:off x="5630505" y="8064344"/>
            <a:ext cx="2750356" cy="11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7CE3516-5EAF-883B-56B5-D781831EDF16}"/>
              </a:ext>
            </a:extLst>
          </p:cNvPr>
          <p:cNvSpPr txBox="1"/>
          <p:nvPr/>
        </p:nvSpPr>
        <p:spPr>
          <a:xfrm>
            <a:off x="6121253" y="4353113"/>
            <a:ext cx="35327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evaluation is performed on the dataset reporting the averaged value of the three replicates for every chemical species/index and lab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E17DD4E-31EE-D6CF-D167-CA7B4033DDC9}"/>
              </a:ext>
            </a:extLst>
          </p:cNvPr>
          <p:cNvSpPr txBox="1"/>
          <p:nvPr/>
        </p:nvSpPr>
        <p:spPr>
          <a:xfrm>
            <a:off x="2167621" y="3982347"/>
            <a:ext cx="124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Data are </a:t>
            </a:r>
            <a:r>
              <a:rPr lang="it-IT" sz="1600" dirty="0" err="1">
                <a:solidFill>
                  <a:schemeClr val="tx1"/>
                </a:solidFill>
              </a:rPr>
              <a:t>extremes</a:t>
            </a:r>
            <a:r>
              <a:rPr lang="it-IT" sz="1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3B031B5-5CA8-8CD6-E6F8-86CA357CFFC3}"/>
              </a:ext>
            </a:extLst>
          </p:cNvPr>
          <p:cNvSpPr txBox="1"/>
          <p:nvPr/>
        </p:nvSpPr>
        <p:spPr>
          <a:xfrm>
            <a:off x="2275101" y="6806673"/>
            <a:ext cx="116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Nlab&gt;=12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FE0B3D5-5088-B249-90F0-81A3E0642241}"/>
              </a:ext>
            </a:extLst>
          </p:cNvPr>
          <p:cNvSpPr txBox="1"/>
          <p:nvPr/>
        </p:nvSpPr>
        <p:spPr>
          <a:xfrm>
            <a:off x="4274359" y="7721217"/>
            <a:ext cx="82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Kernel plot</a:t>
            </a:r>
          </a:p>
        </p:txBody>
      </p:sp>
      <p:sp>
        <p:nvSpPr>
          <p:cNvPr id="70" name="Elaborazione 113">
            <a:extLst>
              <a:ext uri="{FF2B5EF4-FFF2-40B4-BE49-F238E27FC236}">
                <a16:creationId xmlns:a16="http://schemas.microsoft.com/office/drawing/2014/main" id="{3D2A2D63-0A74-C566-1727-DF9490650F6D}"/>
              </a:ext>
            </a:extLst>
          </p:cNvPr>
          <p:cNvSpPr>
            <a:spLocks/>
          </p:cNvSpPr>
          <p:nvPr/>
        </p:nvSpPr>
        <p:spPr>
          <a:xfrm>
            <a:off x="7813806" y="6845432"/>
            <a:ext cx="1134111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Simmetry of data?</a:t>
            </a:r>
          </a:p>
        </p:txBody>
      </p:sp>
      <p:sp>
        <p:nvSpPr>
          <p:cNvPr id="71" name="Elaborazione 113">
            <a:extLst>
              <a:ext uri="{FF2B5EF4-FFF2-40B4-BE49-F238E27FC236}">
                <a16:creationId xmlns:a16="http://schemas.microsoft.com/office/drawing/2014/main" id="{C4A7D3D3-89E4-A29E-6D84-7CFF7B80E90D}"/>
              </a:ext>
            </a:extLst>
          </p:cNvPr>
          <p:cNvSpPr/>
          <p:nvPr/>
        </p:nvSpPr>
        <p:spPr>
          <a:xfrm>
            <a:off x="4255030" y="6858364"/>
            <a:ext cx="917623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RSD%&lt;55%</a:t>
            </a:r>
          </a:p>
        </p:txBody>
      </p:sp>
      <p:sp>
        <p:nvSpPr>
          <p:cNvPr id="72" name="Elaborazione 113">
            <a:extLst>
              <a:ext uri="{FF2B5EF4-FFF2-40B4-BE49-F238E27FC236}">
                <a16:creationId xmlns:a16="http://schemas.microsoft.com/office/drawing/2014/main" id="{791E1674-1908-D882-C402-94D080A153D3}"/>
              </a:ext>
            </a:extLst>
          </p:cNvPr>
          <p:cNvSpPr/>
          <p:nvPr/>
        </p:nvSpPr>
        <p:spPr>
          <a:xfrm>
            <a:off x="5978295" y="6833823"/>
            <a:ext cx="1134926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tx1"/>
                </a:solidFill>
              </a:rPr>
              <a:t>extremes</a:t>
            </a:r>
            <a:r>
              <a:rPr lang="it-IT" dirty="0">
                <a:solidFill>
                  <a:schemeClr val="tx1"/>
                </a:solidFill>
              </a:rPr>
              <a:t> &lt;20%</a:t>
            </a:r>
          </a:p>
        </p:txBody>
      </p:sp>
      <p:sp>
        <p:nvSpPr>
          <p:cNvPr id="73" name="Elaborazione 113">
            <a:extLst>
              <a:ext uri="{FF2B5EF4-FFF2-40B4-BE49-F238E27FC236}">
                <a16:creationId xmlns:a16="http://schemas.microsoft.com/office/drawing/2014/main" id="{7BEE08F6-F3A0-587A-E841-5A5CCB76A08B}"/>
              </a:ext>
            </a:extLst>
          </p:cNvPr>
          <p:cNvSpPr/>
          <p:nvPr/>
        </p:nvSpPr>
        <p:spPr>
          <a:xfrm>
            <a:off x="10897826" y="6836925"/>
            <a:ext cx="128758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U &lt; 0.3 </a:t>
            </a:r>
            <a:r>
              <a:rPr lang="el-GR" sz="1600" dirty="0">
                <a:solidFill>
                  <a:schemeClr val="tx1"/>
                </a:solidFill>
              </a:rPr>
              <a:t>σ</a:t>
            </a:r>
            <a:r>
              <a:rPr lang="it-IT" sz="1600" dirty="0" err="1">
                <a:solidFill>
                  <a:schemeClr val="tx1"/>
                </a:solidFill>
              </a:rPr>
              <a:t>pt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75" name="Elaborazione 113">
            <a:extLst>
              <a:ext uri="{FF2B5EF4-FFF2-40B4-BE49-F238E27FC236}">
                <a16:creationId xmlns:a16="http://schemas.microsoft.com/office/drawing/2014/main" id="{52764886-C22C-3841-FAA4-C9E7DD67E342}"/>
              </a:ext>
            </a:extLst>
          </p:cNvPr>
          <p:cNvSpPr/>
          <p:nvPr/>
        </p:nvSpPr>
        <p:spPr>
          <a:xfrm>
            <a:off x="2135399" y="3142267"/>
            <a:ext cx="1343132" cy="462390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First check</a:t>
            </a:r>
          </a:p>
        </p:txBody>
      </p:sp>
      <p:sp>
        <p:nvSpPr>
          <p:cNvPr id="76" name="Elaborazione 113">
            <a:extLst>
              <a:ext uri="{FF2B5EF4-FFF2-40B4-BE49-F238E27FC236}">
                <a16:creationId xmlns:a16="http://schemas.microsoft.com/office/drawing/2014/main" id="{5F53C9FA-AA00-9C1F-E3A0-6E3EC3A830F8}"/>
              </a:ext>
            </a:extLst>
          </p:cNvPr>
          <p:cNvSpPr/>
          <p:nvPr/>
        </p:nvSpPr>
        <p:spPr>
          <a:xfrm>
            <a:off x="6352927" y="3067263"/>
            <a:ext cx="83062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Ss&lt;= 0.3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it-IT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7" name="CasellaDiTesto 68">
            <a:extLst>
              <a:ext uri="{FF2B5EF4-FFF2-40B4-BE49-F238E27FC236}">
                <a16:creationId xmlns:a16="http://schemas.microsoft.com/office/drawing/2014/main" id="{3FDF7DBC-6F8D-43E7-A6AB-B95E3137A3E1}"/>
              </a:ext>
            </a:extLst>
          </p:cNvPr>
          <p:cNvSpPr txBox="1"/>
          <p:nvPr/>
        </p:nvSpPr>
        <p:spPr>
          <a:xfrm>
            <a:off x="7008422" y="2392599"/>
            <a:ext cx="1832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Homogeneity</a:t>
            </a:r>
            <a:r>
              <a:rPr lang="it-IT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endParaRPr lang="it-IT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CasellaDiTesto 169">
            <a:extLst>
              <a:ext uri="{FF2B5EF4-FFF2-40B4-BE49-F238E27FC236}">
                <a16:creationId xmlns:a16="http://schemas.microsoft.com/office/drawing/2014/main" id="{D80A12E7-6B63-D098-3781-C5639E49F392}"/>
              </a:ext>
            </a:extLst>
          </p:cNvPr>
          <p:cNvSpPr txBox="1"/>
          <p:nvPr/>
        </p:nvSpPr>
        <p:spPr>
          <a:xfrm>
            <a:off x="4873999" y="8322537"/>
            <a:ext cx="38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If</a:t>
            </a:r>
            <a:r>
              <a:rPr lang="it-IT" dirty="0"/>
              <a:t> yes, use </a:t>
            </a:r>
            <a:r>
              <a:rPr lang="it-IT" dirty="0" err="1"/>
              <a:t>median</a:t>
            </a:r>
            <a:r>
              <a:rPr lang="it-IT" dirty="0"/>
              <a:t> (</a:t>
            </a:r>
            <a:r>
              <a:rPr lang="it-IT" dirty="0" err="1"/>
              <a:t>robust</a:t>
            </a:r>
            <a:r>
              <a:rPr lang="it-IT" dirty="0"/>
              <a:t> </a:t>
            </a:r>
            <a:r>
              <a:rPr lang="it-IT" dirty="0" err="1"/>
              <a:t>statistics</a:t>
            </a:r>
            <a:r>
              <a:rPr lang="it-IT" dirty="0"/>
              <a:t>)</a:t>
            </a:r>
          </a:p>
        </p:txBody>
      </p:sp>
      <p:sp>
        <p:nvSpPr>
          <p:cNvPr id="80" name="Elaborazione 113">
            <a:extLst>
              <a:ext uri="{FF2B5EF4-FFF2-40B4-BE49-F238E27FC236}">
                <a16:creationId xmlns:a16="http://schemas.microsoft.com/office/drawing/2014/main" id="{93AE02FA-F6FC-4F40-7963-AD2A68929964}"/>
              </a:ext>
            </a:extLst>
          </p:cNvPr>
          <p:cNvSpPr/>
          <p:nvPr/>
        </p:nvSpPr>
        <p:spPr>
          <a:xfrm>
            <a:off x="2437464" y="6229043"/>
            <a:ext cx="84044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TEST1   </a:t>
            </a:r>
          </a:p>
        </p:txBody>
      </p:sp>
      <p:sp>
        <p:nvSpPr>
          <p:cNvPr id="81" name="Elaborazione 113">
            <a:extLst>
              <a:ext uri="{FF2B5EF4-FFF2-40B4-BE49-F238E27FC236}">
                <a16:creationId xmlns:a16="http://schemas.microsoft.com/office/drawing/2014/main" id="{A4DCF676-39DC-E327-F8A1-8C5ACDC8FD38}"/>
              </a:ext>
            </a:extLst>
          </p:cNvPr>
          <p:cNvSpPr/>
          <p:nvPr/>
        </p:nvSpPr>
        <p:spPr>
          <a:xfrm>
            <a:off x="7859949" y="6220904"/>
            <a:ext cx="814125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TEST2    </a:t>
            </a:r>
          </a:p>
        </p:txBody>
      </p:sp>
      <p:sp>
        <p:nvSpPr>
          <p:cNvPr id="82" name="Elaborazione 113">
            <a:extLst>
              <a:ext uri="{FF2B5EF4-FFF2-40B4-BE49-F238E27FC236}">
                <a16:creationId xmlns:a16="http://schemas.microsoft.com/office/drawing/2014/main" id="{4F816623-E8F7-65F4-E602-667098A61E41}"/>
              </a:ext>
            </a:extLst>
          </p:cNvPr>
          <p:cNvSpPr/>
          <p:nvPr/>
        </p:nvSpPr>
        <p:spPr>
          <a:xfrm>
            <a:off x="4022591" y="6220904"/>
            <a:ext cx="956463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TEST1b    </a:t>
            </a:r>
          </a:p>
        </p:txBody>
      </p:sp>
      <p:sp>
        <p:nvSpPr>
          <p:cNvPr id="83" name="Elaborazione 113">
            <a:extLst>
              <a:ext uri="{FF2B5EF4-FFF2-40B4-BE49-F238E27FC236}">
                <a16:creationId xmlns:a16="http://schemas.microsoft.com/office/drawing/2014/main" id="{A1CD9C43-9579-0B59-56A1-FF7A68E19ED8}"/>
              </a:ext>
            </a:extLst>
          </p:cNvPr>
          <p:cNvSpPr/>
          <p:nvPr/>
        </p:nvSpPr>
        <p:spPr>
          <a:xfrm>
            <a:off x="6042652" y="6229962"/>
            <a:ext cx="882275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TEST1b    </a:t>
            </a:r>
          </a:p>
        </p:txBody>
      </p:sp>
      <p:sp>
        <p:nvSpPr>
          <p:cNvPr id="84" name="Elaborazione 113">
            <a:extLst>
              <a:ext uri="{FF2B5EF4-FFF2-40B4-BE49-F238E27FC236}">
                <a16:creationId xmlns:a16="http://schemas.microsoft.com/office/drawing/2014/main" id="{872828A3-F54C-C632-E80E-3FA30F528760}"/>
              </a:ext>
            </a:extLst>
          </p:cNvPr>
          <p:cNvSpPr/>
          <p:nvPr/>
        </p:nvSpPr>
        <p:spPr>
          <a:xfrm>
            <a:off x="11044841" y="6171771"/>
            <a:ext cx="93939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TEST3    </a:t>
            </a:r>
          </a:p>
        </p:txBody>
      </p:sp>
      <p:sp>
        <p:nvSpPr>
          <p:cNvPr id="85" name="Elaborazione 113">
            <a:extLst>
              <a:ext uri="{FF2B5EF4-FFF2-40B4-BE49-F238E27FC236}">
                <a16:creationId xmlns:a16="http://schemas.microsoft.com/office/drawing/2014/main" id="{C03D4020-A4F7-7943-E6BA-B261C583515B}"/>
              </a:ext>
            </a:extLst>
          </p:cNvPr>
          <p:cNvSpPr/>
          <p:nvPr/>
        </p:nvSpPr>
        <p:spPr>
          <a:xfrm>
            <a:off x="4050925" y="7298284"/>
            <a:ext cx="915105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TEST2b    </a:t>
            </a:r>
          </a:p>
        </p:txBody>
      </p:sp>
      <p:sp>
        <p:nvSpPr>
          <p:cNvPr id="86" name="Elaborazione 113">
            <a:extLst>
              <a:ext uri="{FF2B5EF4-FFF2-40B4-BE49-F238E27FC236}">
                <a16:creationId xmlns:a16="http://schemas.microsoft.com/office/drawing/2014/main" id="{84224629-2F98-954F-6321-3635FA11C9BE}"/>
              </a:ext>
            </a:extLst>
          </p:cNvPr>
          <p:cNvSpPr/>
          <p:nvPr/>
        </p:nvSpPr>
        <p:spPr>
          <a:xfrm>
            <a:off x="1783254" y="5609458"/>
            <a:ext cx="2344859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Statistical analysis of the treated dataset</a:t>
            </a:r>
          </a:p>
        </p:txBody>
      </p:sp>
      <p:sp>
        <p:nvSpPr>
          <p:cNvPr id="87" name="Elaborazione 113">
            <a:extLst>
              <a:ext uri="{FF2B5EF4-FFF2-40B4-BE49-F238E27FC236}">
                <a16:creationId xmlns:a16="http://schemas.microsoft.com/office/drawing/2014/main" id="{2D10CE14-B12F-EA35-64CD-32FF7CD2AF42}"/>
              </a:ext>
            </a:extLst>
          </p:cNvPr>
          <p:cNvSpPr/>
          <p:nvPr/>
        </p:nvSpPr>
        <p:spPr>
          <a:xfrm>
            <a:off x="4144624" y="5377689"/>
            <a:ext cx="1280320" cy="415736"/>
          </a:xfrm>
          <a:prstGeom prst="flowChartProcess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8" name="Elaborazione 84">
            <a:extLst>
              <a:ext uri="{FF2B5EF4-FFF2-40B4-BE49-F238E27FC236}">
                <a16:creationId xmlns:a16="http://schemas.microsoft.com/office/drawing/2014/main" id="{80BCA583-E739-BFC3-DB52-0B29AD3A5749}"/>
              </a:ext>
            </a:extLst>
          </p:cNvPr>
          <p:cNvSpPr/>
          <p:nvPr/>
        </p:nvSpPr>
        <p:spPr>
          <a:xfrm>
            <a:off x="1756338" y="3834838"/>
            <a:ext cx="12387038" cy="4890062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69FE491-6580-F426-4B82-FDD6B618B1BC}"/>
              </a:ext>
            </a:extLst>
          </p:cNvPr>
          <p:cNvSpPr/>
          <p:nvPr/>
        </p:nvSpPr>
        <p:spPr>
          <a:xfrm>
            <a:off x="1786471" y="2000250"/>
            <a:ext cx="4152621" cy="171603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150BDA6-2FBE-3C8C-221B-2817067F02D5}"/>
              </a:ext>
            </a:extLst>
          </p:cNvPr>
          <p:cNvSpPr/>
          <p:nvPr/>
        </p:nvSpPr>
        <p:spPr>
          <a:xfrm>
            <a:off x="2136976" y="2077351"/>
            <a:ext cx="1301700" cy="7755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7" name="Elaborazione 126">
            <a:extLst>
              <a:ext uri="{FF2B5EF4-FFF2-40B4-BE49-F238E27FC236}">
                <a16:creationId xmlns:a16="http://schemas.microsoft.com/office/drawing/2014/main" id="{7A2F68AC-D788-9A6E-0F30-04D17F7BB5F4}"/>
              </a:ext>
            </a:extLst>
          </p:cNvPr>
          <p:cNvSpPr/>
          <p:nvPr/>
        </p:nvSpPr>
        <p:spPr>
          <a:xfrm>
            <a:off x="10788055" y="7614433"/>
            <a:ext cx="1325636" cy="859900"/>
          </a:xfrm>
          <a:prstGeom prst="flowChartProcess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No </a:t>
            </a:r>
            <a:r>
              <a:rPr lang="it-IT" b="1" dirty="0" err="1">
                <a:solidFill>
                  <a:schemeClr val="tx1"/>
                </a:solidFill>
              </a:rPr>
              <a:t>assigned</a:t>
            </a:r>
            <a:r>
              <a:rPr lang="it-IT" b="1" dirty="0">
                <a:solidFill>
                  <a:schemeClr val="tx1"/>
                </a:solidFill>
              </a:rPr>
              <a:t> </a:t>
            </a:r>
            <a:r>
              <a:rPr lang="it-IT" b="1" dirty="0" err="1">
                <a:solidFill>
                  <a:schemeClr val="tx1"/>
                </a:solidFill>
              </a:rPr>
              <a:t>value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221F41E-4212-730A-6451-E1839B959667}"/>
              </a:ext>
            </a:extLst>
          </p:cNvPr>
          <p:cNvSpPr/>
          <p:nvPr/>
        </p:nvSpPr>
        <p:spPr>
          <a:xfrm>
            <a:off x="6015183" y="2009590"/>
            <a:ext cx="3231565" cy="17160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91" name="Decisione 4">
            <a:extLst>
              <a:ext uri="{FF2B5EF4-FFF2-40B4-BE49-F238E27FC236}">
                <a16:creationId xmlns:a16="http://schemas.microsoft.com/office/drawing/2014/main" id="{59E6A831-D910-A21C-E342-756AD1577A34}"/>
              </a:ext>
            </a:extLst>
          </p:cNvPr>
          <p:cNvSpPr/>
          <p:nvPr/>
        </p:nvSpPr>
        <p:spPr>
          <a:xfrm>
            <a:off x="2126607" y="3954970"/>
            <a:ext cx="1392674" cy="699874"/>
          </a:xfrm>
          <a:prstGeom prst="flowChartDecision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</p:txBody>
      </p:sp>
      <p:cxnSp>
        <p:nvCxnSpPr>
          <p:cNvPr id="202" name="Connettore 2 8">
            <a:extLst>
              <a:ext uri="{FF2B5EF4-FFF2-40B4-BE49-F238E27FC236}">
                <a16:creationId xmlns:a16="http://schemas.microsoft.com/office/drawing/2014/main" id="{0090F0FE-5BDD-92D9-A2BA-07AA664CAF8A}"/>
              </a:ext>
            </a:extLst>
          </p:cNvPr>
          <p:cNvCxnSpPr>
            <a:cxnSpLocks/>
          </p:cNvCxnSpPr>
          <p:nvPr/>
        </p:nvCxnSpPr>
        <p:spPr>
          <a:xfrm>
            <a:off x="8380861" y="7496768"/>
            <a:ext cx="0" cy="445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2 8">
            <a:extLst>
              <a:ext uri="{FF2B5EF4-FFF2-40B4-BE49-F238E27FC236}">
                <a16:creationId xmlns:a16="http://schemas.microsoft.com/office/drawing/2014/main" id="{B7FB3232-2607-DF62-22BB-7F6FBB3C3AC6}"/>
              </a:ext>
            </a:extLst>
          </p:cNvPr>
          <p:cNvCxnSpPr>
            <a:cxnSpLocks/>
          </p:cNvCxnSpPr>
          <p:nvPr/>
        </p:nvCxnSpPr>
        <p:spPr>
          <a:xfrm>
            <a:off x="6561827" y="7491094"/>
            <a:ext cx="0" cy="445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CasellaDiTesto 122">
            <a:extLst>
              <a:ext uri="{FF2B5EF4-FFF2-40B4-BE49-F238E27FC236}">
                <a16:creationId xmlns:a16="http://schemas.microsoft.com/office/drawing/2014/main" id="{FBCBC3AF-1C46-BB12-5919-8AF89EFDAAF4}"/>
              </a:ext>
            </a:extLst>
          </p:cNvPr>
          <p:cNvSpPr txBox="1"/>
          <p:nvPr/>
        </p:nvSpPr>
        <p:spPr>
          <a:xfrm>
            <a:off x="6544303" y="7476308"/>
            <a:ext cx="4416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no</a:t>
            </a:r>
          </a:p>
        </p:txBody>
      </p:sp>
      <p:sp>
        <p:nvSpPr>
          <p:cNvPr id="207" name="CasellaDiTesto 122">
            <a:extLst>
              <a:ext uri="{FF2B5EF4-FFF2-40B4-BE49-F238E27FC236}">
                <a16:creationId xmlns:a16="http://schemas.microsoft.com/office/drawing/2014/main" id="{23EFD06B-88D6-46B9-61EA-63C370750147}"/>
              </a:ext>
            </a:extLst>
          </p:cNvPr>
          <p:cNvSpPr txBox="1"/>
          <p:nvPr/>
        </p:nvSpPr>
        <p:spPr>
          <a:xfrm>
            <a:off x="8399281" y="7488705"/>
            <a:ext cx="4416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dirty="0"/>
              <a:t>no</a:t>
            </a:r>
          </a:p>
        </p:txBody>
      </p:sp>
      <p:cxnSp>
        <p:nvCxnSpPr>
          <p:cNvPr id="208" name="Connettore 2 8">
            <a:extLst>
              <a:ext uri="{FF2B5EF4-FFF2-40B4-BE49-F238E27FC236}">
                <a16:creationId xmlns:a16="http://schemas.microsoft.com/office/drawing/2014/main" id="{B7FFC724-88E2-49C3-05D8-6287571638A2}"/>
              </a:ext>
            </a:extLst>
          </p:cNvPr>
          <p:cNvCxnSpPr>
            <a:cxnSpLocks/>
          </p:cNvCxnSpPr>
          <p:nvPr/>
        </p:nvCxnSpPr>
        <p:spPr>
          <a:xfrm>
            <a:off x="2819400" y="4543119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onnettore 2 8">
            <a:extLst>
              <a:ext uri="{FF2B5EF4-FFF2-40B4-BE49-F238E27FC236}">
                <a16:creationId xmlns:a16="http://schemas.microsoft.com/office/drawing/2014/main" id="{219F156D-7AC9-2832-EE63-73080AA80969}"/>
              </a:ext>
            </a:extLst>
          </p:cNvPr>
          <p:cNvCxnSpPr>
            <a:cxnSpLocks/>
          </p:cNvCxnSpPr>
          <p:nvPr/>
        </p:nvCxnSpPr>
        <p:spPr>
          <a:xfrm>
            <a:off x="2819400" y="5305119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nettore 2 8">
            <a:extLst>
              <a:ext uri="{FF2B5EF4-FFF2-40B4-BE49-F238E27FC236}">
                <a16:creationId xmlns:a16="http://schemas.microsoft.com/office/drawing/2014/main" id="{2C5D1E30-8E6E-7BFA-E681-53D83389D8D4}"/>
              </a:ext>
            </a:extLst>
          </p:cNvPr>
          <p:cNvCxnSpPr>
            <a:cxnSpLocks/>
          </p:cNvCxnSpPr>
          <p:nvPr/>
        </p:nvCxnSpPr>
        <p:spPr>
          <a:xfrm>
            <a:off x="2819400" y="6037620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ttore 2 8">
            <a:extLst>
              <a:ext uri="{FF2B5EF4-FFF2-40B4-BE49-F238E27FC236}">
                <a16:creationId xmlns:a16="http://schemas.microsoft.com/office/drawing/2014/main" id="{CAD64975-DC63-7AE5-E2E5-D718C6D1CCB2}"/>
              </a:ext>
            </a:extLst>
          </p:cNvPr>
          <p:cNvCxnSpPr>
            <a:cxnSpLocks/>
          </p:cNvCxnSpPr>
          <p:nvPr/>
        </p:nvCxnSpPr>
        <p:spPr>
          <a:xfrm>
            <a:off x="2819400" y="7362519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2 8">
            <a:extLst>
              <a:ext uri="{FF2B5EF4-FFF2-40B4-BE49-F238E27FC236}">
                <a16:creationId xmlns:a16="http://schemas.microsoft.com/office/drawing/2014/main" id="{07EA4443-CDEF-5330-2D5E-46CC994C8051}"/>
              </a:ext>
            </a:extLst>
          </p:cNvPr>
          <p:cNvCxnSpPr>
            <a:cxnSpLocks/>
          </p:cNvCxnSpPr>
          <p:nvPr/>
        </p:nvCxnSpPr>
        <p:spPr>
          <a:xfrm flipH="1">
            <a:off x="3562505" y="8042812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ttore 2 8">
            <a:extLst>
              <a:ext uri="{FF2B5EF4-FFF2-40B4-BE49-F238E27FC236}">
                <a16:creationId xmlns:a16="http://schemas.microsoft.com/office/drawing/2014/main" id="{0413C34A-8F4C-862A-2DC6-79F8D06D3AF8}"/>
              </a:ext>
            </a:extLst>
          </p:cNvPr>
          <p:cNvCxnSpPr>
            <a:cxnSpLocks/>
          </p:cNvCxnSpPr>
          <p:nvPr/>
        </p:nvCxnSpPr>
        <p:spPr>
          <a:xfrm>
            <a:off x="5538716" y="7028220"/>
            <a:ext cx="2524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ttore 2 8">
            <a:extLst>
              <a:ext uri="{FF2B5EF4-FFF2-40B4-BE49-F238E27FC236}">
                <a16:creationId xmlns:a16="http://schemas.microsoft.com/office/drawing/2014/main" id="{0A78BB51-23D3-EDCE-038A-D1AD728BBC0E}"/>
              </a:ext>
            </a:extLst>
          </p:cNvPr>
          <p:cNvCxnSpPr>
            <a:cxnSpLocks/>
          </p:cNvCxnSpPr>
          <p:nvPr/>
        </p:nvCxnSpPr>
        <p:spPr>
          <a:xfrm>
            <a:off x="7367516" y="7028220"/>
            <a:ext cx="2524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ttore 2 8">
            <a:extLst>
              <a:ext uri="{FF2B5EF4-FFF2-40B4-BE49-F238E27FC236}">
                <a16:creationId xmlns:a16="http://schemas.microsoft.com/office/drawing/2014/main" id="{A443C697-ED3A-4D2E-1CBA-5831A87D01A5}"/>
              </a:ext>
            </a:extLst>
          </p:cNvPr>
          <p:cNvCxnSpPr>
            <a:cxnSpLocks/>
          </p:cNvCxnSpPr>
          <p:nvPr/>
        </p:nvCxnSpPr>
        <p:spPr>
          <a:xfrm>
            <a:off x="11506200" y="7359118"/>
            <a:ext cx="0" cy="2753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Connettore 2 44">
            <a:extLst>
              <a:ext uri="{FF2B5EF4-FFF2-40B4-BE49-F238E27FC236}">
                <a16:creationId xmlns:a16="http://schemas.microsoft.com/office/drawing/2014/main" id="{DFA7526B-B544-4A41-2925-EEC26908EAF6}"/>
              </a:ext>
            </a:extLst>
          </p:cNvPr>
          <p:cNvCxnSpPr>
            <a:cxnSpLocks/>
          </p:cNvCxnSpPr>
          <p:nvPr/>
        </p:nvCxnSpPr>
        <p:spPr>
          <a:xfrm flipV="1">
            <a:off x="11473755" y="4991100"/>
            <a:ext cx="0" cy="1284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32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39A5B8-B106-A1B2-B0BC-E6468EAC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3861"/>
            <a:ext cx="17754600" cy="808352"/>
          </a:xfrm>
        </p:spPr>
        <p:txBody>
          <a:bodyPr/>
          <a:lstStyle/>
          <a:p>
            <a:r>
              <a:rPr lang="it-IT" dirty="0" err="1"/>
              <a:t>InterCinD</a:t>
            </a:r>
            <a:r>
              <a:rPr lang="it-IT" dirty="0"/>
              <a:t> procedure: last </a:t>
            </a:r>
            <a:r>
              <a:rPr lang="it-IT" dirty="0" err="1"/>
              <a:t>improvements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A11B0F-E33E-C780-8645-BC2303E4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Bologna POP's Day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F44ABB-2A20-9EE8-790F-03FC2F9C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CAAFE-AE9F-DA13-460C-E5664F7848B4}"/>
              </a:ext>
            </a:extLst>
          </p:cNvPr>
          <p:cNvSpPr txBox="1"/>
          <p:nvPr/>
        </p:nvSpPr>
        <p:spPr>
          <a:xfrm>
            <a:off x="533400" y="2019300"/>
            <a:ext cx="1252009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Treated dataset without extremes but including outliers;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Sigma pt = 30% of consensus value based on previous PTs;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RSD &lt; 55% never &gt; 100%;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Stability and homogeneity check;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Sigma pt = 30% of consensus value based on previous </a:t>
            </a:r>
            <a:r>
              <a:rPr lang="en-US" sz="4000" dirty="0" err="1">
                <a:solidFill>
                  <a:schemeClr val="tx1"/>
                </a:solidFill>
              </a:rPr>
              <a:t>PTs.</a:t>
            </a:r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84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898</Words>
  <Application>Microsoft Office PowerPoint</Application>
  <PresentationFormat>Personalizzato</PresentationFormat>
  <Paragraphs>249</Paragraphs>
  <Slides>22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Calibri</vt:lpstr>
      <vt:lpstr>Arial</vt:lpstr>
      <vt:lpstr>Avenir Next</vt:lpstr>
      <vt:lpstr>Tema di Office</vt:lpstr>
      <vt:lpstr>Equazione</vt:lpstr>
      <vt:lpstr>Presentazione standard di PowerPoint</vt:lpstr>
      <vt:lpstr>PTP 0007 ACCREDIA</vt:lpstr>
      <vt:lpstr>Determination of assigned value</vt:lpstr>
      <vt:lpstr>InterCinD procedure</vt:lpstr>
      <vt:lpstr>InterCinD procedure</vt:lpstr>
      <vt:lpstr>InterCinD procedure</vt:lpstr>
      <vt:lpstr>InterCinD procedure</vt:lpstr>
      <vt:lpstr>InterCinD procedure</vt:lpstr>
      <vt:lpstr>InterCinD procedure: last improvements</vt:lpstr>
      <vt:lpstr>Termovalorizzatore di Bolzano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Misurandi</vt:lpstr>
      <vt:lpstr>Partecipanti</vt:lpstr>
      <vt:lpstr>Preliminary results</vt:lpstr>
      <vt:lpstr>Presentazione standard di PowerPoint</vt:lpstr>
      <vt:lpstr>Grazie e buon appetito!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SFONDO_TEMPLATE_PRESENTAZIONR_IC_16_9</dc:title>
  <dc:creator>HP</dc:creator>
  <cp:lastModifiedBy>claudio carrer</cp:lastModifiedBy>
  <cp:revision>18</cp:revision>
  <dcterms:created xsi:type="dcterms:W3CDTF">2006-08-16T00:00:00Z</dcterms:created>
  <dcterms:modified xsi:type="dcterms:W3CDTF">2024-06-07T09:45:10Z</dcterms:modified>
  <dc:identifier>DAGHFcjR4I0</dc:identifier>
</cp:coreProperties>
</file>