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0.tif" ContentType="image/tiff"/>
  <Override PartName="/ppt/media/image54.tif" ContentType="image/tiff"/>
  <Override PartName="/ppt/media/image55.tif" ContentType="image/tiff"/>
  <Override PartName="/ppt/media/image56.tif" ContentType="image/tif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81" r:id="rId2"/>
    <p:sldId id="382" r:id="rId3"/>
    <p:sldId id="373" r:id="rId4"/>
    <p:sldId id="399" r:id="rId5"/>
    <p:sldId id="396" r:id="rId6"/>
    <p:sldId id="391" r:id="rId7"/>
    <p:sldId id="388" r:id="rId8"/>
    <p:sldId id="402" r:id="rId9"/>
    <p:sldId id="395" r:id="rId10"/>
    <p:sldId id="389" r:id="rId11"/>
    <p:sldId id="390" r:id="rId12"/>
    <p:sldId id="393" r:id="rId13"/>
    <p:sldId id="392" r:id="rId14"/>
    <p:sldId id="398" r:id="rId15"/>
    <p:sldId id="397" r:id="rId16"/>
    <p:sldId id="400" r:id="rId17"/>
    <p:sldId id="377" r:id="rId18"/>
    <p:sldId id="372" r:id="rId19"/>
    <p:sldId id="374" r:id="rId20"/>
    <p:sldId id="384" r:id="rId21"/>
    <p:sldId id="379" r:id="rId22"/>
    <p:sldId id="40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9" autoAdjust="0"/>
    <p:restoredTop sz="95865" autoAdjust="0"/>
  </p:normalViewPr>
  <p:slideViewPr>
    <p:cSldViewPr snapToGrid="0" snapToObjects="1">
      <p:cViewPr varScale="1">
        <p:scale>
          <a:sx n="62" d="100"/>
          <a:sy n="62" d="100"/>
        </p:scale>
        <p:origin x="148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65094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olo Testo"/>
          <p:cNvSpPr txBox="1">
            <a:spLocks noGrp="1"/>
          </p:cNvSpPr>
          <p:nvPr>
            <p:ph type="title"/>
          </p:nvPr>
        </p:nvSpPr>
        <p:spPr>
          <a:xfrm>
            <a:off x="952500" y="635000"/>
            <a:ext cx="5334000" cy="3987800"/>
          </a:xfrm>
          <a:prstGeom prst="rect">
            <a:avLst/>
          </a:prstGeom>
        </p:spPr>
        <p:txBody>
          <a:bodyPr anchor="b"/>
          <a:lstStyle>
            <a:lvl1pPr>
              <a:defRPr sz="4500"/>
            </a:lvl1pPr>
          </a:lstStyle>
          <a:p>
            <a:r>
              <a:t>Titolo Testo</a:t>
            </a:r>
          </a:p>
        </p:txBody>
      </p:sp>
      <p:sp>
        <p:nvSpPr>
          <p:cNvPr id="40" name="Corpo livello uno…"/>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2775"/>
            </a:lvl1pPr>
            <a:lvl2pPr marL="0" indent="0" algn="ctr">
              <a:spcBef>
                <a:spcPts val="0"/>
              </a:spcBef>
              <a:buSzTx/>
              <a:buNone/>
              <a:defRPr sz="2775"/>
            </a:lvl2pPr>
            <a:lvl3pPr marL="0" indent="0" algn="ctr">
              <a:spcBef>
                <a:spcPts val="0"/>
              </a:spcBef>
              <a:buSzTx/>
              <a:buNone/>
              <a:defRPr sz="2775"/>
            </a:lvl3pPr>
            <a:lvl4pPr marL="0" indent="0" algn="ctr">
              <a:spcBef>
                <a:spcPts val="0"/>
              </a:spcBef>
              <a:buSzTx/>
              <a:buNone/>
              <a:defRPr sz="2775"/>
            </a:lvl4pPr>
            <a:lvl5pPr marL="0" indent="0" algn="ctr">
              <a:spcBef>
                <a:spcPts val="0"/>
              </a:spcBef>
              <a:buSzTx/>
              <a:buNone/>
              <a:defRPr sz="2775"/>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952500" y="2590800"/>
            <a:ext cx="5334000" cy="6286500"/>
          </a:xfrm>
          <a:prstGeom prst="rect">
            <a:avLst/>
          </a:prstGeom>
        </p:spPr>
        <p:txBody>
          <a:bodyPr/>
          <a:lstStyle>
            <a:lvl1pPr marL="257175" indent="-257175">
              <a:spcBef>
                <a:spcPts val="2400"/>
              </a:spcBef>
              <a:defRPr sz="2100"/>
            </a:lvl1pPr>
            <a:lvl2pPr marL="514350" indent="-257175">
              <a:spcBef>
                <a:spcPts val="2400"/>
              </a:spcBef>
              <a:defRPr sz="2100"/>
            </a:lvl2pPr>
            <a:lvl3pPr marL="771525" indent="-257175">
              <a:spcBef>
                <a:spcPts val="2400"/>
              </a:spcBef>
              <a:defRPr sz="2100"/>
            </a:lvl3pPr>
            <a:lvl4pPr marL="1028700" indent="-257175">
              <a:spcBef>
                <a:spcPts val="2400"/>
              </a:spcBef>
              <a:defRPr sz="2100"/>
            </a:lvl4pPr>
            <a:lvl5pPr marL="1285875" indent="-257175">
              <a:spcBef>
                <a:spcPts val="2400"/>
              </a:spcBef>
              <a:defRPr sz="21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xfrm>
            <a:off x="6341118" y="9296401"/>
            <a:ext cx="315792" cy="287258"/>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952500" y="1270000"/>
            <a:ext cx="11099800" cy="72136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magin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magin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13"/>
          </p:nvPr>
        </p:nvSpPr>
        <p:spPr>
          <a:xfrm>
            <a:off x="1270000" y="6362700"/>
            <a:ext cx="10464800" cy="379591"/>
          </a:xfrm>
          <a:prstGeom prst="rect">
            <a:avLst/>
          </a:prstGeom>
        </p:spPr>
        <p:txBody>
          <a:bodyPr anchor="t">
            <a:spAutoFit/>
          </a:bodyPr>
          <a:lstStyle>
            <a:lvl1pPr marL="0" indent="0" algn="ctr">
              <a:spcBef>
                <a:spcPts val="0"/>
              </a:spcBef>
              <a:buSzTx/>
              <a:buNone/>
              <a:defRPr sz="1800" i="1"/>
            </a:lvl1pPr>
          </a:lstStyle>
          <a:p>
            <a:r>
              <a:t>–Giovanni Mela</a:t>
            </a:r>
          </a:p>
        </p:txBody>
      </p:sp>
      <p:sp>
        <p:nvSpPr>
          <p:cNvPr id="94" name="“Inserisci qui una citazione”."/>
          <p:cNvSpPr txBox="1">
            <a:spLocks noGrp="1"/>
          </p:cNvSpPr>
          <p:nvPr>
            <p:ph type="body" sz="quarter" idx="14"/>
          </p:nvPr>
        </p:nvSpPr>
        <p:spPr>
          <a:xfrm>
            <a:off x="1270000" y="4324496"/>
            <a:ext cx="10464800" cy="495007"/>
          </a:xfrm>
          <a:prstGeom prst="rect">
            <a:avLst/>
          </a:prstGeom>
        </p:spPr>
        <p:txBody>
          <a:bodyPr>
            <a:spAutoFit/>
          </a:bodyPr>
          <a:lstStyle>
            <a:lvl1pPr marL="0" indent="0" algn="ctr">
              <a:spcBef>
                <a:spcPts val="0"/>
              </a:spcBef>
              <a:buSzTx/>
              <a:buNone/>
              <a:defRPr sz="2550">
                <a:latin typeface="+mn-lt"/>
                <a:ea typeface="+mn-ea"/>
                <a:cs typeface="+mn-cs"/>
                <a:sym typeface="Helvetica Neue Medium"/>
              </a:defRPr>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to">
    <p:spTree>
      <p:nvGrpSpPr>
        <p:cNvPr id="1" name=""/>
        <p:cNvGrpSpPr/>
        <p:nvPr/>
      </p:nvGrpSpPr>
      <p:grpSpPr>
        <a:xfrm>
          <a:off x="0" y="0"/>
          <a:ext cx="0" cy="0"/>
          <a:chOff x="0" y="0"/>
          <a:chExt cx="0" cy="0"/>
        </a:xfrm>
      </p:grpSpPr>
      <p:pic>
        <p:nvPicPr>
          <p:cNvPr id="4" name="copertina ok.psd" descr="copertina ok.psd">
            <a:extLst>
              <a:ext uri="{FF2B5EF4-FFF2-40B4-BE49-F238E27FC236}">
                <a16:creationId xmlns:a16="http://schemas.microsoft.com/office/drawing/2014/main" id="{1920B662-AD26-994F-BDA7-2456838B5F8B}"/>
              </a:ext>
            </a:extLst>
          </p:cNvPr>
          <p:cNvPicPr>
            <a:picLocks noChangeAspect="1"/>
          </p:cNvPicPr>
          <p:nvPr userDrawn="1"/>
        </p:nvPicPr>
        <p:blipFill>
          <a:blip r:embed="rId2">
            <a:extLst/>
          </a:blip>
          <a:stretch>
            <a:fillRect/>
          </a:stretch>
        </p:blipFill>
        <p:spPr>
          <a:xfrm>
            <a:off x="-2201" y="1590717"/>
            <a:ext cx="9753601" cy="9753601"/>
          </a:xfrm>
          <a:prstGeom prst="rect">
            <a:avLst/>
          </a:prstGeom>
          <a:ln w="12700">
            <a:miter lim="400000"/>
          </a:ln>
        </p:spPr>
      </p:pic>
      <p:sp>
        <p:nvSpPr>
          <p:cNvPr id="5" name="Istituto Superiore di Sanità">
            <a:extLst>
              <a:ext uri="{FF2B5EF4-FFF2-40B4-BE49-F238E27FC236}">
                <a16:creationId xmlns:a16="http://schemas.microsoft.com/office/drawing/2014/main" id="{DDA42F9F-77E3-3C4A-A7F3-593AE2C29EA4}"/>
              </a:ext>
            </a:extLst>
          </p:cNvPr>
          <p:cNvSpPr txBox="1"/>
          <p:nvPr userDrawn="1"/>
        </p:nvSpPr>
        <p:spPr>
          <a:xfrm>
            <a:off x="5327150" y="8731452"/>
            <a:ext cx="4988471" cy="884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9" tIns="38099" rIns="38099" bIns="38099" anchor="ctr">
            <a:spAutoFit/>
          </a:bodyPr>
          <a:lstStyle>
            <a:lvl1pPr algn="l" defTabSz="457200">
              <a:lnSpc>
                <a:spcPts val="6100"/>
              </a:lnSpc>
              <a:spcBef>
                <a:spcPts val="1200"/>
              </a:spcBef>
              <a:defRPr b="0">
                <a:solidFill>
                  <a:srgbClr val="163683"/>
                </a:solidFill>
                <a:latin typeface="Raleway"/>
                <a:ea typeface="Raleway"/>
                <a:cs typeface="Raleway"/>
                <a:sym typeface="Raleway"/>
              </a:defRPr>
            </a:lvl1pPr>
          </a:lstStyle>
          <a:p>
            <a:r>
              <a:rPr sz="1800" dirty="0" err="1"/>
              <a:t>Istituto</a:t>
            </a:r>
            <a:r>
              <a:rPr sz="1800" dirty="0"/>
              <a:t> </a:t>
            </a:r>
            <a:r>
              <a:rPr sz="1800" dirty="0" err="1"/>
              <a:t>Superiore</a:t>
            </a:r>
            <a:r>
              <a:rPr sz="1800" dirty="0"/>
              <a:t> di </a:t>
            </a:r>
            <a:r>
              <a:rPr sz="1800" dirty="0" err="1"/>
              <a:t>Sanità</a:t>
            </a:r>
            <a:r>
              <a:rPr sz="1800" dirty="0"/>
              <a:t> </a:t>
            </a:r>
          </a:p>
        </p:txBody>
      </p:sp>
      <p:pic>
        <p:nvPicPr>
          <p:cNvPr id="6" name="Immagine" descr="Immagine">
            <a:extLst>
              <a:ext uri="{FF2B5EF4-FFF2-40B4-BE49-F238E27FC236}">
                <a16:creationId xmlns:a16="http://schemas.microsoft.com/office/drawing/2014/main" id="{E0656D26-1992-9347-B205-FAAC339E2E6A}"/>
              </a:ext>
            </a:extLst>
          </p:cNvPr>
          <p:cNvPicPr>
            <a:picLocks noChangeAspect="1"/>
          </p:cNvPicPr>
          <p:nvPr userDrawn="1"/>
        </p:nvPicPr>
        <p:blipFill>
          <a:blip r:embed="rId3">
            <a:extLst/>
          </a:blip>
          <a:stretch>
            <a:fillRect/>
          </a:stretch>
        </p:blipFill>
        <p:spPr>
          <a:xfrm>
            <a:off x="6305118" y="7273742"/>
            <a:ext cx="1516268" cy="1499420"/>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094940A-E648-0744-AA3B-B3119C2D86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686205"/>
            <a:ext cx="9753600" cy="1207723"/>
          </a:xfrm>
          <a:prstGeom prst="rect">
            <a:avLst/>
          </a:prstGeom>
        </p:spPr>
      </p:pic>
      <p:pic>
        <p:nvPicPr>
          <p:cNvPr id="4" name="Immagine" descr="Immagine">
            <a:extLst>
              <a:ext uri="{FF2B5EF4-FFF2-40B4-BE49-F238E27FC236}">
                <a16:creationId xmlns:a16="http://schemas.microsoft.com/office/drawing/2014/main" id="{C0F31F71-86D5-164C-B4CF-E61C1AE2E171}"/>
              </a:ext>
            </a:extLst>
          </p:cNvPr>
          <p:cNvPicPr>
            <a:picLocks noChangeAspect="1"/>
          </p:cNvPicPr>
          <p:nvPr userDrawn="1"/>
        </p:nvPicPr>
        <p:blipFill>
          <a:blip r:embed="rId3">
            <a:extLst/>
          </a:blip>
          <a:stretch>
            <a:fillRect/>
          </a:stretch>
        </p:blipFill>
        <p:spPr>
          <a:xfrm>
            <a:off x="11093785" y="8489233"/>
            <a:ext cx="1113455" cy="1101083"/>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24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17000"/>
            <a:lum/>
          </a:blip>
          <a:srcRect/>
          <a:stretch>
            <a:fillRect l="-17000" r="-17000"/>
          </a:stretch>
        </a:blip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3" name="Corpo livello uno…"/>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6341118" y="9296401"/>
            <a:ext cx="31579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6" r:id="rId4"/>
    <p:sldLayoutId id="2147483657" r:id="rId5"/>
    <p:sldLayoutId id="2147483658" r:id="rId6"/>
    <p:sldLayoutId id="2147483659" r:id="rId7"/>
    <p:sldLayoutId id="2147483660" r:id="rId8"/>
    <p:sldLayoutId id="2147483661" r:id="rId9"/>
  </p:sldLayoutIdLst>
  <p:transition spd="med"/>
  <p:txStyles>
    <p:titleStyle>
      <a:lvl1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1pPr>
      <a:lvl2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2pPr>
      <a:lvl3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3pPr>
      <a:lvl4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4pPr>
      <a:lvl5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5pPr>
      <a:lvl6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6pPr>
      <a:lvl7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7pPr>
      <a:lvl8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8pPr>
      <a:lvl9pPr marL="0" marR="0" indent="0" algn="ctr" defTabSz="43815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Neue Medium"/>
        </a:defRPr>
      </a:lvl9pPr>
    </p:titleStyle>
    <p:bodyStyle>
      <a:lvl1pPr marL="333375"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1pPr>
      <a:lvl2pPr marL="666750"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2pPr>
      <a:lvl3pPr marL="1000125"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3pPr>
      <a:lvl4pPr marL="1333500"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4pPr>
      <a:lvl5pPr marL="1666875"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5pPr>
      <a:lvl6pPr marL="2000250"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6pPr>
      <a:lvl7pPr marL="2333625"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7pPr>
      <a:lvl8pPr marL="2667000"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8pPr>
      <a:lvl9pPr marL="3000375" marR="0" indent="-333375" algn="l" defTabSz="438150" rtl="0" latinLnBrk="0">
        <a:lnSpc>
          <a:spcPct val="100000"/>
        </a:lnSpc>
        <a:spcBef>
          <a:spcPts val="3150"/>
        </a:spcBef>
        <a:spcAft>
          <a:spcPts val="0"/>
        </a:spcAft>
        <a:buClrTx/>
        <a:buSzPct val="145000"/>
        <a:buFontTx/>
        <a:buChar char="•"/>
        <a:tabLst/>
        <a:defRPr sz="2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7145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34290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51435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68580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85725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102870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120015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1371600" algn="ctr" defTabSz="4381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fda.gov/media/159570/download?attachment" TargetMode="Externa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54.tif"/><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tif"/><Relationship Id="rId4" Type="http://schemas.openxmlformats.org/officeDocument/2006/relationships/image" Target="../media/image50.png"/><Relationship Id="rId9" Type="http://schemas.openxmlformats.org/officeDocument/2006/relationships/image" Target="../media/image55.ti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partimento">
            <a:extLst>
              <a:ext uri="{FF2B5EF4-FFF2-40B4-BE49-F238E27FC236}">
                <a16:creationId xmlns:a16="http://schemas.microsoft.com/office/drawing/2014/main" id="{9E62D831-0033-944A-8634-E7FD0182C7CB}"/>
              </a:ext>
            </a:extLst>
          </p:cNvPr>
          <p:cNvSpPr txBox="1"/>
          <p:nvPr/>
        </p:nvSpPr>
        <p:spPr>
          <a:xfrm>
            <a:off x="8494879" y="6597261"/>
            <a:ext cx="77007" cy="35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099" tIns="38099" rIns="38099" bIns="38099" anchor="ctr">
            <a:spAutoFit/>
          </a:bodyPr>
          <a:lstStyle>
            <a:lvl1pPr>
              <a:defRPr b="0">
                <a:solidFill>
                  <a:srgbClr val="2A3284"/>
                </a:solidFill>
              </a:defRPr>
            </a:lvl1pPr>
          </a:lstStyle>
          <a:p>
            <a:endParaRPr sz="1800" b="1" dirty="0"/>
          </a:p>
        </p:txBody>
      </p:sp>
      <p:sp>
        <p:nvSpPr>
          <p:cNvPr id="2" name="CasellaDiTesto 1"/>
          <p:cNvSpPr txBox="1"/>
          <p:nvPr/>
        </p:nvSpPr>
        <p:spPr>
          <a:xfrm>
            <a:off x="225357" y="1045126"/>
            <a:ext cx="1248326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it-IT" sz="2800" dirty="0">
              <a:solidFill>
                <a:srgbClr val="002060"/>
              </a:solidFill>
              <a:latin typeface="Calibri" panose="020F0502020204030204" pitchFamily="34" charset="0"/>
              <a:ea typeface="Tahoma" panose="020B0604030504040204" pitchFamily="34" charset="0"/>
              <a:cs typeface="Calibri" panose="020F0502020204030204" pitchFamily="34" charset="0"/>
            </a:endParaRPr>
          </a:p>
          <a:p>
            <a:pPr>
              <a:lnSpc>
                <a:spcPct val="150000"/>
              </a:lnSpc>
            </a:pPr>
            <a:r>
              <a:rPr lang="it-IT" dirty="0">
                <a:latin typeface="Tahoma" panose="020B0604030504040204" pitchFamily="34" charset="0"/>
                <a:ea typeface="Tahoma" panose="020B0604030504040204" pitchFamily="34" charset="0"/>
                <a:cs typeface="Tahoma" panose="020B0604030504040204" pitchFamily="34" charset="0"/>
              </a:rPr>
              <a:t>I PFAS nell’ambiente marino mediterraneo</a:t>
            </a:r>
            <a:r>
              <a:rPr lang="it-IT" dirty="0" smtClean="0">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it-IT" dirty="0" smtClean="0">
                <a:latin typeface="Tahoma" panose="020B0604030504040204" pitchFamily="34" charset="0"/>
                <a:ea typeface="Tahoma" panose="020B0604030504040204" pitchFamily="34" charset="0"/>
                <a:cs typeface="Tahoma" panose="020B0604030504040204" pitchFamily="34" charset="0"/>
              </a:rPr>
              <a:t>spunti </a:t>
            </a:r>
            <a:r>
              <a:rPr lang="it-IT" dirty="0">
                <a:latin typeface="Tahoma" panose="020B0604030504040204" pitchFamily="34" charset="0"/>
                <a:ea typeface="Tahoma" panose="020B0604030504040204" pitchFamily="34" charset="0"/>
                <a:cs typeface="Tahoma" panose="020B0604030504040204" pitchFamily="34" charset="0"/>
              </a:rPr>
              <a:t>di tossicologia ambientale e alimentare</a:t>
            </a:r>
            <a:endParaRPr lang="it-IT"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3"/>
          <p:cNvSpPr txBox="1"/>
          <p:nvPr/>
        </p:nvSpPr>
        <p:spPr>
          <a:xfrm>
            <a:off x="1769359" y="3199896"/>
            <a:ext cx="9734781"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47675"/>
            <a:r>
              <a:rPr lang="it-IT" i="1" dirty="0">
                <a:solidFill>
                  <a:schemeClr val="tx1"/>
                </a:solidFill>
                <a:latin typeface="Calibri" panose="020F0502020204030204" pitchFamily="34" charset="0"/>
                <a:ea typeface="Tahoma" panose="020B0604030504040204" pitchFamily="34" charset="0"/>
                <a:cs typeface="Calibri" panose="020F0502020204030204" pitchFamily="34" charset="0"/>
              </a:rPr>
              <a:t>Dott. Gianfranco Brambilla - Istituto Superiore di Sanità, Dipartimento di </a:t>
            </a:r>
            <a:r>
              <a:rPr lang="it-IT" i="1" dirty="0" smtClean="0">
                <a:solidFill>
                  <a:schemeClr val="tx1"/>
                </a:solidFill>
                <a:latin typeface="Calibri" panose="020F0502020204030204" pitchFamily="34" charset="0"/>
                <a:ea typeface="Tahoma" panose="020B0604030504040204" pitchFamily="34" charset="0"/>
                <a:cs typeface="Calibri" panose="020F0502020204030204" pitchFamily="34" charset="0"/>
              </a:rPr>
              <a:t>Sicurezza </a:t>
            </a:r>
            <a:r>
              <a:rPr lang="it-IT" i="1" dirty="0">
                <a:solidFill>
                  <a:schemeClr val="tx1"/>
                </a:solidFill>
                <a:latin typeface="Calibri" panose="020F0502020204030204" pitchFamily="34" charset="0"/>
                <a:ea typeface="Tahoma" panose="020B0604030504040204" pitchFamily="34" charset="0"/>
                <a:cs typeface="Calibri" panose="020F0502020204030204" pitchFamily="34" charset="0"/>
              </a:rPr>
              <a:t>Alimentare, Nutrizione e Sanità Pubblica </a:t>
            </a:r>
            <a:r>
              <a:rPr lang="it-IT" i="1" dirty="0" smtClean="0">
                <a:solidFill>
                  <a:schemeClr val="tx1"/>
                </a:solidFill>
                <a:latin typeface="Calibri" panose="020F0502020204030204" pitchFamily="34" charset="0"/>
                <a:ea typeface="Tahoma" panose="020B0604030504040204" pitchFamily="34" charset="0"/>
                <a:cs typeface="Calibri" panose="020F0502020204030204" pitchFamily="34" charset="0"/>
              </a:rPr>
              <a:t>Veterinaria, Rome, </a:t>
            </a:r>
            <a:r>
              <a:rPr lang="it-IT" i="1" dirty="0" err="1" smtClean="0">
                <a:solidFill>
                  <a:schemeClr val="tx1"/>
                </a:solidFill>
                <a:latin typeface="Calibri" panose="020F0502020204030204" pitchFamily="34" charset="0"/>
                <a:ea typeface="Tahoma" panose="020B0604030504040204" pitchFamily="34" charset="0"/>
                <a:cs typeface="Calibri" panose="020F0502020204030204" pitchFamily="34" charset="0"/>
              </a:rPr>
              <a:t>Italy</a:t>
            </a:r>
            <a:endParaRPr lang="it-IT" i="1" dirty="0">
              <a:solidFill>
                <a:schemeClr val="tx1"/>
              </a:solidFill>
              <a:latin typeface="Calibri" panose="020F0502020204030204" pitchFamily="34" charset="0"/>
              <a:ea typeface="Tahoma" panose="020B0604030504040204" pitchFamily="34" charset="0"/>
              <a:cs typeface="Calibri" panose="020F0502020204030204" pitchFamily="34" charset="0"/>
            </a:endParaRPr>
          </a:p>
          <a:p>
            <a:pPr defTabSz="447675"/>
            <a:endParaRPr lang="it-IT" i="1" dirty="0">
              <a:solidFill>
                <a:schemeClr val="tx1"/>
              </a:solidFill>
              <a:latin typeface="Calibri" panose="020F0502020204030204" pitchFamily="34" charset="0"/>
              <a:ea typeface="Tahoma" panose="020B0604030504040204" pitchFamily="34" charset="0"/>
              <a:cs typeface="Calibri" panose="020F0502020204030204" pitchFamily="34" charset="0"/>
            </a:endParaRPr>
          </a:p>
          <a:p>
            <a:pPr defTabSz="447675"/>
            <a:r>
              <a:rPr lang="it-IT" i="1" dirty="0">
                <a:solidFill>
                  <a:schemeClr val="tx1"/>
                </a:solidFill>
                <a:latin typeface="Calibri" panose="020F0502020204030204" pitchFamily="34" charset="0"/>
                <a:ea typeface="Tahoma" panose="020B0604030504040204" pitchFamily="34" charset="0"/>
                <a:cs typeface="Calibri" panose="020F0502020204030204" pitchFamily="34" charset="0"/>
              </a:rPr>
              <a:t>gianfranco.brambilla@iss.it</a:t>
            </a:r>
          </a:p>
          <a:p>
            <a:pPr algn="l">
              <a:lnSpc>
                <a:spcPct val="200000"/>
              </a:lnSpc>
            </a:pPr>
            <a:endParaRPr lang="it-IT" sz="2700" b="0" dirty="0">
              <a:latin typeface="Raleway" panose="020B0003030101060003" pitchFamily="34" charset="0"/>
            </a:endParaRPr>
          </a:p>
        </p:txBody>
      </p:sp>
      <p:pic>
        <p:nvPicPr>
          <p:cNvPr id="1026" name="Picture 2" descr="InterCind logo_113x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96314" cy="1359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LabServic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6745" y="171605"/>
            <a:ext cx="2494091" cy="67340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3094060" y="171605"/>
            <a:ext cx="562493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dirty="0">
                <a:latin typeface="Tahoma" panose="020B0604030504040204" pitchFamily="34" charset="0"/>
                <a:ea typeface="Tahoma" panose="020B0604030504040204" pitchFamily="34" charset="0"/>
                <a:cs typeface="Tahoma" panose="020B0604030504040204" pitchFamily="34" charset="0"/>
              </a:rPr>
              <a:t>Bologna </a:t>
            </a:r>
            <a:r>
              <a:rPr lang="it-IT" dirty="0" err="1">
                <a:latin typeface="Tahoma" panose="020B0604030504040204" pitchFamily="34" charset="0"/>
                <a:ea typeface="Tahoma" panose="020B0604030504040204" pitchFamily="34" charset="0"/>
                <a:cs typeface="Tahoma" panose="020B0604030504040204" pitchFamily="34" charset="0"/>
              </a:rPr>
              <a:t>POP’s</a:t>
            </a:r>
            <a:r>
              <a:rPr lang="it-IT" dirty="0">
                <a:latin typeface="Tahoma" panose="020B0604030504040204" pitchFamily="34" charset="0"/>
                <a:ea typeface="Tahoma" panose="020B0604030504040204" pitchFamily="34" charset="0"/>
                <a:cs typeface="Tahoma" panose="020B0604030504040204" pitchFamily="34" charset="0"/>
              </a:rPr>
              <a:t> </a:t>
            </a:r>
            <a:r>
              <a:rPr lang="it-IT" dirty="0" err="1">
                <a:latin typeface="Tahoma" panose="020B0604030504040204" pitchFamily="34" charset="0"/>
                <a:ea typeface="Tahoma" panose="020B0604030504040204" pitchFamily="34" charset="0"/>
                <a:cs typeface="Tahoma" panose="020B0604030504040204" pitchFamily="34" charset="0"/>
              </a:rPr>
              <a:t>day</a:t>
            </a:r>
            <a:r>
              <a:rPr lang="it-IT" dirty="0">
                <a:latin typeface="Tahoma" panose="020B0604030504040204" pitchFamily="34" charset="0"/>
                <a:ea typeface="Tahoma" panose="020B0604030504040204" pitchFamily="34" charset="0"/>
                <a:cs typeface="Tahoma" panose="020B0604030504040204" pitchFamily="34" charset="0"/>
              </a:rPr>
              <a:t>, 07 Giugno 2024</a:t>
            </a:r>
          </a:p>
        </p:txBody>
      </p:sp>
    </p:spTree>
    <p:extLst>
      <p:ext uri="{BB962C8B-B14F-4D97-AF65-F5344CB8AC3E}">
        <p14:creationId xmlns:p14="http://schemas.microsoft.com/office/powerpoint/2010/main" val="154614999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71368698"/>
              </p:ext>
            </p:extLst>
          </p:nvPr>
        </p:nvGraphicFramePr>
        <p:xfrm>
          <a:off x="1124466" y="219048"/>
          <a:ext cx="11578277" cy="8131359"/>
        </p:xfrm>
        <a:graphic>
          <a:graphicData uri="http://schemas.openxmlformats.org/drawingml/2006/table">
            <a:tbl>
              <a:tblPr firstRow="1" firstCol="1" bandRow="1"/>
              <a:tblGrid>
                <a:gridCol w="1217455">
                  <a:extLst>
                    <a:ext uri="{9D8B030D-6E8A-4147-A177-3AD203B41FA5}">
                      <a16:colId xmlns:a16="http://schemas.microsoft.com/office/drawing/2014/main" val="3449946112"/>
                    </a:ext>
                  </a:extLst>
                </a:gridCol>
                <a:gridCol w="665403">
                  <a:extLst>
                    <a:ext uri="{9D8B030D-6E8A-4147-A177-3AD203B41FA5}">
                      <a16:colId xmlns:a16="http://schemas.microsoft.com/office/drawing/2014/main" val="1078629740"/>
                    </a:ext>
                  </a:extLst>
                </a:gridCol>
                <a:gridCol w="646768">
                  <a:extLst>
                    <a:ext uri="{9D8B030D-6E8A-4147-A177-3AD203B41FA5}">
                      <a16:colId xmlns:a16="http://schemas.microsoft.com/office/drawing/2014/main" val="1461756345"/>
                    </a:ext>
                  </a:extLst>
                </a:gridCol>
                <a:gridCol w="691961">
                  <a:extLst>
                    <a:ext uri="{9D8B030D-6E8A-4147-A177-3AD203B41FA5}">
                      <a16:colId xmlns:a16="http://schemas.microsoft.com/office/drawing/2014/main" val="3829077966"/>
                    </a:ext>
                  </a:extLst>
                </a:gridCol>
                <a:gridCol w="606594">
                  <a:extLst>
                    <a:ext uri="{9D8B030D-6E8A-4147-A177-3AD203B41FA5}">
                      <a16:colId xmlns:a16="http://schemas.microsoft.com/office/drawing/2014/main" val="799615773"/>
                    </a:ext>
                  </a:extLst>
                </a:gridCol>
                <a:gridCol w="665403">
                  <a:extLst>
                    <a:ext uri="{9D8B030D-6E8A-4147-A177-3AD203B41FA5}">
                      <a16:colId xmlns:a16="http://schemas.microsoft.com/office/drawing/2014/main" val="751589337"/>
                    </a:ext>
                  </a:extLst>
                </a:gridCol>
                <a:gridCol w="724213">
                  <a:extLst>
                    <a:ext uri="{9D8B030D-6E8A-4147-A177-3AD203B41FA5}">
                      <a16:colId xmlns:a16="http://schemas.microsoft.com/office/drawing/2014/main" val="255248869"/>
                    </a:ext>
                  </a:extLst>
                </a:gridCol>
                <a:gridCol w="665403">
                  <a:extLst>
                    <a:ext uri="{9D8B030D-6E8A-4147-A177-3AD203B41FA5}">
                      <a16:colId xmlns:a16="http://schemas.microsoft.com/office/drawing/2014/main" val="2050403557"/>
                    </a:ext>
                  </a:extLst>
                </a:gridCol>
                <a:gridCol w="606594">
                  <a:extLst>
                    <a:ext uri="{9D8B030D-6E8A-4147-A177-3AD203B41FA5}">
                      <a16:colId xmlns:a16="http://schemas.microsoft.com/office/drawing/2014/main" val="327740276"/>
                    </a:ext>
                  </a:extLst>
                </a:gridCol>
                <a:gridCol w="665403">
                  <a:extLst>
                    <a:ext uri="{9D8B030D-6E8A-4147-A177-3AD203B41FA5}">
                      <a16:colId xmlns:a16="http://schemas.microsoft.com/office/drawing/2014/main" val="66719080"/>
                    </a:ext>
                  </a:extLst>
                </a:gridCol>
                <a:gridCol w="692153">
                  <a:extLst>
                    <a:ext uri="{9D8B030D-6E8A-4147-A177-3AD203B41FA5}">
                      <a16:colId xmlns:a16="http://schemas.microsoft.com/office/drawing/2014/main" val="18611989"/>
                    </a:ext>
                  </a:extLst>
                </a:gridCol>
                <a:gridCol w="665403">
                  <a:extLst>
                    <a:ext uri="{9D8B030D-6E8A-4147-A177-3AD203B41FA5}">
                      <a16:colId xmlns:a16="http://schemas.microsoft.com/office/drawing/2014/main" val="3284284274"/>
                    </a:ext>
                  </a:extLst>
                </a:gridCol>
                <a:gridCol w="513636">
                  <a:extLst>
                    <a:ext uri="{9D8B030D-6E8A-4147-A177-3AD203B41FA5}">
                      <a16:colId xmlns:a16="http://schemas.microsoft.com/office/drawing/2014/main" val="2567866650"/>
                    </a:ext>
                  </a:extLst>
                </a:gridCol>
                <a:gridCol w="665403">
                  <a:extLst>
                    <a:ext uri="{9D8B030D-6E8A-4147-A177-3AD203B41FA5}">
                      <a16:colId xmlns:a16="http://schemas.microsoft.com/office/drawing/2014/main" val="1076538300"/>
                    </a:ext>
                  </a:extLst>
                </a:gridCol>
                <a:gridCol w="707446">
                  <a:extLst>
                    <a:ext uri="{9D8B030D-6E8A-4147-A177-3AD203B41FA5}">
                      <a16:colId xmlns:a16="http://schemas.microsoft.com/office/drawing/2014/main" val="876594963"/>
                    </a:ext>
                  </a:extLst>
                </a:gridCol>
                <a:gridCol w="665403">
                  <a:extLst>
                    <a:ext uri="{9D8B030D-6E8A-4147-A177-3AD203B41FA5}">
                      <a16:colId xmlns:a16="http://schemas.microsoft.com/office/drawing/2014/main" val="887835307"/>
                    </a:ext>
                  </a:extLst>
                </a:gridCol>
                <a:gridCol w="513636">
                  <a:extLst>
                    <a:ext uri="{9D8B030D-6E8A-4147-A177-3AD203B41FA5}">
                      <a16:colId xmlns:a16="http://schemas.microsoft.com/office/drawing/2014/main" val="811137846"/>
                    </a:ext>
                  </a:extLst>
                </a:gridCol>
              </a:tblGrid>
              <a:tr h="253880">
                <a:tc>
                  <a:txBody>
                    <a:bodyPr/>
                    <a:lstStyle/>
                    <a:p>
                      <a:pPr algn="ctr">
                        <a:lnSpc>
                          <a:spcPct val="100000"/>
                        </a:lnSpc>
                        <a:spcAft>
                          <a:spcPts val="0"/>
                        </a:spcAft>
                      </a:pPr>
                      <a:r>
                        <a:rPr lang="en-GB" sz="1400" b="1" dirty="0">
                          <a:effectLst/>
                          <a:latin typeface="Arial" panose="020B0604020202020204" pitchFamily="34" charset="0"/>
                          <a:ea typeface="Times New Roman" panose="02020603050405020304" pitchFamily="18" charset="0"/>
                          <a:cs typeface="Times New Roman" panose="02020603050405020304" pitchFamily="18" charset="0"/>
                        </a:rPr>
                        <a:t>PFAS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0000"/>
                        </a:lnSpc>
                        <a:spcAft>
                          <a:spcPts val="0"/>
                        </a:spcAft>
                      </a:pPr>
                      <a:r>
                        <a:rPr lang="en-GB"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Clams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a:lnSpc>
                          <a:spcPct val="100000"/>
                        </a:lnSpc>
                        <a:spcAft>
                          <a:spcPts val="0"/>
                        </a:spcAft>
                      </a:pPr>
                      <a:r>
                        <a:rPr lang="en-GB"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Cuttlefish</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a:lnSpc>
                          <a:spcPct val="100000"/>
                        </a:lnSpc>
                        <a:spcAft>
                          <a:spcPts val="0"/>
                        </a:spcAft>
                      </a:pPr>
                      <a:r>
                        <a:rPr lang="en-GB"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Crustaceans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a:lnSpc>
                          <a:spcPct val="100000"/>
                        </a:lnSpc>
                        <a:spcAft>
                          <a:spcPts val="0"/>
                        </a:spcAft>
                      </a:pPr>
                      <a:r>
                        <a:rPr lang="en-GB"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Farmed seabass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91014543"/>
                  </a:ext>
                </a:extLst>
              </a:tr>
              <a:tr h="453357">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2">
                        <a:lumMod val="90000"/>
                      </a:schemeClr>
                    </a:solidFill>
                  </a:tcPr>
                </a:tc>
                <a:tc gridSpan="2">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SCHEER</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hMerge="1">
                  <a:txBody>
                    <a:bodyPr/>
                    <a:lstStyle/>
                    <a:p>
                      <a:endParaRPr lang="it-IT"/>
                    </a:p>
                  </a:txBody>
                  <a:tcPr/>
                </a:tc>
                <a:tc>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EFSA</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nSpc>
                          <a:spcPct val="100000"/>
                        </a:lnSpc>
                      </a:pPr>
                      <a:endParaRPr lang="it-IT" sz="1400" b="1"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gridSpan="2">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SCHEER</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hMerge="1">
                  <a:txBody>
                    <a:bodyPr/>
                    <a:lstStyle/>
                    <a:p>
                      <a:endParaRPr lang="it-IT"/>
                    </a:p>
                  </a:txBody>
                  <a:tcPr/>
                </a:tc>
                <a:tc>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EFSA</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endParaRPr lang="it-IT"/>
                    </a:p>
                  </a:txBody>
                  <a:tcPr>
                    <a:lnL w="12700" cap="flat" cmpd="sng" algn="ctr">
                      <a:solidFill>
                        <a:srgbClr val="000000"/>
                      </a:solidFill>
                      <a:prstDash val="solid"/>
                      <a:round/>
                      <a:headEnd type="none" w="med" len="med"/>
                      <a:tailEnd type="none" w="med" len="med"/>
                    </a:lnL>
                    <a:solidFill>
                      <a:schemeClr val="accent1">
                        <a:lumMod val="40000"/>
                        <a:lumOff val="60000"/>
                      </a:schemeClr>
                    </a:solidFill>
                  </a:tcPr>
                </a:tc>
                <a:tc gridSpan="2">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SCHEER</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R>
                      <a:noFill/>
                    </a:lnR>
                    <a:lnT w="12700" cap="flat" cmpd="sng" algn="ctr">
                      <a:solidFill>
                        <a:srgbClr val="000000"/>
                      </a:solidFill>
                      <a:prstDash val="solid"/>
                      <a:round/>
                      <a:headEnd type="none" w="med" len="med"/>
                      <a:tailEnd type="none" w="med" len="med"/>
                    </a:lnT>
                    <a:lnB>
                      <a:noFill/>
                    </a:lnB>
                    <a:solidFill>
                      <a:srgbClr val="92D050"/>
                    </a:solidFill>
                  </a:tcPr>
                </a:tc>
                <a:tc hMerge="1">
                  <a:txBody>
                    <a:bodyPr/>
                    <a:lstStyle/>
                    <a:p>
                      <a:endParaRPr lang="it-IT"/>
                    </a:p>
                  </a:txBody>
                  <a:tcPr/>
                </a:tc>
                <a:tc gridSpan="2">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EFSA</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it-IT"/>
                    </a:p>
                  </a:txBody>
                  <a:tcPr/>
                </a:tc>
                <a:tc gridSpan="2">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SCHEER</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hMerge="1">
                  <a:txBody>
                    <a:bodyPr/>
                    <a:lstStyle/>
                    <a:p>
                      <a:endParaRPr lang="it-IT"/>
                    </a:p>
                  </a:txBody>
                  <a:tcPr/>
                </a:tc>
                <a:tc gridSpan="2">
                  <a:txBody>
                    <a:bodyPr/>
                    <a:lstStyle/>
                    <a:p>
                      <a:pPr algn="ct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EFSA</a:t>
                      </a:r>
                      <a:endParaRPr lang="it-IT"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hMerge="1">
                  <a:txBody>
                    <a:bodyPr/>
                    <a:lstStyle/>
                    <a:p>
                      <a:endParaRPr lang="it-IT"/>
                    </a:p>
                  </a:txBody>
                  <a:tcPr/>
                </a:tc>
                <a:extLst>
                  <a:ext uri="{0D108BD9-81ED-4DB2-BD59-A6C34878D82A}">
                    <a16:rowId xmlns:a16="http://schemas.microsoft.com/office/drawing/2014/main" val="2783499459"/>
                  </a:ext>
                </a:extLst>
              </a:tr>
              <a:tr h="453357">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ct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ct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B>
                      <a:noFill/>
                    </a:lnB>
                    <a:solidFill>
                      <a:schemeClr val="accent1">
                        <a:lumMod val="40000"/>
                        <a:lumOff val="60000"/>
                      </a:schemeClr>
                    </a:solidFill>
                  </a:tcPr>
                </a:tc>
                <a:tc>
                  <a:txBody>
                    <a:bodyPr/>
                    <a:lstStyle/>
                    <a:p>
                      <a:pPr algn="ct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ct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mean</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ct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P95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634977606"/>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PFBA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3978118671"/>
                  </a:ext>
                </a:extLst>
              </a:tr>
              <a:tr h="253880">
                <a:tc>
                  <a:txBody>
                    <a:bodyPr/>
                    <a:lstStyle/>
                    <a:p>
                      <a:pP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PFPEA</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4205169484"/>
                  </a:ext>
                </a:extLst>
              </a:tr>
              <a:tr h="253880">
                <a:tc>
                  <a:txBody>
                    <a:bodyPr/>
                    <a:lstStyle/>
                    <a:p>
                      <a:pPr>
                        <a:lnSpc>
                          <a:spcPct val="100000"/>
                        </a:lnSpc>
                        <a:spcAft>
                          <a:spcPts val="0"/>
                        </a:spcAft>
                      </a:pP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PFHxA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436034379"/>
                  </a:ext>
                </a:extLst>
              </a:tr>
              <a:tr h="253880">
                <a:tc>
                  <a:txBody>
                    <a:bodyPr/>
                    <a:lstStyle/>
                    <a:p>
                      <a:pPr>
                        <a:lnSpc>
                          <a:spcPct val="100000"/>
                        </a:lnSpc>
                        <a:spcAft>
                          <a:spcPts val="0"/>
                        </a:spcAft>
                      </a:pP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PFHpA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2377707086"/>
                  </a:ext>
                </a:extLst>
              </a:tr>
              <a:tr h="453357">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1691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4252</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1691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4252</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820083026"/>
                  </a:ext>
                </a:extLst>
              </a:tr>
              <a:tr h="453357">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PFNA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1621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4074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192</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726</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3025068445"/>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PFDA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4541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17149</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984208190"/>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PFUNDA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127</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1850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6986</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237645070"/>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PFDOA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2019</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3446948506"/>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PFTRDA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4549</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491</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1246</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5189043"/>
                  </a:ext>
                </a:extLst>
              </a:tr>
              <a:tr h="253880">
                <a:tc>
                  <a:txBody>
                    <a:bodyPr/>
                    <a:lstStyle/>
                    <a:p>
                      <a:pPr>
                        <a:lnSpc>
                          <a:spcPct val="100000"/>
                        </a:lnSpc>
                        <a:spcAft>
                          <a:spcPts val="0"/>
                        </a:spcAft>
                      </a:pP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PFTeDA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564482351"/>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PFXDA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2335919115"/>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PFODA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4105243286"/>
                  </a:ext>
                </a:extLst>
              </a:tr>
              <a:tr h="253880">
                <a:tc>
                  <a:txBody>
                    <a:bodyPr/>
                    <a:lstStyle/>
                    <a:p>
                      <a:pP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PFBS</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2454874075"/>
                  </a:ext>
                </a:extLst>
              </a:tr>
              <a:tr h="253880">
                <a:tc>
                  <a:txBody>
                    <a:bodyPr/>
                    <a:lstStyle/>
                    <a:p>
                      <a:pPr>
                        <a:lnSpc>
                          <a:spcPct val="100000"/>
                        </a:lnSpc>
                        <a:spcAft>
                          <a:spcPts val="0"/>
                        </a:spcAft>
                      </a:pP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PFPeS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4158162017"/>
                  </a:ext>
                </a:extLst>
              </a:tr>
              <a:tr h="319734">
                <a:tc>
                  <a:txBody>
                    <a:bodyPr/>
                    <a:lstStyle/>
                    <a:p>
                      <a:pPr>
                        <a:lnSpc>
                          <a:spcPct val="100000"/>
                        </a:lnSpc>
                        <a:spcAft>
                          <a:spcPts val="0"/>
                        </a:spcAft>
                      </a:pP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PFHxS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4155946949"/>
                  </a:ext>
                </a:extLst>
              </a:tr>
              <a:tr h="0">
                <a:tc>
                  <a:txBody>
                    <a:bodyPr/>
                    <a:lstStyle/>
                    <a:p>
                      <a:pPr>
                        <a:lnSpc>
                          <a:spcPct val="100000"/>
                        </a:lnSpc>
                        <a:spcAft>
                          <a:spcPts val="0"/>
                        </a:spcAft>
                      </a:pPr>
                      <a:r>
                        <a:rPr lang="en-GB" sz="1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PFHpS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387445815"/>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176</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3433</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455</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1717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479</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1214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62492503"/>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PFDS</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78</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3856453718"/>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 X</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27116121"/>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ADONA</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665355583"/>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 FTOH</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483918344"/>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 FTOH</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a:noFill/>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a:noFill/>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612040446"/>
                  </a:ext>
                </a:extLst>
              </a:tr>
              <a:tr h="253880">
                <a:tc>
                  <a:txBody>
                    <a:bodyPr/>
                    <a:lstStyle/>
                    <a:p>
                      <a:pP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C6O4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a:lnSpc>
                          <a:spcPct val="100000"/>
                        </a:lnSpc>
                        <a:spcAft>
                          <a:spcPts val="0"/>
                        </a:spcAft>
                      </a:pPr>
                      <a:r>
                        <a:rPr lang="en-GB"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a:effectLst/>
                        <a:latin typeface="Calibri" panose="020F0502020204030204" pitchFamily="34"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0000"/>
                        </a:lnSpc>
                      </a:pPr>
                      <a:endParaRPr lang="it-IT" sz="1400" dirty="0">
                        <a:effectLst/>
                        <a:latin typeface="Calibri" panose="020F0502020204030204" pitchFamily="34"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52443820"/>
                  </a:ext>
                </a:extLst>
              </a:tr>
              <a:tr h="453357">
                <a:tc>
                  <a:txBody>
                    <a:bodyPr/>
                    <a:lstStyle/>
                    <a:p>
                      <a:pP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Σ PFOA </a:t>
                      </a:r>
                      <a:r>
                        <a:rPr lang="en-GB" sz="1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eq</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3675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9240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1951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4905</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9300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35119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1846</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1986</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5039</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678</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r">
                        <a:lnSpc>
                          <a:spcPct val="100000"/>
                        </a:lnSpc>
                        <a:spcAft>
                          <a:spcPts val="0"/>
                        </a:spcAft>
                      </a:pPr>
                      <a:r>
                        <a:rPr lang="en-GB"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727" marR="34727"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28193801"/>
                  </a:ext>
                </a:extLst>
              </a:tr>
            </a:tbl>
          </a:graphicData>
        </a:graphic>
      </p:graphicFrame>
      <p:sp>
        <p:nvSpPr>
          <p:cNvPr id="3" name="CasellaDiTesto 2"/>
          <p:cNvSpPr txBox="1"/>
          <p:nvPr/>
        </p:nvSpPr>
        <p:spPr>
          <a:xfrm>
            <a:off x="4234509" y="8220006"/>
            <a:ext cx="4493218"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err="1" smtClean="0">
                <a:latin typeface="Raleway" panose="020B0003030101060003" pitchFamily="34" charset="0"/>
              </a:rPr>
              <a:t>Intake</a:t>
            </a:r>
            <a:r>
              <a:rPr lang="it-IT" sz="2700" b="0" dirty="0" smtClean="0">
                <a:latin typeface="Raleway" panose="020B0003030101060003" pitchFamily="34" charset="0"/>
              </a:rPr>
              <a:t> come </a:t>
            </a:r>
            <a:r>
              <a:rPr lang="it-IT" sz="2700" b="0" dirty="0" err="1" smtClean="0">
                <a:latin typeface="Raleway" panose="020B0003030101060003" pitchFamily="34" charset="0"/>
              </a:rPr>
              <a:t>pg</a:t>
            </a:r>
            <a:r>
              <a:rPr lang="it-IT" sz="2700" b="0" dirty="0" smtClean="0">
                <a:latin typeface="Raleway" panose="020B0003030101060003" pitchFamily="34" charset="0"/>
              </a:rPr>
              <a:t>/kg/giorno</a:t>
            </a:r>
            <a:endParaRPr lang="it-IT" sz="2700" b="0" dirty="0">
              <a:latin typeface="Raleway" panose="020B0003030101060003" pitchFamily="34" charset="0"/>
            </a:endParaRPr>
          </a:p>
        </p:txBody>
      </p:sp>
      <p:sp>
        <p:nvSpPr>
          <p:cNvPr id="4" name="Freccia a destra 3"/>
          <p:cNvSpPr/>
          <p:nvPr/>
        </p:nvSpPr>
        <p:spPr>
          <a:xfrm>
            <a:off x="691980" y="3377515"/>
            <a:ext cx="345990" cy="222422"/>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Freccia a destra 4"/>
          <p:cNvSpPr/>
          <p:nvPr/>
        </p:nvSpPr>
        <p:spPr>
          <a:xfrm>
            <a:off x="691979" y="3612295"/>
            <a:ext cx="345990" cy="222422"/>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Freccia a destra 5"/>
          <p:cNvSpPr/>
          <p:nvPr/>
        </p:nvSpPr>
        <p:spPr>
          <a:xfrm>
            <a:off x="691979" y="3847075"/>
            <a:ext cx="345990" cy="222422"/>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Freccia a destra 6"/>
          <p:cNvSpPr/>
          <p:nvPr/>
        </p:nvSpPr>
        <p:spPr>
          <a:xfrm>
            <a:off x="691980" y="4098326"/>
            <a:ext cx="345990" cy="222422"/>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Freccia a destra 7"/>
          <p:cNvSpPr/>
          <p:nvPr/>
        </p:nvSpPr>
        <p:spPr>
          <a:xfrm>
            <a:off x="691979" y="4320748"/>
            <a:ext cx="345990" cy="222422"/>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Freccia a destra 8"/>
          <p:cNvSpPr/>
          <p:nvPr/>
        </p:nvSpPr>
        <p:spPr>
          <a:xfrm>
            <a:off x="691979" y="3155098"/>
            <a:ext cx="345990" cy="222422"/>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04625147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7"/>
            <a:ext cx="13004800" cy="7315200"/>
          </a:xfrm>
          <a:prstGeom prst="rect">
            <a:avLst/>
          </a:prstGeom>
        </p:spPr>
      </p:pic>
      <p:sp>
        <p:nvSpPr>
          <p:cNvPr id="4" name="CasellaDiTesto 3"/>
          <p:cNvSpPr txBox="1"/>
          <p:nvPr/>
        </p:nvSpPr>
        <p:spPr>
          <a:xfrm>
            <a:off x="3870871" y="7673665"/>
            <a:ext cx="5564023" cy="1349087"/>
          </a:xfrm>
          <a:prstGeom prst="rect">
            <a:avLst/>
          </a:prstGeom>
          <a:solidFill>
            <a:schemeClr val="accent1">
              <a:lumMod val="40000"/>
              <a:lumOff val="6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nSpc>
                <a:spcPct val="150000"/>
              </a:lnSpc>
            </a:pPr>
            <a:r>
              <a:rPr lang="it-IT" sz="2700" b="0" dirty="0" smtClean="0">
                <a:latin typeface="Tahoma" panose="020B0604030504040204" pitchFamily="34" charset="0"/>
                <a:ea typeface="Tahoma" panose="020B0604030504040204" pitchFamily="34" charset="0"/>
                <a:cs typeface="Tahoma" panose="020B0604030504040204" pitchFamily="34" charset="0"/>
              </a:rPr>
              <a:t>TWI EFSA</a:t>
            </a:r>
            <a:r>
              <a:rPr lang="it-IT" sz="2700" b="0" baseline="-25000" dirty="0" smtClean="0">
                <a:latin typeface="Tahoma" panose="020B0604030504040204" pitchFamily="34" charset="0"/>
                <a:ea typeface="Tahoma" panose="020B0604030504040204" pitchFamily="34" charset="0"/>
                <a:cs typeface="Tahoma" panose="020B0604030504040204" pitchFamily="34" charset="0"/>
              </a:rPr>
              <a:t>2020</a:t>
            </a:r>
            <a:r>
              <a:rPr lang="it-IT" sz="2700" b="0" dirty="0" smtClean="0">
                <a:latin typeface="Tahoma" panose="020B0604030504040204" pitchFamily="34" charset="0"/>
                <a:ea typeface="Tahoma" panose="020B0604030504040204" pitchFamily="34" charset="0"/>
                <a:cs typeface="Tahoma" panose="020B0604030504040204" pitchFamily="34" charset="0"/>
              </a:rPr>
              <a:t> = 4.4 </a:t>
            </a:r>
            <a:r>
              <a:rPr lang="it-IT" sz="2700" b="0" dirty="0" err="1" smtClean="0">
                <a:latin typeface="Tahoma" panose="020B0604030504040204" pitchFamily="34" charset="0"/>
                <a:ea typeface="Tahoma" panose="020B0604030504040204" pitchFamily="34" charset="0"/>
                <a:cs typeface="Tahoma" panose="020B0604030504040204" pitchFamily="34" charset="0"/>
              </a:rPr>
              <a:t>ng</a:t>
            </a:r>
            <a:r>
              <a:rPr lang="it-IT" sz="2700" b="0" dirty="0" smtClean="0">
                <a:latin typeface="Tahoma" panose="020B0604030504040204" pitchFamily="34" charset="0"/>
                <a:ea typeface="Tahoma" panose="020B0604030504040204" pitchFamily="34" charset="0"/>
                <a:cs typeface="Tahoma" panose="020B0604030504040204" pitchFamily="34" charset="0"/>
              </a:rPr>
              <a:t>/kg </a:t>
            </a:r>
            <a:r>
              <a:rPr lang="it-IT" sz="2700" b="0" dirty="0" err="1" smtClean="0">
                <a:latin typeface="Tahoma" panose="020B0604030504040204" pitchFamily="34" charset="0"/>
                <a:ea typeface="Tahoma" panose="020B0604030504040204" pitchFamily="34" charset="0"/>
                <a:cs typeface="Tahoma" panose="020B0604030504040204" pitchFamily="34" charset="0"/>
              </a:rPr>
              <a:t>bw</a:t>
            </a:r>
            <a:r>
              <a:rPr lang="it-IT" sz="2700" b="0" dirty="0" smtClean="0">
                <a:latin typeface="Tahoma" panose="020B0604030504040204" pitchFamily="34" charset="0"/>
                <a:ea typeface="Tahoma" panose="020B0604030504040204" pitchFamily="34" charset="0"/>
                <a:cs typeface="Tahoma" panose="020B0604030504040204" pitchFamily="34" charset="0"/>
              </a:rPr>
              <a:t>/week</a:t>
            </a:r>
          </a:p>
          <a:p>
            <a:pPr>
              <a:lnSpc>
                <a:spcPct val="150000"/>
              </a:lnSpc>
            </a:pPr>
            <a:r>
              <a:rPr lang="it-IT" sz="2700" b="0" dirty="0" smtClean="0">
                <a:latin typeface="Tahoma" panose="020B0604030504040204" pitchFamily="34" charset="0"/>
                <a:ea typeface="Tahoma" panose="020B0604030504040204" pitchFamily="34" charset="0"/>
                <a:cs typeface="Tahoma" panose="020B0604030504040204" pitchFamily="34" charset="0"/>
              </a:rPr>
              <a:t>( = TDI 0.63 </a:t>
            </a:r>
            <a:r>
              <a:rPr lang="it-IT" sz="2700" b="0" dirty="0" err="1" smtClean="0">
                <a:latin typeface="Tahoma" panose="020B0604030504040204" pitchFamily="34" charset="0"/>
                <a:ea typeface="Tahoma" panose="020B0604030504040204" pitchFamily="34" charset="0"/>
                <a:cs typeface="Tahoma" panose="020B0604030504040204" pitchFamily="34" charset="0"/>
              </a:rPr>
              <a:t>ng</a:t>
            </a:r>
            <a:r>
              <a:rPr lang="it-IT" sz="2700" b="0" dirty="0" smtClean="0">
                <a:latin typeface="Tahoma" panose="020B0604030504040204" pitchFamily="34" charset="0"/>
                <a:ea typeface="Tahoma" panose="020B0604030504040204" pitchFamily="34" charset="0"/>
                <a:cs typeface="Tahoma" panose="020B0604030504040204" pitchFamily="34" charset="0"/>
              </a:rPr>
              <a:t>/kg </a:t>
            </a:r>
            <a:r>
              <a:rPr lang="it-IT" sz="2700" b="0" dirty="0" err="1" smtClean="0">
                <a:latin typeface="Tahoma" panose="020B0604030504040204" pitchFamily="34" charset="0"/>
                <a:ea typeface="Tahoma" panose="020B0604030504040204" pitchFamily="34" charset="0"/>
                <a:cs typeface="Tahoma" panose="020B0604030504040204" pitchFamily="34" charset="0"/>
              </a:rPr>
              <a:t>bw</a:t>
            </a:r>
            <a:r>
              <a:rPr lang="it-IT" sz="2700" b="0" dirty="0">
                <a:latin typeface="Tahoma" panose="020B0604030504040204" pitchFamily="34" charset="0"/>
                <a:ea typeface="Tahoma" panose="020B0604030504040204" pitchFamily="34" charset="0"/>
                <a:cs typeface="Tahoma" panose="020B0604030504040204" pitchFamily="34" charset="0"/>
              </a:rPr>
              <a:t>/</a:t>
            </a:r>
            <a:r>
              <a:rPr lang="it-IT" sz="2700" b="0" dirty="0" err="1" smtClean="0">
                <a:latin typeface="Tahoma" panose="020B0604030504040204" pitchFamily="34" charset="0"/>
                <a:ea typeface="Tahoma" panose="020B0604030504040204" pitchFamily="34" charset="0"/>
                <a:cs typeface="Tahoma" panose="020B0604030504040204" pitchFamily="34" charset="0"/>
              </a:rPr>
              <a:t>day</a:t>
            </a:r>
            <a:r>
              <a:rPr lang="it-IT" sz="2700" b="0" dirty="0" smtClean="0">
                <a:latin typeface="Tahoma" panose="020B0604030504040204" pitchFamily="34" charset="0"/>
                <a:ea typeface="Tahoma" panose="020B0604030504040204" pitchFamily="34" charset="0"/>
                <a:cs typeface="Tahoma" panose="020B0604030504040204" pitchFamily="34" charset="0"/>
              </a:rPr>
              <a:t>)</a:t>
            </a:r>
            <a:endParaRPr lang="it-IT" sz="2700" b="0" dirty="0">
              <a:latin typeface="Tahoma" panose="020B0604030504040204" pitchFamily="34" charset="0"/>
              <a:ea typeface="Tahoma" panose="020B0604030504040204" pitchFamily="34" charset="0"/>
              <a:cs typeface="Tahoma" panose="020B0604030504040204" pitchFamily="34" charset="0"/>
            </a:endParaRPr>
          </a:p>
        </p:txBody>
      </p:sp>
      <p:sp>
        <p:nvSpPr>
          <p:cNvPr id="2" name="CasellaDiTesto 1"/>
          <p:cNvSpPr txBox="1"/>
          <p:nvPr/>
        </p:nvSpPr>
        <p:spPr>
          <a:xfrm>
            <a:off x="7784342" y="155677"/>
            <a:ext cx="437619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1800" dirty="0" smtClean="0">
                <a:latin typeface="Tahoma" panose="020B0604030504040204" pitchFamily="34" charset="0"/>
                <a:ea typeface="Tahoma" panose="020B0604030504040204" pitchFamily="34" charset="0"/>
                <a:cs typeface="Tahoma" panose="020B0604030504040204" pitchFamily="34" charset="0"/>
              </a:rPr>
              <a:t>Stima di esposizione alimentare</a:t>
            </a:r>
          </a:p>
          <a:p>
            <a:r>
              <a:rPr lang="it-IT" sz="1800" dirty="0" smtClean="0">
                <a:latin typeface="Tahoma" panose="020B0604030504040204" pitchFamily="34" charset="0"/>
                <a:ea typeface="Tahoma" panose="020B0604030504040204" pitchFamily="34" charset="0"/>
                <a:cs typeface="Tahoma" panose="020B0604030504040204" pitchFamily="34" charset="0"/>
              </a:rPr>
              <a:t>-------------------------------------------</a:t>
            </a:r>
          </a:p>
          <a:p>
            <a:r>
              <a:rPr lang="it-IT" sz="1800" dirty="0" smtClean="0">
                <a:latin typeface="Tahoma" panose="020B0604030504040204" pitchFamily="34" charset="0"/>
                <a:ea typeface="Tahoma" panose="020B0604030504040204" pitchFamily="34" charset="0"/>
                <a:cs typeface="Tahoma" panose="020B0604030504040204" pitchFamily="34" charset="0"/>
              </a:rPr>
              <a:t>Valore Guida Tossicologico</a:t>
            </a:r>
            <a:endParaRPr lang="it-IT" sz="1800" dirty="0">
              <a:latin typeface="Tahoma" panose="020B0604030504040204" pitchFamily="34" charset="0"/>
              <a:ea typeface="Tahoma" panose="020B0604030504040204" pitchFamily="34" charset="0"/>
              <a:cs typeface="Tahoma" panose="020B0604030504040204" pitchFamily="34" charset="0"/>
            </a:endParaRPr>
          </a:p>
        </p:txBody>
      </p:sp>
      <p:sp>
        <p:nvSpPr>
          <p:cNvPr id="5" name="CasellaDiTesto 4"/>
          <p:cNvSpPr txBox="1"/>
          <p:nvPr/>
        </p:nvSpPr>
        <p:spPr>
          <a:xfrm>
            <a:off x="7450917" y="93893"/>
            <a:ext cx="33342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latin typeface="Raleway" panose="020B0003030101060003" pitchFamily="34" charset="0"/>
              </a:rPr>
              <a:t>=</a:t>
            </a:r>
            <a:endParaRPr lang="it-IT" sz="2700" b="0" dirty="0">
              <a:latin typeface="Raleway" panose="020B0003030101060003" pitchFamily="34" charset="0"/>
            </a:endParaRPr>
          </a:p>
        </p:txBody>
      </p:sp>
      <p:sp>
        <p:nvSpPr>
          <p:cNvPr id="6" name="Rettangolo 5"/>
          <p:cNvSpPr/>
          <p:nvPr/>
        </p:nvSpPr>
        <p:spPr>
          <a:xfrm>
            <a:off x="2744572" y="7163329"/>
            <a:ext cx="8376509" cy="369332"/>
          </a:xfrm>
          <a:prstGeom prst="rect">
            <a:avLst/>
          </a:prstGeom>
        </p:spPr>
        <p:txBody>
          <a:bodyPr wrap="square">
            <a:spAutoFit/>
          </a:bodyPr>
          <a:lstStyle/>
          <a:p>
            <a:r>
              <a:rPr lang="en-US" sz="1800" b="0" dirty="0">
                <a:latin typeface="Tahoma" panose="020B0604030504040204" pitchFamily="34" charset="0"/>
                <a:ea typeface="Tahoma" panose="020B0604030504040204" pitchFamily="34" charset="0"/>
                <a:cs typeface="Tahoma" panose="020B0604030504040204" pitchFamily="34" charset="0"/>
              </a:rPr>
              <a:t>Environmental Science and Pollution Research (2024) 31:33141–33147</a:t>
            </a:r>
            <a:endParaRPr lang="it-IT"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155874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4076631"/>
            <a:ext cx="12871827" cy="2385411"/>
          </a:xfrm>
          <a:prstGeom prst="rect">
            <a:avLst/>
          </a:prstGeom>
        </p:spPr>
      </p:pic>
      <p:sp>
        <p:nvSpPr>
          <p:cNvPr id="3" name="CasellaDiTesto 2"/>
          <p:cNvSpPr txBox="1"/>
          <p:nvPr/>
        </p:nvSpPr>
        <p:spPr>
          <a:xfrm>
            <a:off x="10812462" y="4076631"/>
            <a:ext cx="10265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endParaRPr lang="it-IT" sz="2700" b="0" dirty="0">
              <a:latin typeface="Raleway" panose="020B0003030101060003" pitchFamily="34" charset="0"/>
            </a:endParaRPr>
          </a:p>
        </p:txBody>
      </p:sp>
      <p:pic>
        <p:nvPicPr>
          <p:cNvPr id="4" name="Immagine 3"/>
          <p:cNvPicPr>
            <a:picLocks noChangeAspect="1"/>
          </p:cNvPicPr>
          <p:nvPr/>
        </p:nvPicPr>
        <p:blipFill>
          <a:blip r:embed="rId3"/>
          <a:stretch>
            <a:fillRect/>
          </a:stretch>
        </p:blipFill>
        <p:spPr>
          <a:xfrm>
            <a:off x="172995" y="2421924"/>
            <a:ext cx="12678032" cy="1654707"/>
          </a:xfrm>
          <a:prstGeom prst="rect">
            <a:avLst/>
          </a:prstGeom>
        </p:spPr>
      </p:pic>
      <p:sp>
        <p:nvSpPr>
          <p:cNvPr id="5" name="CasellaDiTesto 4"/>
          <p:cNvSpPr txBox="1"/>
          <p:nvPr/>
        </p:nvSpPr>
        <p:spPr>
          <a:xfrm>
            <a:off x="2640738" y="6937220"/>
            <a:ext cx="7138173" cy="1349087"/>
          </a:xfrm>
          <a:prstGeom prst="rect">
            <a:avLst/>
          </a:prstGeom>
          <a:solidFill>
            <a:schemeClr val="accent1">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150000"/>
              </a:lnSpc>
            </a:pPr>
            <a:r>
              <a:rPr lang="it-IT" sz="2700" b="0" dirty="0" smtClean="0">
                <a:latin typeface="Tahoma" panose="020B0604030504040204" pitchFamily="34" charset="0"/>
                <a:ea typeface="Tahoma" panose="020B0604030504040204" pitchFamily="34" charset="0"/>
                <a:cs typeface="Tahoma" panose="020B0604030504040204" pitchFamily="34" charset="0"/>
              </a:rPr>
              <a:t>Mancano i molluschi cefalopodi e gasteropodi </a:t>
            </a:r>
          </a:p>
          <a:p>
            <a:pPr algn="l">
              <a:lnSpc>
                <a:spcPct val="150000"/>
              </a:lnSpc>
            </a:pPr>
            <a:r>
              <a:rPr lang="it-IT" sz="2700" b="0" dirty="0" smtClean="0">
                <a:latin typeface="Tahoma" panose="020B0604030504040204" pitchFamily="34" charset="0"/>
                <a:ea typeface="Tahoma" panose="020B0604030504040204" pitchFamily="34" charset="0"/>
                <a:cs typeface="Tahoma" panose="020B0604030504040204" pitchFamily="34" charset="0"/>
              </a:rPr>
              <a:t>(seppie, calamari, totani, polpi, moscardini, !!!</a:t>
            </a:r>
            <a:endParaRPr lang="it-IT" sz="2700" b="0" dirty="0">
              <a:latin typeface="Tahoma" panose="020B0604030504040204" pitchFamily="34" charset="0"/>
              <a:ea typeface="Tahoma" panose="020B0604030504040204" pitchFamily="34" charset="0"/>
              <a:cs typeface="Tahoma" panose="020B0604030504040204" pitchFamily="34" charset="0"/>
            </a:endParaRPr>
          </a:p>
        </p:txBody>
      </p:sp>
      <p:pic>
        <p:nvPicPr>
          <p:cNvPr id="6" name="Immagine 5"/>
          <p:cNvPicPr>
            <a:picLocks noChangeAspect="1"/>
          </p:cNvPicPr>
          <p:nvPr/>
        </p:nvPicPr>
        <p:blipFill>
          <a:blip r:embed="rId4"/>
          <a:stretch>
            <a:fillRect/>
          </a:stretch>
        </p:blipFill>
        <p:spPr>
          <a:xfrm>
            <a:off x="193794" y="202569"/>
            <a:ext cx="12657233" cy="1922793"/>
          </a:xfrm>
          <a:prstGeom prst="rect">
            <a:avLst/>
          </a:prstGeom>
        </p:spPr>
      </p:pic>
    </p:spTree>
    <p:extLst>
      <p:ext uri="{BB962C8B-B14F-4D97-AF65-F5344CB8AC3E}">
        <p14:creationId xmlns:p14="http://schemas.microsoft.com/office/powerpoint/2010/main" val="113256314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175022" y="1037968"/>
            <a:ext cx="11829778" cy="8008212"/>
          </a:xfrm>
          <a:prstGeom prst="rect">
            <a:avLst/>
          </a:prstGeom>
        </p:spPr>
      </p:pic>
      <p:sp>
        <p:nvSpPr>
          <p:cNvPr id="2" name="CasellaDiTesto 1"/>
          <p:cNvSpPr txBox="1"/>
          <p:nvPr/>
        </p:nvSpPr>
        <p:spPr>
          <a:xfrm>
            <a:off x="2571335" y="23717"/>
            <a:ext cx="8192948" cy="841256"/>
          </a:xfrm>
          <a:prstGeom prst="rect">
            <a:avLst/>
          </a:prstGeom>
          <a:solidFill>
            <a:schemeClr val="accent1">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Tahoma" panose="020B0604030504040204" pitchFamily="34" charset="0"/>
                <a:ea typeface="Tahoma" panose="020B0604030504040204" pitchFamily="34" charset="0"/>
                <a:cs typeface="Tahoma" panose="020B0604030504040204" pitchFamily="34" charset="0"/>
              </a:rPr>
              <a:t>Piani di Campionamento per ricerca PFAS in alimenti - Italia</a:t>
            </a:r>
            <a:endParaRPr lang="it-IT"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082839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2900" y="110525"/>
            <a:ext cx="12407900" cy="68428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dirty="0"/>
              <a:t>Original Constituent Update</a:t>
            </a:r>
          </a:p>
          <a:p>
            <a:pPr algn="just"/>
            <a:r>
              <a:rPr lang="en-US" b="0" dirty="0"/>
              <a:t>July 6, 2022</a:t>
            </a:r>
          </a:p>
          <a:p>
            <a:pPr algn="just"/>
            <a:r>
              <a:rPr lang="en-US" b="0" dirty="0"/>
              <a:t>Today, the U.S. Food and Drug Administration (FDA) made available </a:t>
            </a:r>
            <a:r>
              <a:rPr lang="en-US" b="0" u="sng" dirty="0">
                <a:hlinkClick r:id="rId2" tooltip="Analytical Results for PFAS in 2022 Seafood Survey (Parts Per Trillion)"/>
              </a:rPr>
              <a:t>testing results</a:t>
            </a:r>
            <a:r>
              <a:rPr lang="en-US" b="0" dirty="0"/>
              <a:t> for per- and </a:t>
            </a:r>
            <a:r>
              <a:rPr lang="en-US" b="0" dirty="0" err="1"/>
              <a:t>polyfluoroalkyl</a:t>
            </a:r>
            <a:r>
              <a:rPr lang="en-US" b="0" dirty="0"/>
              <a:t> substances (PFAS) in seafood samples collected at retail. The FDA conducted this limited survey as a preliminary step to determine if a more targeted or larger seafood survey should be conducted. We tested 81 samples of clams, cod, crab, </a:t>
            </a:r>
            <a:r>
              <a:rPr lang="en-US" b="0" dirty="0" err="1"/>
              <a:t>pollock</a:t>
            </a:r>
            <a:r>
              <a:rPr lang="en-US" b="0" dirty="0"/>
              <a:t>, salmon, shrimp, tuna, and tilapia, most of which were imported to the United States. Using the best available science, the FDA evaluated individually the PFAS detected that have toxicological reference values. The FDA determined that the estimated exposure to </a:t>
            </a:r>
            <a:r>
              <a:rPr lang="en-US" b="0" dirty="0" err="1"/>
              <a:t>perfluorooctanoic</a:t>
            </a:r>
            <a:r>
              <a:rPr lang="en-US" b="0" dirty="0"/>
              <a:t> acid (PFOA), a type of PFAS, from the samples of canned clams, which were from China, is likely a health concern. For the canned clam samples with the two highest levels of PFOA, there would be a potential health concern for consumers who eat more than approximately 10 ounces (</a:t>
            </a:r>
            <a:r>
              <a:rPr lang="en-US" b="0" dirty="0" err="1"/>
              <a:t>oz</a:t>
            </a:r>
            <a:r>
              <a:rPr lang="en-US" b="0" dirty="0" smtClean="0"/>
              <a:t>) </a:t>
            </a:r>
            <a:r>
              <a:rPr lang="en-US" dirty="0" smtClean="0"/>
              <a:t>(283 g) </a:t>
            </a:r>
            <a:r>
              <a:rPr lang="en-US" b="0" dirty="0"/>
              <a:t>of these clams per month, except for young children, who should limit consumption to 2 </a:t>
            </a:r>
            <a:r>
              <a:rPr lang="en-US" b="0" dirty="0" err="1" smtClean="0"/>
              <a:t>oz</a:t>
            </a:r>
            <a:r>
              <a:rPr lang="en-US" b="0" dirty="0" smtClean="0"/>
              <a:t> </a:t>
            </a:r>
            <a:r>
              <a:rPr lang="en-US" dirty="0" smtClean="0"/>
              <a:t>(56,6 g) </a:t>
            </a:r>
            <a:r>
              <a:rPr lang="en-US" b="0" dirty="0"/>
              <a:t>per month</a:t>
            </a:r>
            <a:r>
              <a:rPr lang="en-US" b="0" dirty="0" smtClean="0"/>
              <a:t>. ….</a:t>
            </a:r>
          </a:p>
          <a:p>
            <a:pPr algn="just"/>
            <a:endParaRPr lang="en-US" b="0" dirty="0" smtClean="0"/>
          </a:p>
          <a:p>
            <a:pPr algn="just"/>
            <a:r>
              <a:rPr lang="en-US" b="0" dirty="0"/>
              <a:t>https://www.fda.gov/food/cfsan-constituent-updates/fda-shares-results-pfas-testing-seafood</a:t>
            </a:r>
          </a:p>
          <a:p>
            <a:pPr algn="just">
              <a:lnSpc>
                <a:spcPct val="200000"/>
              </a:lnSpc>
            </a:pPr>
            <a:endParaRPr lang="it-IT" sz="2700" b="0" dirty="0">
              <a:latin typeface="Raleway" panose="020B0003030101060003" pitchFamily="34" charset="0"/>
            </a:endParaRPr>
          </a:p>
        </p:txBody>
      </p:sp>
      <p:pic>
        <p:nvPicPr>
          <p:cNvPr id="3" name="Immagine 2"/>
          <p:cNvPicPr>
            <a:picLocks noChangeAspect="1"/>
          </p:cNvPicPr>
          <p:nvPr/>
        </p:nvPicPr>
        <p:blipFill>
          <a:blip r:embed="rId3"/>
          <a:stretch>
            <a:fillRect/>
          </a:stretch>
        </p:blipFill>
        <p:spPr>
          <a:xfrm>
            <a:off x="448281" y="6178377"/>
            <a:ext cx="2844998" cy="2746747"/>
          </a:xfrm>
          <a:prstGeom prst="rect">
            <a:avLst/>
          </a:prstGeom>
        </p:spPr>
      </p:pic>
      <p:pic>
        <p:nvPicPr>
          <p:cNvPr id="4" name="Immagine 3"/>
          <p:cNvPicPr>
            <a:picLocks noChangeAspect="1"/>
          </p:cNvPicPr>
          <p:nvPr/>
        </p:nvPicPr>
        <p:blipFill>
          <a:blip r:embed="rId4"/>
          <a:stretch>
            <a:fillRect/>
          </a:stretch>
        </p:blipFill>
        <p:spPr>
          <a:xfrm>
            <a:off x="4434970" y="6067166"/>
            <a:ext cx="1925760" cy="2977980"/>
          </a:xfrm>
          <a:prstGeom prst="rect">
            <a:avLst/>
          </a:prstGeom>
        </p:spPr>
      </p:pic>
      <p:pic>
        <p:nvPicPr>
          <p:cNvPr id="5" name="Immagine 4"/>
          <p:cNvPicPr>
            <a:picLocks noChangeAspect="1"/>
          </p:cNvPicPr>
          <p:nvPr/>
        </p:nvPicPr>
        <p:blipFill>
          <a:blip r:embed="rId5"/>
          <a:stretch>
            <a:fillRect/>
          </a:stretch>
        </p:blipFill>
        <p:spPr>
          <a:xfrm>
            <a:off x="7124591" y="6229104"/>
            <a:ext cx="3847696" cy="2645291"/>
          </a:xfrm>
          <a:prstGeom prst="rect">
            <a:avLst/>
          </a:prstGeom>
        </p:spPr>
      </p:pic>
    </p:spTree>
    <p:extLst>
      <p:ext uri="{BB962C8B-B14F-4D97-AF65-F5344CB8AC3E}">
        <p14:creationId xmlns:p14="http://schemas.microsoft.com/office/powerpoint/2010/main" val="159059282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23793" y="222422"/>
            <a:ext cx="12333187" cy="6937418"/>
          </a:xfrm>
          <a:prstGeom prst="rect">
            <a:avLst/>
          </a:prstGeom>
          <a:ln>
            <a:solidFill>
              <a:schemeClr val="tx1"/>
            </a:solidFill>
          </a:ln>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8248" y="5820032"/>
            <a:ext cx="5078627" cy="3243528"/>
          </a:xfrm>
          <a:prstGeom prst="rect">
            <a:avLst/>
          </a:prstGeom>
        </p:spPr>
      </p:pic>
    </p:spTree>
    <p:extLst>
      <p:ext uri="{BB962C8B-B14F-4D97-AF65-F5344CB8AC3E}">
        <p14:creationId xmlns:p14="http://schemas.microsoft.com/office/powerpoint/2010/main" val="98052604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74067" y="790834"/>
            <a:ext cx="11486312" cy="6870357"/>
          </a:xfrm>
          <a:prstGeom prst="rect">
            <a:avLst/>
          </a:prstGeom>
        </p:spPr>
      </p:pic>
      <p:sp>
        <p:nvSpPr>
          <p:cNvPr id="3" name="CasellaDiTesto 2"/>
          <p:cNvSpPr txBox="1"/>
          <p:nvPr/>
        </p:nvSpPr>
        <p:spPr>
          <a:xfrm>
            <a:off x="2567217" y="7677683"/>
            <a:ext cx="7575792" cy="1672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dirty="0" smtClean="0">
                <a:latin typeface="Tahoma" panose="020B0604030504040204" pitchFamily="34" charset="0"/>
                <a:ea typeface="Tahoma" panose="020B0604030504040204" pitchFamily="34" charset="0"/>
                <a:cs typeface="Tahoma" panose="020B0604030504040204" pitchFamily="34" charset="0"/>
              </a:rPr>
              <a:t>https</a:t>
            </a:r>
            <a:r>
              <a:rPr lang="it-IT" dirty="0">
                <a:latin typeface="Tahoma" panose="020B0604030504040204" pitchFamily="34" charset="0"/>
                <a:ea typeface="Tahoma" panose="020B0604030504040204" pitchFamily="34" charset="0"/>
                <a:cs typeface="Tahoma" panose="020B0604030504040204" pitchFamily="34" charset="0"/>
              </a:rPr>
              <a:t>://doi.org/10.1016/j.envpol.2023.123257 </a:t>
            </a:r>
          </a:p>
          <a:p>
            <a:pPr algn="l">
              <a:lnSpc>
                <a:spcPct val="200000"/>
              </a:lnSpc>
            </a:pPr>
            <a:endParaRPr lang="it-IT" sz="2700" b="0" dirty="0">
              <a:latin typeface="Raleway" panose="020B0003030101060003" pitchFamily="34" charset="0"/>
            </a:endParaRPr>
          </a:p>
        </p:txBody>
      </p:sp>
    </p:spTree>
    <p:extLst>
      <p:ext uri="{BB962C8B-B14F-4D97-AF65-F5344CB8AC3E}">
        <p14:creationId xmlns:p14="http://schemas.microsoft.com/office/powerpoint/2010/main" val="362624387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067168" y="3583459"/>
            <a:ext cx="543697" cy="469557"/>
          </a:xfrm>
          <a:prstGeom prst="rect">
            <a:avLst/>
          </a:prstGeom>
          <a:noFill/>
          <a:ln w="57150" cap="flat">
            <a:solidFill>
              <a:schemeClr val="accent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91" y="925601"/>
            <a:ext cx="11059298" cy="7647616"/>
          </a:xfrm>
          <a:prstGeom prst="rect">
            <a:avLst/>
          </a:prstGeom>
        </p:spPr>
      </p:pic>
      <p:sp>
        <p:nvSpPr>
          <p:cNvPr id="5" name="CasellaDiTesto 4"/>
          <p:cNvSpPr txBox="1"/>
          <p:nvPr/>
        </p:nvSpPr>
        <p:spPr>
          <a:xfrm>
            <a:off x="1556951" y="8428081"/>
            <a:ext cx="95641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it-IT" sz="1600" dirty="0">
                <a:latin typeface="Raleway" panose="020B0003030101060003" pitchFamily="34" charset="0"/>
              </a:rPr>
              <a:t>https://www.seaturtlestatus.org/articles/2019/1/31/sea-turtles-of-the-mediterranean-sea</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1514" y="272028"/>
            <a:ext cx="3756456" cy="2656404"/>
          </a:xfrm>
          <a:prstGeom prst="rect">
            <a:avLst/>
          </a:prstGeom>
        </p:spPr>
      </p:pic>
      <p:cxnSp>
        <p:nvCxnSpPr>
          <p:cNvPr id="7" name="Connettore 2 6"/>
          <p:cNvCxnSpPr/>
          <p:nvPr/>
        </p:nvCxnSpPr>
        <p:spPr>
          <a:xfrm flipH="1">
            <a:off x="5251623" y="2693773"/>
            <a:ext cx="3645242" cy="1272746"/>
          </a:xfrm>
          <a:prstGeom prst="straightConnector1">
            <a:avLst/>
          </a:prstGeom>
          <a:ln w="5715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CasellaDiTesto 7"/>
          <p:cNvSpPr txBox="1"/>
          <p:nvPr/>
        </p:nvSpPr>
        <p:spPr>
          <a:xfrm>
            <a:off x="877330" y="-7988"/>
            <a:ext cx="427040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latin typeface="Tahoma" panose="020B0604030504040204" pitchFamily="34" charset="0"/>
                <a:ea typeface="Tahoma" panose="020B0604030504040204" pitchFamily="34" charset="0"/>
                <a:cs typeface="Tahoma" panose="020B0604030504040204" pitchFamily="34" charset="0"/>
              </a:rPr>
              <a:t>STUDIO OSSERVAZIONALE</a:t>
            </a:r>
            <a:endParaRPr lang="it-IT" sz="27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021762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5924" y="181534"/>
            <a:ext cx="6959748" cy="8650256"/>
          </a:xfrm>
          <a:prstGeom prst="rect">
            <a:avLst/>
          </a:prstGeom>
        </p:spPr>
      </p:pic>
      <p:pic>
        <p:nvPicPr>
          <p:cNvPr id="3" name="Immagine 2"/>
          <p:cNvPicPr>
            <a:picLocks noChangeAspect="1"/>
          </p:cNvPicPr>
          <p:nvPr/>
        </p:nvPicPr>
        <p:blipFill>
          <a:blip r:embed="rId3"/>
          <a:stretch>
            <a:fillRect/>
          </a:stretch>
        </p:blipFill>
        <p:spPr>
          <a:xfrm>
            <a:off x="7095672" y="3974472"/>
            <a:ext cx="5669649" cy="4094119"/>
          </a:xfrm>
          <a:prstGeom prst="rect">
            <a:avLst/>
          </a:prstGeom>
        </p:spPr>
      </p:pic>
      <p:sp>
        <p:nvSpPr>
          <p:cNvPr id="4" name="Rettangolo 3"/>
          <p:cNvSpPr/>
          <p:nvPr/>
        </p:nvSpPr>
        <p:spPr>
          <a:xfrm>
            <a:off x="7095672" y="8119392"/>
            <a:ext cx="5829301" cy="646331"/>
          </a:xfrm>
          <a:prstGeom prst="rect">
            <a:avLst/>
          </a:prstGeom>
        </p:spPr>
        <p:txBody>
          <a:bodyPr wrap="square">
            <a:spAutoFit/>
          </a:bodyPr>
          <a:lstStyle/>
          <a:p>
            <a:pPr algn="l"/>
            <a:r>
              <a:rPr lang="nb-NO" sz="1800" dirty="0">
                <a:latin typeface="Calibri" panose="020F0502020204030204" pitchFamily="34" charset="0"/>
                <a:cs typeface="Calibri" panose="020F0502020204030204" pitchFamily="34" charset="0"/>
              </a:rPr>
              <a:t>Yuheng Qin et al., https://doi.org/10.1016/j.ecoenv.2023.115503 </a:t>
            </a:r>
          </a:p>
        </p:txBody>
      </p:sp>
      <p:sp>
        <p:nvSpPr>
          <p:cNvPr id="5" name="CasellaDiTesto 4"/>
          <p:cNvSpPr txBox="1"/>
          <p:nvPr/>
        </p:nvSpPr>
        <p:spPr>
          <a:xfrm>
            <a:off x="7704585" y="1165924"/>
            <a:ext cx="411811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it-IT" sz="1800" dirty="0">
                <a:latin typeface="Calibri" panose="020F0502020204030204" pitchFamily="34" charset="0"/>
                <a:cs typeface="Calibri" panose="020F0502020204030204" pitchFamily="34" charset="0"/>
              </a:rPr>
              <a:t>Reading et al., doi:10.3390/fishes3040045</a:t>
            </a:r>
          </a:p>
        </p:txBody>
      </p:sp>
      <p:sp>
        <p:nvSpPr>
          <p:cNvPr id="6" name="CasellaDiTesto 5"/>
          <p:cNvSpPr txBox="1"/>
          <p:nvPr/>
        </p:nvSpPr>
        <p:spPr>
          <a:xfrm>
            <a:off x="7389585" y="181534"/>
            <a:ext cx="5081821" cy="933589"/>
          </a:xfrm>
          <a:prstGeom prst="rect">
            <a:avLst/>
          </a:prstGeom>
          <a:solidFill>
            <a:srgbClr val="FFFF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it-IT" sz="2700" b="0" dirty="0" smtClean="0">
                <a:latin typeface="Tahoma" panose="020B0604030504040204" pitchFamily="34" charset="0"/>
                <a:ea typeface="Tahoma" panose="020B0604030504040204" pitchFamily="34" charset="0"/>
                <a:cs typeface="Tahoma" panose="020B0604030504040204" pitchFamily="34" charset="0"/>
              </a:rPr>
              <a:t>Ruolo della </a:t>
            </a:r>
            <a:r>
              <a:rPr lang="it-IT" sz="2700" b="0" dirty="0" err="1" smtClean="0">
                <a:latin typeface="Tahoma" panose="020B0604030504040204" pitchFamily="34" charset="0"/>
                <a:ea typeface="Tahoma" panose="020B0604030504040204" pitchFamily="34" charset="0"/>
                <a:cs typeface="Tahoma" panose="020B0604030504040204" pitchFamily="34" charset="0"/>
              </a:rPr>
              <a:t>vitellogenina</a:t>
            </a:r>
            <a:r>
              <a:rPr lang="it-IT" sz="2700" b="0" dirty="0" smtClean="0">
                <a:latin typeface="Tahoma" panose="020B0604030504040204" pitchFamily="34" charset="0"/>
                <a:ea typeface="Tahoma" panose="020B0604030504040204" pitchFamily="34" charset="0"/>
                <a:cs typeface="Tahoma" panose="020B0604030504040204" pitchFamily="34" charset="0"/>
              </a:rPr>
              <a:t> nel consegnare i PFAS all’oocita</a:t>
            </a:r>
            <a:endParaRPr lang="it-IT" sz="2700" b="0" dirty="0">
              <a:latin typeface="Tahoma" panose="020B0604030504040204" pitchFamily="34" charset="0"/>
              <a:ea typeface="Tahoma" panose="020B0604030504040204" pitchFamily="34" charset="0"/>
              <a:cs typeface="Tahoma" panose="020B0604030504040204" pitchFamily="34" charset="0"/>
            </a:endParaRPr>
          </a:p>
        </p:txBody>
      </p:sp>
      <p:sp>
        <p:nvSpPr>
          <p:cNvPr id="7" name="CasellaDiTesto 6"/>
          <p:cNvSpPr txBox="1"/>
          <p:nvPr/>
        </p:nvSpPr>
        <p:spPr>
          <a:xfrm>
            <a:off x="7421634" y="2887880"/>
            <a:ext cx="5177376" cy="933589"/>
          </a:xfrm>
          <a:prstGeom prst="rect">
            <a:avLst/>
          </a:prstGeom>
          <a:solidFill>
            <a:schemeClr val="accent6">
              <a:lumMod val="40000"/>
              <a:lumOff val="6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it-IT" sz="2700" b="0" dirty="0" smtClean="0">
                <a:latin typeface="Tahoma" panose="020B0604030504040204" pitchFamily="34" charset="0"/>
                <a:ea typeface="Tahoma" panose="020B0604030504040204" pitchFamily="34" charset="0"/>
                <a:cs typeface="Tahoma" panose="020B0604030504040204" pitchFamily="34" charset="0"/>
              </a:rPr>
              <a:t>Tossicità dei PFAS a livello di acidi nucleici</a:t>
            </a:r>
            <a:endParaRPr lang="it-IT" sz="27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172172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74512" y="465949"/>
            <a:ext cx="5766258" cy="3243520"/>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3100265603"/>
              </p:ext>
            </p:extLst>
          </p:nvPr>
        </p:nvGraphicFramePr>
        <p:xfrm>
          <a:off x="6209268" y="1729946"/>
          <a:ext cx="6407559" cy="1041003"/>
        </p:xfrm>
        <a:graphic>
          <a:graphicData uri="http://schemas.openxmlformats.org/drawingml/2006/table">
            <a:tbl>
              <a:tblPr firstRow="1" firstCol="1" bandRow="1">
                <a:tableStyleId>{5940675A-B579-460E-94D1-54222C63F5DA}</a:tableStyleId>
              </a:tblPr>
              <a:tblGrid>
                <a:gridCol w="1288837">
                  <a:extLst>
                    <a:ext uri="{9D8B030D-6E8A-4147-A177-3AD203B41FA5}">
                      <a16:colId xmlns:a16="http://schemas.microsoft.com/office/drawing/2014/main" val="2383618565"/>
                    </a:ext>
                  </a:extLst>
                </a:gridCol>
                <a:gridCol w="1538910">
                  <a:extLst>
                    <a:ext uri="{9D8B030D-6E8A-4147-A177-3AD203B41FA5}">
                      <a16:colId xmlns:a16="http://schemas.microsoft.com/office/drawing/2014/main" val="914773229"/>
                    </a:ext>
                  </a:extLst>
                </a:gridCol>
                <a:gridCol w="979487">
                  <a:extLst>
                    <a:ext uri="{9D8B030D-6E8A-4147-A177-3AD203B41FA5}">
                      <a16:colId xmlns:a16="http://schemas.microsoft.com/office/drawing/2014/main" val="1201131534"/>
                    </a:ext>
                  </a:extLst>
                </a:gridCol>
                <a:gridCol w="1154182">
                  <a:extLst>
                    <a:ext uri="{9D8B030D-6E8A-4147-A177-3AD203B41FA5}">
                      <a16:colId xmlns:a16="http://schemas.microsoft.com/office/drawing/2014/main" val="3888373963"/>
                    </a:ext>
                  </a:extLst>
                </a:gridCol>
                <a:gridCol w="1446143">
                  <a:extLst>
                    <a:ext uri="{9D8B030D-6E8A-4147-A177-3AD203B41FA5}">
                      <a16:colId xmlns:a16="http://schemas.microsoft.com/office/drawing/2014/main" val="1605831506"/>
                    </a:ext>
                  </a:extLst>
                </a:gridCol>
              </a:tblGrid>
              <a:tr h="388731">
                <a:tc>
                  <a:txBody>
                    <a:bodyPr/>
                    <a:lstStyle/>
                    <a:p>
                      <a:pPr algn="ctr">
                        <a:lnSpc>
                          <a:spcPct val="107000"/>
                        </a:lnSpc>
                        <a:spcAft>
                          <a:spcPts val="0"/>
                        </a:spcAft>
                      </a:pPr>
                      <a:r>
                        <a:rPr lang="it-IT" sz="2000" dirty="0" err="1" smtClean="0">
                          <a:effectLst/>
                        </a:rPr>
                        <a:t>Nests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ctr">
                        <a:lnSpc>
                          <a:spcPct val="107000"/>
                        </a:lnSpc>
                        <a:spcAft>
                          <a:spcPts val="0"/>
                        </a:spcAft>
                      </a:pPr>
                      <a:r>
                        <a:rPr lang="it-IT" sz="2000" dirty="0" err="1">
                          <a:effectLst/>
                        </a:rPr>
                        <a:t>Clutch</a:t>
                      </a:r>
                      <a:r>
                        <a:rPr lang="it-IT" sz="2000" dirty="0">
                          <a:effectLst/>
                        </a:rPr>
                        <a:t> </a:t>
                      </a:r>
                      <a:r>
                        <a:rPr lang="it-IT" sz="2000" dirty="0" err="1">
                          <a:effectLst/>
                        </a:rPr>
                        <a:t>size</a:t>
                      </a:r>
                      <a:r>
                        <a:rPr lang="it-IT" sz="2000" dirty="0">
                          <a:effectLst/>
                        </a:rPr>
                        <a:t> (N)</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it-IT"/>
                    </a:p>
                  </a:txBody>
                  <a:tcPr/>
                </a:tc>
                <a:tc gridSpan="2">
                  <a:txBody>
                    <a:bodyPr/>
                    <a:lstStyle/>
                    <a:p>
                      <a:pPr algn="ctr">
                        <a:lnSpc>
                          <a:spcPct val="107000"/>
                        </a:lnSpc>
                        <a:spcAft>
                          <a:spcPts val="0"/>
                        </a:spcAft>
                      </a:pPr>
                      <a:r>
                        <a:rPr lang="it-IT" sz="2000" dirty="0" err="1">
                          <a:effectLst/>
                        </a:rPr>
                        <a:t>Hatching</a:t>
                      </a:r>
                      <a:r>
                        <a:rPr lang="it-IT" sz="2000" dirty="0">
                          <a:effectLst/>
                        </a:rPr>
                        <a:t> success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it-IT"/>
                    </a:p>
                  </a:txBody>
                  <a:tcPr/>
                </a:tc>
                <a:extLst>
                  <a:ext uri="{0D108BD9-81ED-4DB2-BD59-A6C34878D82A}">
                    <a16:rowId xmlns:a16="http://schemas.microsoft.com/office/drawing/2014/main" val="3044278663"/>
                  </a:ext>
                </a:extLst>
              </a:tr>
              <a:tr h="299905">
                <a:tc>
                  <a:txBody>
                    <a:bodyPr/>
                    <a:lstStyle/>
                    <a:p>
                      <a:pPr algn="ctr">
                        <a:lnSpc>
                          <a:spcPct val="107000"/>
                        </a:lnSpc>
                        <a:spcAft>
                          <a:spcPts val="0"/>
                        </a:spcAft>
                      </a:pPr>
                      <a:r>
                        <a:rPr lang="it-IT" sz="2000" dirty="0">
                          <a:effectLst/>
                        </a:rPr>
                        <a:t>N</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a:effectLst/>
                        </a:rPr>
                        <a:t>mean</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a:effectLst/>
                        </a:rPr>
                        <a:t>median</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a:effectLst/>
                        </a:rPr>
                        <a:t>mean</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a:effectLst/>
                        </a:rPr>
                        <a:t>median</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73577474"/>
                  </a:ext>
                </a:extLst>
              </a:tr>
              <a:tr h="299905">
                <a:tc>
                  <a:txBody>
                    <a:bodyPr/>
                    <a:lstStyle/>
                    <a:p>
                      <a:pPr algn="ctr">
                        <a:lnSpc>
                          <a:spcPct val="107000"/>
                        </a:lnSpc>
                        <a:spcAft>
                          <a:spcPts val="0"/>
                        </a:spcAft>
                      </a:pPr>
                      <a:r>
                        <a:rPr lang="it-IT" sz="2000" dirty="0">
                          <a:effectLst/>
                        </a:rPr>
                        <a:t>41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dirty="0">
                          <a:effectLst/>
                        </a:rPr>
                        <a:t>84</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dirty="0">
                          <a:effectLst/>
                        </a:rPr>
                        <a:t>70</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dirty="0">
                          <a:effectLst/>
                        </a:rPr>
                        <a:t>71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it-IT" sz="2000" dirty="0">
                          <a:effectLst/>
                        </a:rPr>
                        <a:t>93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44239192"/>
                  </a:ext>
                </a:extLst>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1351096401"/>
              </p:ext>
            </p:extLst>
          </p:nvPr>
        </p:nvGraphicFramePr>
        <p:xfrm>
          <a:off x="0" y="3819526"/>
          <a:ext cx="12927997" cy="1304732"/>
        </p:xfrm>
        <a:graphic>
          <a:graphicData uri="http://schemas.openxmlformats.org/drawingml/2006/table">
            <a:tbl>
              <a:tblPr>
                <a:tableStyleId>{5940675A-B579-460E-94D1-54222C63F5DA}</a:tableStyleId>
              </a:tblPr>
              <a:tblGrid>
                <a:gridCol w="1522278">
                  <a:extLst>
                    <a:ext uri="{9D8B030D-6E8A-4147-A177-3AD203B41FA5}">
                      <a16:colId xmlns:a16="http://schemas.microsoft.com/office/drawing/2014/main" val="96538786"/>
                    </a:ext>
                  </a:extLst>
                </a:gridCol>
                <a:gridCol w="786537">
                  <a:extLst>
                    <a:ext uri="{9D8B030D-6E8A-4147-A177-3AD203B41FA5}">
                      <a16:colId xmlns:a16="http://schemas.microsoft.com/office/drawing/2014/main" val="58793566"/>
                    </a:ext>
                  </a:extLst>
                </a:gridCol>
                <a:gridCol w="951231">
                  <a:extLst>
                    <a:ext uri="{9D8B030D-6E8A-4147-A177-3AD203B41FA5}">
                      <a16:colId xmlns:a16="http://schemas.microsoft.com/office/drawing/2014/main" val="3208705703"/>
                    </a:ext>
                  </a:extLst>
                </a:gridCol>
                <a:gridCol w="965084">
                  <a:extLst>
                    <a:ext uri="{9D8B030D-6E8A-4147-A177-3AD203B41FA5}">
                      <a16:colId xmlns:a16="http://schemas.microsoft.com/office/drawing/2014/main" val="605420864"/>
                    </a:ext>
                  </a:extLst>
                </a:gridCol>
                <a:gridCol w="965084">
                  <a:extLst>
                    <a:ext uri="{9D8B030D-6E8A-4147-A177-3AD203B41FA5}">
                      <a16:colId xmlns:a16="http://schemas.microsoft.com/office/drawing/2014/main" val="2241131465"/>
                    </a:ext>
                  </a:extLst>
                </a:gridCol>
                <a:gridCol w="812702">
                  <a:extLst>
                    <a:ext uri="{9D8B030D-6E8A-4147-A177-3AD203B41FA5}">
                      <a16:colId xmlns:a16="http://schemas.microsoft.com/office/drawing/2014/main" val="253157797"/>
                    </a:ext>
                  </a:extLst>
                </a:gridCol>
                <a:gridCol w="800389">
                  <a:extLst>
                    <a:ext uri="{9D8B030D-6E8A-4147-A177-3AD203B41FA5}">
                      <a16:colId xmlns:a16="http://schemas.microsoft.com/office/drawing/2014/main" val="3516540002"/>
                    </a:ext>
                  </a:extLst>
                </a:gridCol>
                <a:gridCol w="800389">
                  <a:extLst>
                    <a:ext uri="{9D8B030D-6E8A-4147-A177-3AD203B41FA5}">
                      <a16:colId xmlns:a16="http://schemas.microsoft.com/office/drawing/2014/main" val="89220927"/>
                    </a:ext>
                  </a:extLst>
                </a:gridCol>
                <a:gridCol w="978937">
                  <a:extLst>
                    <a:ext uri="{9D8B030D-6E8A-4147-A177-3AD203B41FA5}">
                      <a16:colId xmlns:a16="http://schemas.microsoft.com/office/drawing/2014/main" val="945217126"/>
                    </a:ext>
                  </a:extLst>
                </a:gridCol>
                <a:gridCol w="991251">
                  <a:extLst>
                    <a:ext uri="{9D8B030D-6E8A-4147-A177-3AD203B41FA5}">
                      <a16:colId xmlns:a16="http://schemas.microsoft.com/office/drawing/2014/main" val="2476974840"/>
                    </a:ext>
                  </a:extLst>
                </a:gridCol>
                <a:gridCol w="1018957">
                  <a:extLst>
                    <a:ext uri="{9D8B030D-6E8A-4147-A177-3AD203B41FA5}">
                      <a16:colId xmlns:a16="http://schemas.microsoft.com/office/drawing/2014/main" val="3158631196"/>
                    </a:ext>
                  </a:extLst>
                </a:gridCol>
                <a:gridCol w="1266770">
                  <a:extLst>
                    <a:ext uri="{9D8B030D-6E8A-4147-A177-3AD203B41FA5}">
                      <a16:colId xmlns:a16="http://schemas.microsoft.com/office/drawing/2014/main" val="2114658110"/>
                    </a:ext>
                  </a:extLst>
                </a:gridCol>
                <a:gridCol w="1068388">
                  <a:extLst>
                    <a:ext uri="{9D8B030D-6E8A-4147-A177-3AD203B41FA5}">
                      <a16:colId xmlns:a16="http://schemas.microsoft.com/office/drawing/2014/main" val="2476870359"/>
                    </a:ext>
                  </a:extLst>
                </a:gridCol>
              </a:tblGrid>
              <a:tr h="424241">
                <a:tc>
                  <a:txBody>
                    <a:bodyPr/>
                    <a:lstStyle/>
                    <a:p>
                      <a:pPr algn="r">
                        <a:lnSpc>
                          <a:spcPct val="107000"/>
                        </a:lnSpc>
                        <a:spcAft>
                          <a:spcPts val="0"/>
                        </a:spcAft>
                      </a:pP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dirty="0">
                          <a:effectLst/>
                        </a:rPr>
                        <a:t>PFBA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dirty="0">
                          <a:effectLst/>
                        </a:rPr>
                        <a:t>PFPEA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dirty="0">
                          <a:effectLst/>
                        </a:rPr>
                        <a:t>PFHXA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dirty="0">
                          <a:effectLst/>
                        </a:rPr>
                        <a:t>PFHPA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dirty="0">
                          <a:effectLst/>
                        </a:rPr>
                        <a:t>PFOA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PFNA</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PFDA</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PFUNA</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PFDOA</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PFTRIA</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PFTETRA</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PFHXDA</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725161416"/>
                  </a:ext>
                </a:extLst>
              </a:tr>
              <a:tr h="245765">
                <a:tc>
                  <a:txBody>
                    <a:bodyPr/>
                    <a:lstStyle/>
                    <a:p>
                      <a:pPr>
                        <a:lnSpc>
                          <a:spcPct val="107000"/>
                        </a:lnSpc>
                        <a:spcAft>
                          <a:spcPts val="0"/>
                        </a:spcAft>
                      </a:pPr>
                      <a:r>
                        <a:rPr lang="it-IT" sz="1800">
                          <a:effectLst/>
                        </a:rPr>
                        <a:t>LOD (ppt)</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50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50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50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50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50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135558716"/>
                  </a:ext>
                </a:extLst>
              </a:tr>
              <a:tr h="245765">
                <a:tc>
                  <a:txBody>
                    <a:bodyPr/>
                    <a:lstStyle/>
                    <a:p>
                      <a:pPr>
                        <a:lnSpc>
                          <a:spcPct val="107000"/>
                        </a:lnSpc>
                        <a:spcAft>
                          <a:spcPts val="0"/>
                        </a:spcAft>
                      </a:pPr>
                      <a:r>
                        <a:rPr lang="it-IT" sz="1800">
                          <a:effectLst/>
                        </a:rPr>
                        <a:t>QD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34</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chemeClr val="accent5">
                              <a:lumMod val="75000"/>
                            </a:schemeClr>
                          </a:solidFill>
                          <a:effectLst/>
                        </a:rPr>
                        <a:t>100</a:t>
                      </a:r>
                      <a:endParaRPr lang="it-IT"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chemeClr val="accent5">
                              <a:lumMod val="75000"/>
                            </a:schemeClr>
                          </a:solidFill>
                          <a:effectLst/>
                        </a:rPr>
                        <a:t>100</a:t>
                      </a:r>
                      <a:endParaRPr lang="it-IT"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chemeClr val="accent5">
                              <a:lumMod val="75000"/>
                            </a:schemeClr>
                          </a:solidFill>
                          <a:effectLst/>
                        </a:rPr>
                        <a:t>100</a:t>
                      </a:r>
                      <a:endParaRPr lang="it-IT"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chemeClr val="accent5">
                              <a:lumMod val="75000"/>
                            </a:schemeClr>
                          </a:solidFill>
                          <a:effectLst/>
                        </a:rPr>
                        <a:t>100</a:t>
                      </a:r>
                      <a:endParaRPr lang="it-IT"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chemeClr val="accent5">
                              <a:lumMod val="75000"/>
                            </a:schemeClr>
                          </a:solidFill>
                          <a:effectLst/>
                        </a:rPr>
                        <a:t>100</a:t>
                      </a:r>
                      <a:endParaRPr lang="it-IT"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chemeClr val="accent5">
                              <a:lumMod val="75000"/>
                            </a:schemeClr>
                          </a:solidFill>
                          <a:effectLst/>
                        </a:rPr>
                        <a:t>90</a:t>
                      </a:r>
                      <a:endParaRPr lang="it-IT"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956524197"/>
                  </a:ext>
                </a:extLst>
              </a:tr>
              <a:tr h="245765">
                <a:tc>
                  <a:txBody>
                    <a:bodyPr/>
                    <a:lstStyle/>
                    <a:p>
                      <a:pPr>
                        <a:lnSpc>
                          <a:spcPct val="107000"/>
                        </a:lnSpc>
                        <a:spcAft>
                          <a:spcPts val="0"/>
                        </a:spcAft>
                      </a:pPr>
                      <a:r>
                        <a:rPr lang="it-IT" sz="1800">
                          <a:effectLst/>
                        </a:rPr>
                        <a:t>median (ppt)</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200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300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420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160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400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90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15199078"/>
                  </a:ext>
                </a:extLst>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4233681204"/>
              </p:ext>
            </p:extLst>
          </p:nvPr>
        </p:nvGraphicFramePr>
        <p:xfrm>
          <a:off x="0" y="5290431"/>
          <a:ext cx="7893305" cy="1372788"/>
        </p:xfrm>
        <a:graphic>
          <a:graphicData uri="http://schemas.openxmlformats.org/drawingml/2006/table">
            <a:tbl>
              <a:tblPr>
                <a:tableStyleId>{5940675A-B579-460E-94D1-54222C63F5DA}</a:tableStyleId>
              </a:tblPr>
              <a:tblGrid>
                <a:gridCol w="1588720">
                  <a:extLst>
                    <a:ext uri="{9D8B030D-6E8A-4147-A177-3AD203B41FA5}">
                      <a16:colId xmlns:a16="http://schemas.microsoft.com/office/drawing/2014/main" val="2824721487"/>
                    </a:ext>
                  </a:extLst>
                </a:gridCol>
                <a:gridCol w="754540">
                  <a:extLst>
                    <a:ext uri="{9D8B030D-6E8A-4147-A177-3AD203B41FA5}">
                      <a16:colId xmlns:a16="http://schemas.microsoft.com/office/drawing/2014/main" val="3829485889"/>
                    </a:ext>
                  </a:extLst>
                </a:gridCol>
                <a:gridCol w="975836">
                  <a:extLst>
                    <a:ext uri="{9D8B030D-6E8A-4147-A177-3AD203B41FA5}">
                      <a16:colId xmlns:a16="http://schemas.microsoft.com/office/drawing/2014/main" val="202306479"/>
                    </a:ext>
                  </a:extLst>
                </a:gridCol>
                <a:gridCol w="923298">
                  <a:extLst>
                    <a:ext uri="{9D8B030D-6E8A-4147-A177-3AD203B41FA5}">
                      <a16:colId xmlns:a16="http://schemas.microsoft.com/office/drawing/2014/main" val="2104532328"/>
                    </a:ext>
                  </a:extLst>
                </a:gridCol>
                <a:gridCol w="1034427">
                  <a:extLst>
                    <a:ext uri="{9D8B030D-6E8A-4147-A177-3AD203B41FA5}">
                      <a16:colId xmlns:a16="http://schemas.microsoft.com/office/drawing/2014/main" val="3338515807"/>
                    </a:ext>
                  </a:extLst>
                </a:gridCol>
                <a:gridCol w="767522">
                  <a:extLst>
                    <a:ext uri="{9D8B030D-6E8A-4147-A177-3AD203B41FA5}">
                      <a16:colId xmlns:a16="http://schemas.microsoft.com/office/drawing/2014/main" val="3937400353"/>
                    </a:ext>
                  </a:extLst>
                </a:gridCol>
                <a:gridCol w="899702">
                  <a:extLst>
                    <a:ext uri="{9D8B030D-6E8A-4147-A177-3AD203B41FA5}">
                      <a16:colId xmlns:a16="http://schemas.microsoft.com/office/drawing/2014/main" val="1421439301"/>
                    </a:ext>
                  </a:extLst>
                </a:gridCol>
                <a:gridCol w="949260">
                  <a:extLst>
                    <a:ext uri="{9D8B030D-6E8A-4147-A177-3AD203B41FA5}">
                      <a16:colId xmlns:a16="http://schemas.microsoft.com/office/drawing/2014/main" val="3500666130"/>
                    </a:ext>
                  </a:extLst>
                </a:gridCol>
              </a:tblGrid>
              <a:tr h="492297">
                <a:tc>
                  <a:txBody>
                    <a:bodyPr/>
                    <a:lstStyle/>
                    <a:p>
                      <a:pPr algn="r">
                        <a:lnSpc>
                          <a:spcPct val="107000"/>
                        </a:lnSpc>
                        <a:spcAft>
                          <a:spcPts val="0"/>
                        </a:spcAft>
                      </a:pP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PFBS</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PFPES</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PFHXS</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b="1" dirty="0">
                          <a:solidFill>
                            <a:srgbClr val="FF0000"/>
                          </a:solidFill>
                          <a:effectLst/>
                        </a:rPr>
                        <a:t>PFOS</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dirty="0">
                          <a:effectLst/>
                        </a:rPr>
                        <a:t>PFNS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PFDS</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PFDOS</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97845515"/>
                  </a:ext>
                </a:extLst>
              </a:tr>
              <a:tr h="259198">
                <a:tc>
                  <a:txBody>
                    <a:bodyPr/>
                    <a:lstStyle/>
                    <a:p>
                      <a:pPr>
                        <a:lnSpc>
                          <a:spcPct val="107000"/>
                        </a:lnSpc>
                        <a:spcAft>
                          <a:spcPts val="0"/>
                        </a:spcAft>
                      </a:pPr>
                      <a:r>
                        <a:rPr lang="it-IT" sz="1800" dirty="0">
                          <a:effectLst/>
                        </a:rPr>
                        <a:t>LOD (</a:t>
                      </a:r>
                      <a:r>
                        <a:rPr lang="it-IT" sz="1800" dirty="0" err="1">
                          <a:effectLst/>
                        </a:rPr>
                        <a:t>ppt</a:t>
                      </a:r>
                      <a:r>
                        <a:rPr lang="it-IT" sz="1800" dirty="0">
                          <a:effectLst/>
                        </a:rPr>
                        <a: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240376444"/>
                  </a:ext>
                </a:extLst>
              </a:tr>
              <a:tr h="259198">
                <a:tc>
                  <a:txBody>
                    <a:bodyPr/>
                    <a:lstStyle/>
                    <a:p>
                      <a:pPr>
                        <a:lnSpc>
                          <a:spcPct val="107000"/>
                        </a:lnSpc>
                        <a:spcAft>
                          <a:spcPts val="0"/>
                        </a:spcAft>
                      </a:pPr>
                      <a:r>
                        <a:rPr lang="it-IT" sz="1800" dirty="0" smtClean="0">
                          <a:effectLst/>
                        </a:rPr>
                        <a:t>QD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5</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27</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56</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b="1" dirty="0">
                          <a:solidFill>
                            <a:srgbClr val="FF0000"/>
                          </a:solidFill>
                          <a:effectLst/>
                        </a:rPr>
                        <a:t>100</a:t>
                      </a:r>
                      <a:endParaRPr lang="it-IT"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911217650"/>
                  </a:ext>
                </a:extLst>
              </a:tr>
              <a:tr h="259198">
                <a:tc>
                  <a:txBody>
                    <a:bodyPr/>
                    <a:lstStyle/>
                    <a:p>
                      <a:pPr>
                        <a:lnSpc>
                          <a:spcPct val="107000"/>
                        </a:lnSpc>
                        <a:spcAft>
                          <a:spcPts val="0"/>
                        </a:spcAft>
                      </a:pPr>
                      <a:r>
                        <a:rPr lang="it-IT" sz="1800">
                          <a:effectLst/>
                        </a:rPr>
                        <a:t>median (ppt)</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1700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939359229"/>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2236332638"/>
              </p:ext>
            </p:extLst>
          </p:nvPr>
        </p:nvGraphicFramePr>
        <p:xfrm>
          <a:off x="76803" y="6895071"/>
          <a:ext cx="7161216" cy="1689653"/>
        </p:xfrm>
        <a:graphic>
          <a:graphicData uri="http://schemas.openxmlformats.org/drawingml/2006/table">
            <a:tbl>
              <a:tblPr>
                <a:tableStyleId>{5940675A-B579-460E-94D1-54222C63F5DA}</a:tableStyleId>
              </a:tblPr>
              <a:tblGrid>
                <a:gridCol w="1309688">
                  <a:extLst>
                    <a:ext uri="{9D8B030D-6E8A-4147-A177-3AD203B41FA5}">
                      <a16:colId xmlns:a16="http://schemas.microsoft.com/office/drawing/2014/main" val="1479325117"/>
                    </a:ext>
                  </a:extLst>
                </a:gridCol>
                <a:gridCol w="966788">
                  <a:extLst>
                    <a:ext uri="{9D8B030D-6E8A-4147-A177-3AD203B41FA5}">
                      <a16:colId xmlns:a16="http://schemas.microsoft.com/office/drawing/2014/main" val="1697152837"/>
                    </a:ext>
                  </a:extLst>
                </a:gridCol>
                <a:gridCol w="992188">
                  <a:extLst>
                    <a:ext uri="{9D8B030D-6E8A-4147-A177-3AD203B41FA5}">
                      <a16:colId xmlns:a16="http://schemas.microsoft.com/office/drawing/2014/main" val="4187052022"/>
                    </a:ext>
                  </a:extLst>
                </a:gridCol>
                <a:gridCol w="966788">
                  <a:extLst>
                    <a:ext uri="{9D8B030D-6E8A-4147-A177-3AD203B41FA5}">
                      <a16:colId xmlns:a16="http://schemas.microsoft.com/office/drawing/2014/main" val="4230277388"/>
                    </a:ext>
                  </a:extLst>
                </a:gridCol>
                <a:gridCol w="966788">
                  <a:extLst>
                    <a:ext uri="{9D8B030D-6E8A-4147-A177-3AD203B41FA5}">
                      <a16:colId xmlns:a16="http://schemas.microsoft.com/office/drawing/2014/main" val="1365538203"/>
                    </a:ext>
                  </a:extLst>
                </a:gridCol>
                <a:gridCol w="992188">
                  <a:extLst>
                    <a:ext uri="{9D8B030D-6E8A-4147-A177-3AD203B41FA5}">
                      <a16:colId xmlns:a16="http://schemas.microsoft.com/office/drawing/2014/main" val="3295935392"/>
                    </a:ext>
                  </a:extLst>
                </a:gridCol>
                <a:gridCol w="966788">
                  <a:extLst>
                    <a:ext uri="{9D8B030D-6E8A-4147-A177-3AD203B41FA5}">
                      <a16:colId xmlns:a16="http://schemas.microsoft.com/office/drawing/2014/main" val="1651360466"/>
                    </a:ext>
                  </a:extLst>
                </a:gridCol>
              </a:tblGrid>
              <a:tr h="515665">
                <a:tc>
                  <a:txBody>
                    <a:bodyPr/>
                    <a:lstStyle/>
                    <a:p>
                      <a:pPr algn="r">
                        <a:lnSpc>
                          <a:spcPct val="107000"/>
                        </a:lnSpc>
                        <a:spcAft>
                          <a:spcPts val="0"/>
                        </a:spcAft>
                      </a:pPr>
                      <a:r>
                        <a:rPr lang="it-IT" sz="1800">
                          <a:effectLst/>
                        </a:rPr>
                        <a: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gridSpan="6">
                  <a:txBody>
                    <a:bodyPr/>
                    <a:lstStyle/>
                    <a:p>
                      <a:pPr algn="ctr">
                        <a:lnSpc>
                          <a:spcPct val="107000"/>
                        </a:lnSpc>
                        <a:spcAft>
                          <a:spcPts val="0"/>
                        </a:spcAft>
                      </a:pPr>
                      <a:r>
                        <a:rPr lang="it-IT" sz="1800">
                          <a:effectLst/>
                        </a:rPr>
                        <a:t>Chloro-Fluoro PolyEther Carboxilates</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178107829"/>
                  </a:ext>
                </a:extLst>
              </a:tr>
              <a:tr h="184150">
                <a:tc>
                  <a:txBody>
                    <a:bodyPr/>
                    <a:lstStyle/>
                    <a:p>
                      <a:pPr algn="r">
                        <a:lnSpc>
                          <a:spcPct val="107000"/>
                        </a:lnSpc>
                        <a:spcAft>
                          <a:spcPts val="0"/>
                        </a:spcAft>
                      </a:pPr>
                      <a:r>
                        <a:rPr lang="it-IT" sz="1800">
                          <a:effectLst/>
                        </a:rPr>
                        <a: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N2 (0,1)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M3 (1,1)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N3 (0,2)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N4 (0,3)</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M4 (1,2)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0"/>
                        </a:spcAft>
                      </a:pPr>
                      <a:r>
                        <a:rPr lang="it-IT" sz="1800">
                          <a:effectLst/>
                        </a:rPr>
                        <a:t>N5 (2,2)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04771525"/>
                  </a:ext>
                </a:extLst>
              </a:tr>
              <a:tr h="184150">
                <a:tc>
                  <a:txBody>
                    <a:bodyPr/>
                    <a:lstStyle/>
                    <a:p>
                      <a:pPr>
                        <a:lnSpc>
                          <a:spcPct val="107000"/>
                        </a:lnSpc>
                        <a:spcAft>
                          <a:spcPts val="0"/>
                        </a:spcAft>
                      </a:pPr>
                      <a:r>
                        <a:rPr lang="it-IT" sz="1800">
                          <a:effectLst/>
                        </a:rPr>
                        <a:t>LOD (ppt)</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726210377"/>
                  </a:ext>
                </a:extLst>
              </a:tr>
              <a:tr h="184150">
                <a:tc>
                  <a:txBody>
                    <a:bodyPr/>
                    <a:lstStyle/>
                    <a:p>
                      <a:pPr>
                        <a:lnSpc>
                          <a:spcPct val="107000"/>
                        </a:lnSpc>
                        <a:spcAft>
                          <a:spcPts val="0"/>
                        </a:spcAft>
                      </a:pPr>
                      <a:r>
                        <a:rPr lang="it-IT" sz="1800" dirty="0" smtClean="0">
                          <a:effectLst/>
                        </a:rPr>
                        <a:t>QD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17</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34</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15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000928683"/>
                  </a:ext>
                </a:extLst>
              </a:tr>
              <a:tr h="184150">
                <a:tc>
                  <a:txBody>
                    <a:bodyPr/>
                    <a:lstStyle/>
                    <a:p>
                      <a:pPr>
                        <a:lnSpc>
                          <a:spcPct val="107000"/>
                        </a:lnSpc>
                        <a:spcAft>
                          <a:spcPts val="0"/>
                        </a:spcAft>
                      </a:pPr>
                      <a:r>
                        <a:rPr lang="it-IT" sz="1800">
                          <a:effectLst/>
                        </a:rPr>
                        <a:t>mean (ppt)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80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20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80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50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a:effectLst/>
                        </a:rPr>
                        <a:t>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r">
                        <a:lnSpc>
                          <a:spcPct val="107000"/>
                        </a:lnSpc>
                        <a:spcAft>
                          <a:spcPts val="0"/>
                        </a:spcAft>
                      </a:pPr>
                      <a:r>
                        <a:rPr lang="it-IT" sz="1800" dirty="0">
                          <a:effectLst/>
                        </a:rPr>
                        <a:t>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269902462"/>
                  </a:ext>
                </a:extLst>
              </a:tr>
            </a:tbl>
          </a:graphicData>
        </a:graphic>
      </p:graphicFrame>
      <p:pic>
        <p:nvPicPr>
          <p:cNvPr id="8" name="Immagine 7"/>
          <p:cNvPicPr/>
          <p:nvPr/>
        </p:nvPicPr>
        <p:blipFill>
          <a:blip r:embed="rId3"/>
          <a:stretch>
            <a:fillRect/>
          </a:stretch>
        </p:blipFill>
        <p:spPr>
          <a:xfrm>
            <a:off x="7238019" y="6899175"/>
            <a:ext cx="5766781" cy="1812339"/>
          </a:xfrm>
          <a:prstGeom prst="rect">
            <a:avLst/>
          </a:prstGeom>
        </p:spPr>
      </p:pic>
      <p:sp>
        <p:nvSpPr>
          <p:cNvPr id="2" name="CasellaDiTesto 1"/>
          <p:cNvSpPr txBox="1"/>
          <p:nvPr/>
        </p:nvSpPr>
        <p:spPr>
          <a:xfrm>
            <a:off x="76803" y="8426581"/>
            <a:ext cx="362803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it-IT" sz="2000" b="0" dirty="0" smtClean="0">
                <a:latin typeface="Verdana" panose="020B0604030504040204" pitchFamily="34" charset="0"/>
                <a:ea typeface="Verdana" panose="020B0604030504040204" pitchFamily="34" charset="0"/>
              </a:rPr>
              <a:t>QD = </a:t>
            </a:r>
            <a:r>
              <a:rPr lang="it-IT" sz="2000" b="0" dirty="0" err="1" smtClean="0">
                <a:latin typeface="Verdana" panose="020B0604030504040204" pitchFamily="34" charset="0"/>
                <a:ea typeface="Verdana" panose="020B0604030504040204" pitchFamily="34" charset="0"/>
              </a:rPr>
              <a:t>Quantified</a:t>
            </a:r>
            <a:r>
              <a:rPr lang="it-IT" sz="2000" b="0" dirty="0" smtClean="0">
                <a:latin typeface="Verdana" panose="020B0604030504040204" pitchFamily="34" charset="0"/>
                <a:ea typeface="Verdana" panose="020B0604030504040204" pitchFamily="34" charset="0"/>
              </a:rPr>
              <a:t> Data</a:t>
            </a:r>
            <a:endParaRPr lang="it-IT" sz="2000" b="0" dirty="0">
              <a:latin typeface="Verdana" panose="020B0604030504040204" pitchFamily="34" charset="0"/>
              <a:ea typeface="Verdana" panose="020B0604030504040204" pitchFamily="34" charset="0"/>
            </a:endParaRPr>
          </a:p>
        </p:txBody>
      </p:sp>
      <p:sp>
        <p:nvSpPr>
          <p:cNvPr id="9" name="CasellaDiTesto 8"/>
          <p:cNvSpPr txBox="1"/>
          <p:nvPr/>
        </p:nvSpPr>
        <p:spPr>
          <a:xfrm>
            <a:off x="8248831" y="5371530"/>
            <a:ext cx="4472379" cy="1210588"/>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dirty="0" err="1">
                <a:solidFill>
                  <a:srgbClr val="FF0000"/>
                </a:solidFill>
                <a:latin typeface="Verdana" panose="020B0604030504040204" pitchFamily="34" charset="0"/>
                <a:ea typeface="Verdana" panose="020B0604030504040204" pitchFamily="34" charset="0"/>
              </a:rPr>
              <a:t>b</a:t>
            </a:r>
            <a:r>
              <a:rPr lang="it-IT" dirty="0" err="1" smtClean="0">
                <a:solidFill>
                  <a:srgbClr val="FF0000"/>
                </a:solidFill>
                <a:latin typeface="Verdana" panose="020B0604030504040204" pitchFamily="34" charset="0"/>
                <a:ea typeface="Verdana" panose="020B0604030504040204" pitchFamily="34" charset="0"/>
              </a:rPr>
              <a:t>enthic</a:t>
            </a:r>
            <a:r>
              <a:rPr lang="it-IT" dirty="0" smtClean="0">
                <a:solidFill>
                  <a:srgbClr val="FF0000"/>
                </a:solidFill>
                <a:latin typeface="Verdana" panose="020B0604030504040204" pitchFamily="34" charset="0"/>
                <a:ea typeface="Verdana" panose="020B0604030504040204" pitchFamily="34" charset="0"/>
              </a:rPr>
              <a:t> </a:t>
            </a:r>
            <a:r>
              <a:rPr lang="it-IT" dirty="0" err="1" smtClean="0">
                <a:solidFill>
                  <a:srgbClr val="FF0000"/>
                </a:solidFill>
                <a:latin typeface="Verdana" panose="020B0604030504040204" pitchFamily="34" charset="0"/>
                <a:ea typeface="Verdana" panose="020B0604030504040204" pitchFamily="34" charset="0"/>
              </a:rPr>
              <a:t>forage</a:t>
            </a:r>
            <a:r>
              <a:rPr lang="it-IT" dirty="0" smtClean="0">
                <a:solidFill>
                  <a:srgbClr val="FF0000"/>
                </a:solidFill>
                <a:latin typeface="Verdana" panose="020B0604030504040204" pitchFamily="34" charset="0"/>
                <a:ea typeface="Verdana" panose="020B0604030504040204" pitchFamily="34" charset="0"/>
              </a:rPr>
              <a:t> </a:t>
            </a:r>
            <a:r>
              <a:rPr lang="it-IT" dirty="0" err="1" smtClean="0">
                <a:solidFill>
                  <a:srgbClr val="FF0000"/>
                </a:solidFill>
                <a:latin typeface="Verdana" panose="020B0604030504040204" pitchFamily="34" charset="0"/>
                <a:ea typeface="Verdana" panose="020B0604030504040204" pitchFamily="34" charset="0"/>
              </a:rPr>
              <a:t>habits</a:t>
            </a:r>
            <a:endParaRPr lang="it-IT" dirty="0" smtClean="0">
              <a:solidFill>
                <a:srgbClr val="FF0000"/>
              </a:solidFill>
              <a:latin typeface="Verdana" panose="020B0604030504040204" pitchFamily="34" charset="0"/>
              <a:ea typeface="Verdana" panose="020B0604030504040204" pitchFamily="34" charset="0"/>
            </a:endParaRPr>
          </a:p>
          <a:p>
            <a:r>
              <a:rPr lang="it-IT" dirty="0" smtClean="0">
                <a:solidFill>
                  <a:srgbClr val="FF0000"/>
                </a:solidFill>
                <a:latin typeface="Verdana" panose="020B0604030504040204" pitchFamily="34" charset="0"/>
                <a:ea typeface="Verdana" panose="020B0604030504040204" pitchFamily="34" charset="0"/>
              </a:rPr>
              <a:t>+ </a:t>
            </a:r>
          </a:p>
          <a:p>
            <a:r>
              <a:rPr lang="it-IT" dirty="0" smtClean="0">
                <a:solidFill>
                  <a:srgbClr val="FF0000"/>
                </a:solidFill>
                <a:latin typeface="Verdana" panose="020B0604030504040204" pitchFamily="34" charset="0"/>
                <a:ea typeface="Verdana" panose="020B0604030504040204" pitchFamily="34" charset="0"/>
              </a:rPr>
              <a:t>PFAS </a:t>
            </a:r>
            <a:r>
              <a:rPr lang="it-IT" dirty="0" err="1" smtClean="0">
                <a:solidFill>
                  <a:srgbClr val="FF0000"/>
                </a:solidFill>
                <a:latin typeface="Verdana" panose="020B0604030504040204" pitchFamily="34" charset="0"/>
                <a:ea typeface="Verdana" panose="020B0604030504040204" pitchFamily="34" charset="0"/>
              </a:rPr>
              <a:t>vitellogenin</a:t>
            </a:r>
            <a:r>
              <a:rPr lang="it-IT" dirty="0" smtClean="0">
                <a:solidFill>
                  <a:srgbClr val="FF0000"/>
                </a:solidFill>
                <a:latin typeface="Verdana" panose="020B0604030504040204" pitchFamily="34" charset="0"/>
                <a:ea typeface="Verdana" panose="020B0604030504040204" pitchFamily="34" charset="0"/>
              </a:rPr>
              <a:t> </a:t>
            </a:r>
            <a:r>
              <a:rPr lang="it-IT" dirty="0" err="1" smtClean="0">
                <a:solidFill>
                  <a:srgbClr val="FF0000"/>
                </a:solidFill>
                <a:latin typeface="Verdana" panose="020B0604030504040204" pitchFamily="34" charset="0"/>
                <a:ea typeface="Verdana" panose="020B0604030504040204" pitchFamily="34" charset="0"/>
              </a:rPr>
              <a:t>affinity</a:t>
            </a:r>
            <a:endParaRPr lang="it-IT" dirty="0">
              <a:solidFill>
                <a:srgbClr val="FF0000"/>
              </a:solidFill>
              <a:latin typeface="Verdana" panose="020B0604030504040204" pitchFamily="34" charset="0"/>
              <a:ea typeface="Verdana" panose="020B0604030504040204" pitchFamily="34" charset="0"/>
            </a:endParaRPr>
          </a:p>
        </p:txBody>
      </p:sp>
      <p:sp>
        <p:nvSpPr>
          <p:cNvPr id="10" name="CasellaDiTesto 9"/>
          <p:cNvSpPr txBox="1"/>
          <p:nvPr/>
        </p:nvSpPr>
        <p:spPr>
          <a:xfrm>
            <a:off x="8996552" y="160425"/>
            <a:ext cx="156132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dirty="0" smtClean="0">
                <a:latin typeface="Tahoma" panose="020B0604030504040204" pitchFamily="34" charset="0"/>
                <a:ea typeface="Tahoma" panose="020B0604030504040204" pitchFamily="34" charset="0"/>
                <a:cs typeface="Tahoma" panose="020B0604030504040204" pitchFamily="34" charset="0"/>
              </a:rPr>
              <a:t>Risultati</a:t>
            </a:r>
            <a:endParaRPr lang="it-IT" sz="2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384999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04958" y="8379"/>
            <a:ext cx="275395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dirty="0" smtClean="0">
                <a:latin typeface="Tahoma" panose="020B0604030504040204" pitchFamily="34" charset="0"/>
                <a:ea typeface="Tahoma" panose="020B0604030504040204" pitchFamily="34" charset="0"/>
                <a:cs typeface="Tahoma" panose="020B0604030504040204" pitchFamily="34" charset="0"/>
              </a:rPr>
              <a:t>Ringraziamenti</a:t>
            </a:r>
            <a:endParaRPr lang="it-IT" sz="27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Roberto Mini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2969" y="5380326"/>
            <a:ext cx="2046367" cy="204636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4907014" y="6184444"/>
            <a:ext cx="1903836" cy="1903836"/>
          </a:xfrm>
          <a:prstGeom prst="rect">
            <a:avLst/>
          </a:prstGeom>
        </p:spPr>
      </p:pic>
      <p:pic>
        <p:nvPicPr>
          <p:cNvPr id="4" name="Immagine 3"/>
          <p:cNvPicPr>
            <a:picLocks noChangeAspect="1"/>
          </p:cNvPicPr>
          <p:nvPr/>
        </p:nvPicPr>
        <p:blipFill>
          <a:blip r:embed="rId4"/>
          <a:stretch>
            <a:fillRect/>
          </a:stretch>
        </p:blipFill>
        <p:spPr>
          <a:xfrm>
            <a:off x="303995" y="4019930"/>
            <a:ext cx="2305068" cy="1728801"/>
          </a:xfrm>
          <a:prstGeom prst="rect">
            <a:avLst/>
          </a:prstGeom>
        </p:spPr>
      </p:pic>
      <p:pic>
        <p:nvPicPr>
          <p:cNvPr id="2052" name="Picture 4" descr="Scientific Committ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617" y="1351493"/>
            <a:ext cx="1871763" cy="1871763"/>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6"/>
          <a:stretch>
            <a:fillRect/>
          </a:stretch>
        </p:blipFill>
        <p:spPr>
          <a:xfrm>
            <a:off x="2945338" y="4155679"/>
            <a:ext cx="3923353" cy="1569341"/>
          </a:xfrm>
          <a:prstGeom prst="rect">
            <a:avLst/>
          </a:prstGeom>
        </p:spPr>
      </p:pic>
      <p:pic>
        <p:nvPicPr>
          <p:cNvPr id="9" name="Immagine 8"/>
          <p:cNvPicPr>
            <a:picLocks noChangeAspect="1"/>
          </p:cNvPicPr>
          <p:nvPr/>
        </p:nvPicPr>
        <p:blipFill>
          <a:blip r:embed="rId7"/>
          <a:stretch>
            <a:fillRect/>
          </a:stretch>
        </p:blipFill>
        <p:spPr>
          <a:xfrm>
            <a:off x="347845" y="6815892"/>
            <a:ext cx="4522436" cy="858912"/>
          </a:xfrm>
          <a:prstGeom prst="rect">
            <a:avLst/>
          </a:prstGeom>
        </p:spPr>
      </p:pic>
      <p:sp>
        <p:nvSpPr>
          <p:cNvPr id="10" name="CasellaDiTesto 9"/>
          <p:cNvSpPr txBox="1"/>
          <p:nvPr/>
        </p:nvSpPr>
        <p:spPr>
          <a:xfrm>
            <a:off x="134989" y="5516547"/>
            <a:ext cx="241091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latin typeface="Tahoma" panose="020B0604030504040204" pitchFamily="34" charset="0"/>
                <a:ea typeface="Tahoma" panose="020B0604030504040204" pitchFamily="34" charset="0"/>
                <a:cs typeface="Tahoma" panose="020B0604030504040204" pitchFamily="34" charset="0"/>
              </a:rPr>
              <a:t>Fulvio Maffucci</a:t>
            </a:r>
            <a:endParaRPr lang="it-IT" sz="2700" b="0" dirty="0">
              <a:latin typeface="Tahoma" panose="020B0604030504040204" pitchFamily="34" charset="0"/>
              <a:ea typeface="Tahoma" panose="020B0604030504040204" pitchFamily="34" charset="0"/>
              <a:cs typeface="Tahoma" panose="020B0604030504040204" pitchFamily="34" charset="0"/>
            </a:endParaRPr>
          </a:p>
        </p:txBody>
      </p:sp>
      <p:sp>
        <p:nvSpPr>
          <p:cNvPr id="11" name="CasellaDiTesto 10"/>
          <p:cNvSpPr txBox="1"/>
          <p:nvPr/>
        </p:nvSpPr>
        <p:spPr>
          <a:xfrm>
            <a:off x="4697380" y="7774022"/>
            <a:ext cx="217206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Tahoma" panose="020B0604030504040204" pitchFamily="34" charset="0"/>
                <a:ea typeface="Tahoma" panose="020B0604030504040204" pitchFamily="34" charset="0"/>
                <a:cs typeface="Tahoma" panose="020B0604030504040204" pitchFamily="34" charset="0"/>
              </a:rPr>
              <a:t>Mauro Esposito</a:t>
            </a:r>
            <a:endParaRPr lang="it-IT" b="0" dirty="0">
              <a:latin typeface="Tahoma" panose="020B0604030504040204" pitchFamily="34" charset="0"/>
              <a:ea typeface="Tahoma" panose="020B0604030504040204" pitchFamily="34" charset="0"/>
              <a:cs typeface="Tahoma" panose="020B0604030504040204" pitchFamily="34" charset="0"/>
            </a:endParaRPr>
          </a:p>
        </p:txBody>
      </p:sp>
      <p:pic>
        <p:nvPicPr>
          <p:cNvPr id="12" name="Immagine 11"/>
          <p:cNvPicPr>
            <a:picLocks noChangeAspect="1"/>
          </p:cNvPicPr>
          <p:nvPr/>
        </p:nvPicPr>
        <p:blipFill>
          <a:blip r:embed="rId8"/>
          <a:stretch>
            <a:fillRect/>
          </a:stretch>
        </p:blipFill>
        <p:spPr>
          <a:xfrm>
            <a:off x="442393" y="1166777"/>
            <a:ext cx="2348034" cy="2348034"/>
          </a:xfrm>
          <a:prstGeom prst="rect">
            <a:avLst/>
          </a:prstGeom>
        </p:spPr>
      </p:pic>
      <p:sp>
        <p:nvSpPr>
          <p:cNvPr id="13" name="CasellaDiTesto 12"/>
          <p:cNvSpPr txBox="1"/>
          <p:nvPr/>
        </p:nvSpPr>
        <p:spPr>
          <a:xfrm>
            <a:off x="2738672" y="3046662"/>
            <a:ext cx="781784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Tahoma" panose="020B0604030504040204" pitchFamily="34" charset="0"/>
                <a:ea typeface="Tahoma" panose="020B0604030504040204" pitchFamily="34" charset="0"/>
                <a:cs typeface="Tahoma" panose="020B0604030504040204" pitchFamily="34" charset="0"/>
              </a:rPr>
              <a:t>Roberta </a:t>
            </a:r>
            <a:r>
              <a:rPr lang="it-IT" b="0" dirty="0" err="1">
                <a:latin typeface="Tahoma" panose="020B0604030504040204" pitchFamily="34" charset="0"/>
                <a:ea typeface="Tahoma" panose="020B0604030504040204" pitchFamily="34" charset="0"/>
                <a:cs typeface="Tahoma" panose="020B0604030504040204" pitchFamily="34" charset="0"/>
              </a:rPr>
              <a:t>G</a:t>
            </a:r>
            <a:r>
              <a:rPr lang="it-IT" b="0" dirty="0" err="1" smtClean="0">
                <a:latin typeface="Tahoma" panose="020B0604030504040204" pitchFamily="34" charset="0"/>
                <a:ea typeface="Tahoma" panose="020B0604030504040204" pitchFamily="34" charset="0"/>
                <a:cs typeface="Tahoma" panose="020B0604030504040204" pitchFamily="34" charset="0"/>
              </a:rPr>
              <a:t>alarini</a:t>
            </a:r>
            <a:r>
              <a:rPr lang="it-IT" b="0" dirty="0" smtClean="0">
                <a:latin typeface="Tahoma" panose="020B0604030504040204" pitchFamily="34" charset="0"/>
                <a:ea typeface="Tahoma" panose="020B0604030504040204" pitchFamily="34" charset="0"/>
                <a:cs typeface="Tahoma" panose="020B0604030504040204" pitchFamily="34" charset="0"/>
              </a:rPr>
              <a:t>,      Simone Moretti,       Carolina </a:t>
            </a:r>
            <a:r>
              <a:rPr lang="it-IT" b="0" dirty="0" err="1" smtClean="0">
                <a:latin typeface="Tahoma" panose="020B0604030504040204" pitchFamily="34" charset="0"/>
                <a:ea typeface="Tahoma" panose="020B0604030504040204" pitchFamily="34" charset="0"/>
                <a:cs typeface="Tahoma" panose="020B0604030504040204" pitchFamily="34" charset="0"/>
              </a:rPr>
              <a:t>Barola</a:t>
            </a:r>
            <a:endParaRPr lang="it-IT" b="0" dirty="0">
              <a:latin typeface="Tahoma" panose="020B0604030504040204" pitchFamily="34" charset="0"/>
              <a:ea typeface="Tahoma" panose="020B0604030504040204" pitchFamily="34" charset="0"/>
              <a:cs typeface="Tahoma" panose="020B0604030504040204" pitchFamily="34" charset="0"/>
            </a:endParaRPr>
          </a:p>
        </p:txBody>
      </p:sp>
      <p:sp>
        <p:nvSpPr>
          <p:cNvPr id="14" name="CasellaDiTesto 13"/>
          <p:cNvSpPr txBox="1"/>
          <p:nvPr/>
        </p:nvSpPr>
        <p:spPr>
          <a:xfrm>
            <a:off x="10502969" y="7229529"/>
            <a:ext cx="22570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Tahoma" panose="020B0604030504040204" pitchFamily="34" charset="0"/>
                <a:ea typeface="Tahoma" panose="020B0604030504040204" pitchFamily="34" charset="0"/>
                <a:cs typeface="Tahoma" panose="020B0604030504040204" pitchFamily="34" charset="0"/>
              </a:rPr>
              <a:t>Roberto </a:t>
            </a:r>
            <a:r>
              <a:rPr lang="it-IT" b="0" dirty="0" err="1" smtClean="0">
                <a:latin typeface="Tahoma" panose="020B0604030504040204" pitchFamily="34" charset="0"/>
                <a:ea typeface="Tahoma" panose="020B0604030504040204" pitchFamily="34" charset="0"/>
                <a:cs typeface="Tahoma" panose="020B0604030504040204" pitchFamily="34" charset="0"/>
              </a:rPr>
              <a:t>Miniero</a:t>
            </a:r>
            <a:endParaRPr lang="it-IT" b="0" dirty="0">
              <a:latin typeface="Tahoma" panose="020B0604030504040204" pitchFamily="34" charset="0"/>
              <a:ea typeface="Tahoma" panose="020B0604030504040204" pitchFamily="34" charset="0"/>
              <a:cs typeface="Tahoma" panose="020B0604030504040204" pitchFamily="34" charset="0"/>
            </a:endParaRPr>
          </a:p>
        </p:txBody>
      </p:sp>
      <p:pic>
        <p:nvPicPr>
          <p:cNvPr id="16" name="Immagin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8744" y="1351493"/>
            <a:ext cx="1683862" cy="1969344"/>
          </a:xfrm>
          <a:prstGeom prst="rect">
            <a:avLst/>
          </a:prstGeom>
        </p:spPr>
      </p:pic>
      <p:sp>
        <p:nvSpPr>
          <p:cNvPr id="17" name="CasellaDiTesto 16"/>
          <p:cNvSpPr txBox="1"/>
          <p:nvPr/>
        </p:nvSpPr>
        <p:spPr>
          <a:xfrm>
            <a:off x="428365" y="8318514"/>
            <a:ext cx="121209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en-US" sz="2000" b="0" dirty="0" smtClean="0"/>
              <a:t>Italian </a:t>
            </a:r>
            <a:r>
              <a:rPr lang="en-US" sz="2000" b="0" dirty="0"/>
              <a:t>Ministry of Health, project </a:t>
            </a:r>
            <a:r>
              <a:rPr lang="en-US" sz="2000" b="0" dirty="0" err="1"/>
              <a:t>TurtHea</a:t>
            </a:r>
            <a:r>
              <a:rPr lang="en-US" sz="2000" b="0" dirty="0"/>
              <a:t> IZSME RC </a:t>
            </a:r>
            <a:r>
              <a:rPr lang="en-US" sz="2000" b="0" dirty="0" smtClean="0"/>
              <a:t>07/2022 and  IZSUM </a:t>
            </a:r>
            <a:r>
              <a:rPr lang="en-US" sz="2000" b="0" dirty="0"/>
              <a:t>RC 06/2020 </a:t>
            </a:r>
            <a:r>
              <a:rPr lang="en-US" sz="2000" b="0" dirty="0" smtClean="0"/>
              <a:t>Grants</a:t>
            </a:r>
            <a:endParaRPr lang="it-IT" sz="2000" b="0" dirty="0">
              <a:latin typeface="Raleway" panose="020B0003030101060003" pitchFamily="34" charset="0"/>
            </a:endParaRPr>
          </a:p>
        </p:txBody>
      </p:sp>
      <p:pic>
        <p:nvPicPr>
          <p:cNvPr id="18" name="Immagine 17"/>
          <p:cNvPicPr>
            <a:picLocks noChangeAspect="1"/>
          </p:cNvPicPr>
          <p:nvPr/>
        </p:nvPicPr>
        <p:blipFill>
          <a:blip r:embed="rId10"/>
          <a:stretch>
            <a:fillRect/>
          </a:stretch>
        </p:blipFill>
        <p:spPr>
          <a:xfrm>
            <a:off x="5764204" y="1351493"/>
            <a:ext cx="1751807" cy="1898765"/>
          </a:xfrm>
          <a:prstGeom prst="rect">
            <a:avLst/>
          </a:prstGeom>
        </p:spPr>
      </p:pic>
    </p:spTree>
    <p:extLst>
      <p:ext uri="{BB962C8B-B14F-4D97-AF65-F5344CB8AC3E}">
        <p14:creationId xmlns:p14="http://schemas.microsoft.com/office/powerpoint/2010/main" val="422994460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05" y="160638"/>
            <a:ext cx="12667179" cy="7390992"/>
          </a:xfrm>
          <a:prstGeom prst="rect">
            <a:avLst/>
          </a:prstGeom>
          <a:noFill/>
          <a:ln w="9525"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 name="Connettore 1 4"/>
          <p:cNvSpPr/>
          <p:nvPr/>
        </p:nvSpPr>
        <p:spPr>
          <a:xfrm>
            <a:off x="0" y="603136"/>
            <a:ext cx="13004288" cy="26624"/>
          </a:xfrm>
          <a:prstGeom prst="line">
            <a:avLst/>
          </a:prstGeom>
          <a:ln>
            <a:gradFill>
              <a:gsLst>
                <a:gs pos="0">
                  <a:schemeClr val="tx1"/>
                </a:gs>
                <a:gs pos="41000">
                  <a:schemeClr val="accent1">
                    <a:lumMod val="45000"/>
                    <a:lumOff val="55000"/>
                  </a:schemeClr>
                </a:gs>
                <a:gs pos="68000">
                  <a:schemeClr val="accent1">
                    <a:lumMod val="45000"/>
                    <a:lumOff val="55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p:style>
      </p:sp>
      <p:sp>
        <p:nvSpPr>
          <p:cNvPr id="155" name="CasellaDiTesto 5"/>
          <p:cNvSpPr/>
          <p:nvPr/>
        </p:nvSpPr>
        <p:spPr>
          <a:xfrm>
            <a:off x="-69683" y="72135"/>
            <a:ext cx="13002752" cy="560137"/>
          </a:xfrm>
          <a:prstGeom prst="rect">
            <a:avLst/>
          </a:prstGeom>
          <a:noFill/>
          <a:ln w="0">
            <a:noFill/>
          </a:ln>
        </p:spPr>
        <p:style>
          <a:lnRef idx="0">
            <a:scrgbClr r="0" g="0" b="0"/>
          </a:lnRef>
          <a:fillRef idx="0">
            <a:scrgbClr r="0" g="0" b="0"/>
          </a:fillRef>
          <a:effectRef idx="0">
            <a:scrgbClr r="0" g="0" b="0"/>
          </a:effectRef>
          <a:fontRef idx="minor"/>
        </p:style>
        <p:txBody>
          <a:bodyPr wrap="square" lIns="128000" tIns="64000" rIns="128000" bIns="64000" anchor="t">
            <a:spAutoFit/>
          </a:bodyPr>
          <a:lstStyle/>
          <a:p>
            <a:pPr>
              <a:lnSpc>
                <a:spcPct val="100000"/>
              </a:lnSpc>
              <a:buNone/>
            </a:pPr>
            <a:r>
              <a:rPr lang="en-US" sz="2800" spc="-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Risultati</a:t>
            </a:r>
            <a:r>
              <a:rPr lang="en-US" sz="2800" spc="-1" dirty="0" smtClean="0">
                <a:solidFill>
                  <a:schemeClr val="tx1"/>
                </a:solidFill>
                <a:latin typeface="Tahoma" panose="020B0604030504040204" pitchFamily="34" charset="0"/>
                <a:ea typeface="Tahoma" panose="020B0604030504040204" pitchFamily="34" charset="0"/>
                <a:cs typeface="Tahoma" panose="020B0604030504040204" pitchFamily="34" charset="0"/>
              </a:rPr>
              <a:t>: legacy PFAS (ng/kg; </a:t>
            </a:r>
            <a:r>
              <a:rPr lang="en-US" sz="2800" spc="-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ppt</a:t>
            </a:r>
            <a:r>
              <a:rPr lang="en-US" sz="2800" spc="-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it-IT" sz="2800" b="0" spc="-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CasellaDiTesto 1">
            <a:extLst>
              <a:ext uri="{FF2B5EF4-FFF2-40B4-BE49-F238E27FC236}">
                <a16:creationId xmlns:a16="http://schemas.microsoft.com/office/drawing/2014/main" id="{82565F3B-8196-5FBC-8D3B-F3D92B71EC57}"/>
              </a:ext>
            </a:extLst>
          </p:cNvPr>
          <p:cNvSpPr/>
          <p:nvPr/>
        </p:nvSpPr>
        <p:spPr>
          <a:xfrm>
            <a:off x="0" y="9428481"/>
            <a:ext cx="13003776" cy="348092"/>
          </a:xfrm>
          <a:prstGeom prst="rect">
            <a:avLst/>
          </a:prstGeom>
          <a:noFill/>
          <a:ln w="0">
            <a:noFill/>
          </a:ln>
        </p:spPr>
        <p:style>
          <a:lnRef idx="0">
            <a:scrgbClr r="0" g="0" b="0"/>
          </a:lnRef>
          <a:fillRef idx="0">
            <a:scrgbClr r="0" g="0" b="0"/>
          </a:fillRef>
          <a:effectRef idx="0">
            <a:scrgbClr r="0" g="0" b="0"/>
          </a:effectRef>
          <a:fontRef idx="minor"/>
        </p:style>
        <p:txBody>
          <a:bodyPr lIns="128000" tIns="64000" rIns="128000" bIns="64000" anchor="t">
            <a:spAutoFit/>
          </a:bodyPr>
          <a:lstStyle/>
          <a:p>
            <a:pPr algn="r">
              <a:lnSpc>
                <a:spcPct val="100000"/>
              </a:lnSpc>
              <a:buNone/>
            </a:pPr>
            <a:r>
              <a:rPr lang="en-US" sz="1422" b="0" spc="-1" dirty="0">
                <a:latin typeface="Estrangelo Edessa"/>
                <a:ea typeface="DejaVu Sans"/>
              </a:rPr>
              <a:t>20 Marzo 2024, IZSM Portici</a:t>
            </a:r>
            <a:endParaRPr lang="it-IT" sz="1422" b="0" spc="-1" dirty="0">
              <a:latin typeface="Arial"/>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78" y="629760"/>
            <a:ext cx="5651450" cy="3744532"/>
          </a:xfrm>
          <a:prstGeom prst="rect">
            <a:avLst/>
          </a:prstGeom>
          <a:noFill/>
          <a:ln w="9525"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p:cNvSpPr txBox="1"/>
          <p:nvPr/>
        </p:nvSpPr>
        <p:spPr>
          <a:xfrm rot="16200000">
            <a:off x="-1411071" y="3454360"/>
            <a:ext cx="3613255" cy="398699"/>
          </a:xfrm>
          <a:prstGeom prst="rect">
            <a:avLst/>
          </a:prstGeom>
          <a:noFill/>
        </p:spPr>
        <p:txBody>
          <a:bodyPr wrap="square" rtlCol="0">
            <a:spAutoFit/>
          </a:bodyPr>
          <a:lstStyle/>
          <a:p>
            <a:pPr algn="ctr"/>
            <a:r>
              <a:rPr lang="en-US" sz="1991" dirty="0" smtClean="0"/>
              <a:t>Concentration ng/kg</a:t>
            </a:r>
            <a:endParaRPr lang="en-US" sz="1991" dirty="0"/>
          </a:p>
        </p:txBody>
      </p:sp>
      <p:sp>
        <p:nvSpPr>
          <p:cNvPr id="9" name="CasellaDiTesto 4">
            <a:extLst>
              <a:ext uri="{FF2B5EF4-FFF2-40B4-BE49-F238E27FC236}">
                <a16:creationId xmlns:a16="http://schemas.microsoft.com/office/drawing/2014/main" id="{B9535BC2-811B-B322-9EAB-7FF2ADBFB217}"/>
              </a:ext>
            </a:extLst>
          </p:cNvPr>
          <p:cNvSpPr/>
          <p:nvPr/>
        </p:nvSpPr>
        <p:spPr>
          <a:xfrm>
            <a:off x="395557" y="7837405"/>
            <a:ext cx="12537512" cy="1237246"/>
          </a:xfrm>
          <a:prstGeom prst="rect">
            <a:avLst/>
          </a:prstGeom>
          <a:noFill/>
          <a:ln w="0">
            <a:noFill/>
          </a:ln>
        </p:spPr>
        <p:style>
          <a:lnRef idx="0">
            <a:scrgbClr r="0" g="0" b="0"/>
          </a:lnRef>
          <a:fillRef idx="0">
            <a:scrgbClr r="0" g="0" b="0"/>
          </a:fillRef>
          <a:effectRef idx="0">
            <a:scrgbClr r="0" g="0" b="0"/>
          </a:effectRef>
          <a:fontRef idx="minor"/>
        </p:style>
        <p:txBody>
          <a:bodyPr wrap="square" lIns="128000" tIns="64000" rIns="128000" bIns="64000" anchor="t">
            <a:spAutoFit/>
          </a:bodyPr>
          <a:lstStyle/>
          <a:p>
            <a:pPr marL="406394" indent="-406394" algn="just">
              <a:buFont typeface="Wingdings" pitchFamily="2" charset="2"/>
              <a:buChar char="Ø"/>
            </a:pPr>
            <a:r>
              <a:rPr lang="it-IT" b="0" spc="-1" dirty="0" smtClean="0">
                <a:latin typeface="Tahoma" panose="020B0604030504040204" pitchFamily="34" charset="0"/>
                <a:ea typeface="Tahoma" panose="020B0604030504040204" pitchFamily="34" charset="0"/>
                <a:cs typeface="Tahoma" panose="020B0604030504040204" pitchFamily="34" charset="0"/>
              </a:rPr>
              <a:t>PFOS il più abbondante: media </a:t>
            </a:r>
            <a:r>
              <a:rPr lang="it-IT" b="0" spc="-1" dirty="0">
                <a:latin typeface="Tahoma" panose="020B0604030504040204" pitchFamily="34" charset="0"/>
                <a:ea typeface="Tahoma" panose="020B0604030504040204" pitchFamily="34" charset="0"/>
                <a:cs typeface="Tahoma" panose="020B0604030504040204" pitchFamily="34" charset="0"/>
              </a:rPr>
              <a:t>= 1810 ng/kg; </a:t>
            </a:r>
            <a:r>
              <a:rPr lang="it-IT" b="0" spc="-1" dirty="0" smtClean="0">
                <a:latin typeface="Tahoma" panose="020B0604030504040204" pitchFamily="34" charset="0"/>
                <a:ea typeface="Tahoma" panose="020B0604030504040204" pitchFamily="34" charset="0"/>
                <a:cs typeface="Tahoma" panose="020B0604030504040204" pitchFamily="34" charset="0"/>
              </a:rPr>
              <a:t>mediana </a:t>
            </a:r>
            <a:r>
              <a:rPr lang="it-IT" b="0" spc="-1" dirty="0">
                <a:latin typeface="Tahoma" panose="020B0604030504040204" pitchFamily="34" charset="0"/>
                <a:ea typeface="Tahoma" panose="020B0604030504040204" pitchFamily="34" charset="0"/>
                <a:cs typeface="Tahoma" panose="020B0604030504040204" pitchFamily="34" charset="0"/>
              </a:rPr>
              <a:t>= 1701 </a:t>
            </a:r>
            <a:r>
              <a:rPr lang="it-IT" b="0" spc="-1" dirty="0" err="1" smtClean="0">
                <a:latin typeface="Tahoma" panose="020B0604030504040204" pitchFamily="34" charset="0"/>
                <a:ea typeface="Tahoma" panose="020B0604030504040204" pitchFamily="34" charset="0"/>
                <a:cs typeface="Tahoma" panose="020B0604030504040204" pitchFamily="34" charset="0"/>
              </a:rPr>
              <a:t>ng</a:t>
            </a:r>
            <a:r>
              <a:rPr lang="it-IT" b="0" spc="-1" dirty="0" smtClean="0">
                <a:latin typeface="Tahoma" panose="020B0604030504040204" pitchFamily="34" charset="0"/>
                <a:ea typeface="Tahoma" panose="020B0604030504040204" pitchFamily="34" charset="0"/>
                <a:cs typeface="Tahoma" panose="020B0604030504040204" pitchFamily="34" charset="0"/>
              </a:rPr>
              <a:t>/kg (~50% della somma dei PFAS determinati)</a:t>
            </a:r>
          </a:p>
          <a:p>
            <a:pPr marL="406394" indent="-406394" algn="just">
              <a:buFont typeface="Wingdings" pitchFamily="2" charset="2"/>
              <a:buChar char="Ø"/>
            </a:pPr>
            <a:endParaRPr lang="it-IT" b="0" spc="-1" dirty="0">
              <a:latin typeface="Tahoma" panose="020B0604030504040204" pitchFamily="34" charset="0"/>
              <a:ea typeface="Tahoma" panose="020B0604030504040204" pitchFamily="34" charset="0"/>
              <a:cs typeface="Tahoma" panose="020B0604030504040204" pitchFamily="34" charset="0"/>
            </a:endParaRPr>
          </a:p>
        </p:txBody>
      </p:sp>
      <p:sp>
        <p:nvSpPr>
          <p:cNvPr id="10" name="Text Box 44">
            <a:extLst>
              <a:ext uri="{FF2B5EF4-FFF2-40B4-BE49-F238E27FC236}">
                <a16:creationId xmlns:a16="http://schemas.microsoft.com/office/drawing/2014/main" id="{6B53D338-A11B-571F-6260-312C2AEC1EF0}"/>
              </a:ext>
            </a:extLst>
          </p:cNvPr>
          <p:cNvSpPr/>
          <p:nvPr/>
        </p:nvSpPr>
        <p:spPr>
          <a:xfrm>
            <a:off x="-54647" y="9444089"/>
            <a:ext cx="11307359" cy="309533"/>
          </a:xfrm>
          <a:prstGeom prst="rect">
            <a:avLst/>
          </a:prstGeom>
          <a:noFill/>
          <a:ln w="0">
            <a:noFill/>
          </a:ln>
        </p:spPr>
        <p:style>
          <a:lnRef idx="0">
            <a:scrgbClr r="0" g="0" b="0"/>
          </a:lnRef>
          <a:fillRef idx="0">
            <a:scrgbClr r="0" g="0" b="0"/>
          </a:fillRef>
          <a:effectRef idx="0">
            <a:scrgbClr r="0" g="0" b="0"/>
          </a:effectRef>
          <a:fontRef idx="minor"/>
        </p:style>
        <p:txBody>
          <a:bodyPr lIns="128000" tIns="66560" rIns="128000" bIns="66560" anchor="t">
            <a:spAutoFit/>
          </a:bodyPr>
          <a:lstStyle/>
          <a:p>
            <a:pPr>
              <a:lnSpc>
                <a:spcPct val="100000"/>
              </a:lnSpc>
              <a:buNone/>
            </a:pPr>
            <a:r>
              <a:rPr lang="en-US" sz="1138" spc="-1" baseline="30000" dirty="0">
                <a:ea typeface="MS PGothic"/>
              </a:rPr>
              <a:t>a</a:t>
            </a:r>
            <a:r>
              <a:rPr lang="en-US" sz="1138" spc="-1" dirty="0">
                <a:ea typeface="MS PGothic"/>
              </a:rPr>
              <a:t> COMMISSION REGULATION (EU) 2023/915.</a:t>
            </a:r>
            <a:endParaRPr lang="en-GB" sz="1138" b="0" spc="-1" dirty="0">
              <a:latin typeface="Arial"/>
            </a:endParaRPr>
          </a:p>
        </p:txBody>
      </p:sp>
      <p:sp>
        <p:nvSpPr>
          <p:cNvPr id="4" name="CasellaDiTesto 3"/>
          <p:cNvSpPr txBox="1"/>
          <p:nvPr/>
        </p:nvSpPr>
        <p:spPr>
          <a:xfrm>
            <a:off x="11206844" y="3242497"/>
            <a:ext cx="9169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dirty="0" smtClean="0">
                <a:latin typeface="Tahoma" panose="020B0604030504040204" pitchFamily="34" charset="0"/>
                <a:ea typeface="Tahoma" panose="020B0604030504040204" pitchFamily="34" charset="0"/>
                <a:cs typeface="Tahoma" panose="020B0604030504040204" pitchFamily="34" charset="0"/>
              </a:rPr>
              <a:t>PFOS</a:t>
            </a:r>
            <a:endParaRPr lang="it-IT" dirty="0">
              <a:latin typeface="Tahoma" panose="020B0604030504040204" pitchFamily="34" charset="0"/>
              <a:ea typeface="Tahoma" panose="020B0604030504040204" pitchFamily="34" charset="0"/>
              <a:cs typeface="Tahoma" panose="020B0604030504040204" pitchFamily="34" charset="0"/>
            </a:endParaRPr>
          </a:p>
        </p:txBody>
      </p:sp>
      <p:sp>
        <p:nvSpPr>
          <p:cNvPr id="5" name="CasellaDiTesto 4"/>
          <p:cNvSpPr txBox="1"/>
          <p:nvPr/>
        </p:nvSpPr>
        <p:spPr>
          <a:xfrm>
            <a:off x="6915393" y="3214150"/>
            <a:ext cx="378309" cy="3488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800" dirty="0">
                <a:latin typeface="Raleway" panose="020B0003030101060003" pitchFamily="34" charset="0"/>
              </a:rPr>
              <a:t>1000</a:t>
            </a:r>
          </a:p>
        </p:txBody>
      </p:sp>
      <p:sp>
        <p:nvSpPr>
          <p:cNvPr id="7" name="CasellaDiTesto 6"/>
          <p:cNvSpPr txBox="1"/>
          <p:nvPr/>
        </p:nvSpPr>
        <p:spPr>
          <a:xfrm>
            <a:off x="6915393" y="2593570"/>
            <a:ext cx="378309" cy="3488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800" dirty="0">
                <a:latin typeface="Raleway" panose="020B0003030101060003" pitchFamily="34" charset="0"/>
              </a:rPr>
              <a:t>2000</a:t>
            </a:r>
          </a:p>
        </p:txBody>
      </p:sp>
      <p:sp>
        <p:nvSpPr>
          <p:cNvPr id="11" name="Rettangolo 10"/>
          <p:cNvSpPr/>
          <p:nvPr/>
        </p:nvSpPr>
        <p:spPr>
          <a:xfrm>
            <a:off x="6844174" y="2005255"/>
            <a:ext cx="460382" cy="301621"/>
          </a:xfrm>
          <a:prstGeom prst="rect">
            <a:avLst/>
          </a:prstGeom>
          <a:solidFill>
            <a:schemeClr val="bg1"/>
          </a:solidFill>
        </p:spPr>
        <p:txBody>
          <a:bodyPr wrap="none">
            <a:spAutoFit/>
          </a:bodyPr>
          <a:lstStyle/>
          <a:p>
            <a:pPr algn="l">
              <a:lnSpc>
                <a:spcPct val="200000"/>
              </a:lnSpc>
            </a:pPr>
            <a:r>
              <a:rPr lang="it-IT" sz="800" dirty="0">
                <a:latin typeface="Raleway" panose="020B0003030101060003" pitchFamily="34" charset="0"/>
              </a:rPr>
              <a:t>3</a:t>
            </a:r>
            <a:r>
              <a:rPr lang="it-IT" sz="800" dirty="0" smtClean="0">
                <a:latin typeface="Raleway" panose="020B0003030101060003" pitchFamily="34" charset="0"/>
              </a:rPr>
              <a:t>000</a:t>
            </a:r>
            <a:endParaRPr lang="it-IT" sz="800" dirty="0">
              <a:latin typeface="Raleway" panose="020B0003030101060003" pitchFamily="34" charset="0"/>
            </a:endParaRPr>
          </a:p>
        </p:txBody>
      </p:sp>
    </p:spTree>
    <p:extLst>
      <p:ext uri="{BB962C8B-B14F-4D97-AF65-F5344CB8AC3E}">
        <p14:creationId xmlns:p14="http://schemas.microsoft.com/office/powerpoint/2010/main" val="3380453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21549" y="543075"/>
            <a:ext cx="2054583" cy="1977249"/>
          </a:xfrm>
          <a:prstGeom prst="rect">
            <a:avLst/>
          </a:prstGeom>
        </p:spPr>
      </p:pic>
      <p:pic>
        <p:nvPicPr>
          <p:cNvPr id="5" name="Immagine 4"/>
          <p:cNvPicPr>
            <a:picLocks noChangeAspect="1"/>
          </p:cNvPicPr>
          <p:nvPr/>
        </p:nvPicPr>
        <p:blipFill>
          <a:blip r:embed="rId3"/>
          <a:stretch>
            <a:fillRect/>
          </a:stretch>
        </p:blipFill>
        <p:spPr>
          <a:xfrm>
            <a:off x="2295904" y="543075"/>
            <a:ext cx="2054584" cy="1977249"/>
          </a:xfrm>
          <a:prstGeom prst="rect">
            <a:avLst/>
          </a:prstGeom>
        </p:spPr>
      </p:pic>
      <p:pic>
        <p:nvPicPr>
          <p:cNvPr id="6" name="Immagine 5"/>
          <p:cNvPicPr>
            <a:picLocks noChangeAspect="1"/>
          </p:cNvPicPr>
          <p:nvPr/>
        </p:nvPicPr>
        <p:blipFill>
          <a:blip r:embed="rId4"/>
          <a:stretch>
            <a:fillRect/>
          </a:stretch>
        </p:blipFill>
        <p:spPr>
          <a:xfrm>
            <a:off x="4367918" y="543075"/>
            <a:ext cx="2059267" cy="1981757"/>
          </a:xfrm>
          <a:prstGeom prst="rect">
            <a:avLst/>
          </a:prstGeom>
        </p:spPr>
      </p:pic>
      <p:pic>
        <p:nvPicPr>
          <p:cNvPr id="7" name="Immagine 6"/>
          <p:cNvPicPr>
            <a:picLocks noChangeAspect="1"/>
          </p:cNvPicPr>
          <p:nvPr/>
        </p:nvPicPr>
        <p:blipFill>
          <a:blip r:embed="rId5"/>
          <a:stretch>
            <a:fillRect/>
          </a:stretch>
        </p:blipFill>
        <p:spPr>
          <a:xfrm>
            <a:off x="6444615" y="538567"/>
            <a:ext cx="2041838" cy="1964983"/>
          </a:xfrm>
          <a:prstGeom prst="rect">
            <a:avLst/>
          </a:prstGeom>
        </p:spPr>
      </p:pic>
      <p:pic>
        <p:nvPicPr>
          <p:cNvPr id="8" name="Immagine 7"/>
          <p:cNvPicPr>
            <a:picLocks noChangeAspect="1"/>
          </p:cNvPicPr>
          <p:nvPr/>
        </p:nvPicPr>
        <p:blipFill>
          <a:blip r:embed="rId6"/>
          <a:stretch>
            <a:fillRect/>
          </a:stretch>
        </p:blipFill>
        <p:spPr>
          <a:xfrm>
            <a:off x="8486453" y="543075"/>
            <a:ext cx="2059268" cy="1981757"/>
          </a:xfrm>
          <a:prstGeom prst="rect">
            <a:avLst/>
          </a:prstGeom>
        </p:spPr>
      </p:pic>
      <p:pic>
        <p:nvPicPr>
          <p:cNvPr id="10" name="Immagine 9"/>
          <p:cNvPicPr>
            <a:picLocks noChangeAspect="1"/>
          </p:cNvPicPr>
          <p:nvPr/>
        </p:nvPicPr>
        <p:blipFill>
          <a:blip r:embed="rId7"/>
          <a:stretch>
            <a:fillRect/>
          </a:stretch>
        </p:blipFill>
        <p:spPr>
          <a:xfrm>
            <a:off x="10545721" y="538567"/>
            <a:ext cx="2059268" cy="1981757"/>
          </a:xfrm>
          <a:prstGeom prst="rect">
            <a:avLst/>
          </a:prstGeom>
        </p:spPr>
      </p:pic>
      <p:sp>
        <p:nvSpPr>
          <p:cNvPr id="11" name="CasellaDiTesto 10"/>
          <p:cNvSpPr txBox="1"/>
          <p:nvPr/>
        </p:nvSpPr>
        <p:spPr>
          <a:xfrm>
            <a:off x="794886" y="2248431"/>
            <a:ext cx="86401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Raleway" panose="020B0003030101060003" pitchFamily="34" charset="0"/>
              </a:rPr>
              <a:t>PFOS</a:t>
            </a:r>
            <a:endParaRPr lang="it-IT" b="0" dirty="0">
              <a:latin typeface="Raleway" panose="020B0003030101060003" pitchFamily="34" charset="0"/>
            </a:endParaRPr>
          </a:p>
        </p:txBody>
      </p:sp>
      <p:sp>
        <p:nvSpPr>
          <p:cNvPr id="12" name="CasellaDiTesto 11"/>
          <p:cNvSpPr txBox="1"/>
          <p:nvPr/>
        </p:nvSpPr>
        <p:spPr>
          <a:xfrm>
            <a:off x="2856215" y="2248431"/>
            <a:ext cx="89447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Raleway" panose="020B0003030101060003" pitchFamily="34" charset="0"/>
              </a:rPr>
              <a:t>PFNA</a:t>
            </a:r>
            <a:endParaRPr lang="it-IT" b="0" dirty="0">
              <a:latin typeface="Raleway" panose="020B0003030101060003" pitchFamily="34" charset="0"/>
            </a:endParaRPr>
          </a:p>
        </p:txBody>
      </p:sp>
      <p:sp>
        <p:nvSpPr>
          <p:cNvPr id="13" name="CasellaDiTesto 12"/>
          <p:cNvSpPr txBox="1"/>
          <p:nvPr/>
        </p:nvSpPr>
        <p:spPr>
          <a:xfrm>
            <a:off x="5010477" y="2267775"/>
            <a:ext cx="89287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Raleway" panose="020B0003030101060003" pitchFamily="34" charset="0"/>
              </a:rPr>
              <a:t>PFDA</a:t>
            </a:r>
            <a:endParaRPr lang="it-IT" b="0" dirty="0">
              <a:latin typeface="Raleway" panose="020B0003030101060003" pitchFamily="34" charset="0"/>
            </a:endParaRPr>
          </a:p>
        </p:txBody>
      </p:sp>
      <p:sp>
        <p:nvSpPr>
          <p:cNvPr id="14" name="CasellaDiTesto 13"/>
          <p:cNvSpPr txBox="1"/>
          <p:nvPr/>
        </p:nvSpPr>
        <p:spPr>
          <a:xfrm>
            <a:off x="7044412" y="2267775"/>
            <a:ext cx="109966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Raleway" panose="020B0003030101060003" pitchFamily="34" charset="0"/>
              </a:rPr>
              <a:t>PFUNA</a:t>
            </a:r>
            <a:endParaRPr lang="it-IT" b="0" dirty="0">
              <a:latin typeface="Raleway" panose="020B0003030101060003" pitchFamily="34" charset="0"/>
            </a:endParaRPr>
          </a:p>
        </p:txBody>
      </p:sp>
      <p:sp>
        <p:nvSpPr>
          <p:cNvPr id="15" name="CasellaDiTesto 14"/>
          <p:cNvSpPr txBox="1"/>
          <p:nvPr/>
        </p:nvSpPr>
        <p:spPr>
          <a:xfrm>
            <a:off x="8956639" y="2248431"/>
            <a:ext cx="111889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smtClean="0">
                <a:latin typeface="Raleway" panose="020B0003030101060003" pitchFamily="34" charset="0"/>
              </a:rPr>
              <a:t>PFDOA</a:t>
            </a:r>
            <a:endParaRPr lang="it-IT" b="0" dirty="0">
              <a:latin typeface="Raleway" panose="020B0003030101060003" pitchFamily="34" charset="0"/>
            </a:endParaRPr>
          </a:p>
        </p:txBody>
      </p:sp>
      <p:sp>
        <p:nvSpPr>
          <p:cNvPr id="16" name="CasellaDiTesto 15"/>
          <p:cNvSpPr txBox="1"/>
          <p:nvPr/>
        </p:nvSpPr>
        <p:spPr>
          <a:xfrm>
            <a:off x="11133438" y="2248431"/>
            <a:ext cx="113172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b="0" dirty="0" err="1" smtClean="0">
                <a:latin typeface="Raleway" panose="020B0003030101060003" pitchFamily="34" charset="0"/>
              </a:rPr>
              <a:t>PFTRiA</a:t>
            </a:r>
            <a:endParaRPr lang="it-IT" b="0" dirty="0">
              <a:latin typeface="Raleway" panose="020B0003030101060003" pitchFamily="34" charset="0"/>
            </a:endParaRPr>
          </a:p>
        </p:txBody>
      </p:sp>
      <p:pic>
        <p:nvPicPr>
          <p:cNvPr id="17" name="Immagin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489" y="3262507"/>
            <a:ext cx="5202619" cy="3420387"/>
          </a:xfrm>
          <a:prstGeom prst="rect">
            <a:avLst/>
          </a:prstGeom>
        </p:spPr>
      </p:pic>
      <p:pic>
        <p:nvPicPr>
          <p:cNvPr id="18" name="Immagin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1721" y="3484605"/>
            <a:ext cx="4561338" cy="2780994"/>
          </a:xfrm>
          <a:prstGeom prst="rect">
            <a:avLst/>
          </a:prstGeom>
        </p:spPr>
      </p:pic>
      <p:pic>
        <p:nvPicPr>
          <p:cNvPr id="19" name="Immagin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227805"/>
            <a:ext cx="13004800" cy="3361038"/>
          </a:xfrm>
          <a:prstGeom prst="rect">
            <a:avLst/>
          </a:prstGeom>
        </p:spPr>
      </p:pic>
      <p:sp>
        <p:nvSpPr>
          <p:cNvPr id="2" name="CasellaDiTesto 1"/>
          <p:cNvSpPr txBox="1"/>
          <p:nvPr/>
        </p:nvSpPr>
        <p:spPr>
          <a:xfrm>
            <a:off x="4188137" y="-315304"/>
            <a:ext cx="3473708"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Log </a:t>
            </a:r>
            <a:r>
              <a:rPr lang="it-IT" sz="27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norm</a:t>
            </a:r>
            <a:r>
              <a:rPr lang="it-IT" sz="27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it-IT" sz="27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distribution</a:t>
            </a:r>
            <a:r>
              <a:rPr lang="it-IT" sz="27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it-IT" sz="27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3"/>
          <p:cNvSpPr txBox="1"/>
          <p:nvPr/>
        </p:nvSpPr>
        <p:spPr>
          <a:xfrm>
            <a:off x="2420457" y="2718975"/>
            <a:ext cx="318494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it-IT" sz="27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Outliers</a:t>
            </a:r>
            <a:endParaRPr lang="it-IT" sz="27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CasellaDiTesto 8"/>
          <p:cNvSpPr txBox="1"/>
          <p:nvPr/>
        </p:nvSpPr>
        <p:spPr>
          <a:xfrm>
            <a:off x="7594242" y="2726731"/>
            <a:ext cx="362599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PFOS </a:t>
            </a:r>
            <a:r>
              <a:rPr lang="it-IT" sz="27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Regression</a:t>
            </a:r>
            <a:r>
              <a:rPr lang="it-IT" sz="27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curve</a:t>
            </a:r>
            <a:endParaRPr lang="it-IT" sz="27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CasellaDiTesto 19"/>
          <p:cNvSpPr txBox="1"/>
          <p:nvPr/>
        </p:nvSpPr>
        <p:spPr>
          <a:xfrm>
            <a:off x="7809986" y="7179481"/>
            <a:ext cx="221695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PFAS </a:t>
            </a:r>
            <a:r>
              <a:rPr lang="it-IT" sz="2700" b="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Profiling</a:t>
            </a:r>
            <a:endParaRPr lang="it-IT" sz="27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913646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05482" y="127874"/>
            <a:ext cx="9181070"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it-IT" dirty="0" smtClean="0">
                <a:latin typeface="Tahoma" panose="020B0604030504040204" pitchFamily="34" charset="0"/>
                <a:ea typeface="Tahoma" panose="020B0604030504040204" pitchFamily="34" charset="0"/>
                <a:cs typeface="Tahoma" panose="020B0604030504040204" pitchFamily="34" charset="0"/>
              </a:rPr>
              <a:t>Conclusioni</a:t>
            </a:r>
          </a:p>
          <a:p>
            <a:pPr algn="l">
              <a:lnSpc>
                <a:spcPct val="200000"/>
              </a:lnSpc>
            </a:pPr>
            <a:endParaRPr lang="it-IT" b="0" dirty="0" smtClean="0">
              <a:latin typeface="Tahoma" panose="020B0604030504040204" pitchFamily="34" charset="0"/>
              <a:ea typeface="Tahoma" panose="020B0604030504040204" pitchFamily="34" charset="0"/>
              <a:cs typeface="Tahoma" panose="020B0604030504040204" pitchFamily="34" charset="0"/>
            </a:endParaRPr>
          </a:p>
          <a:p>
            <a:pPr algn="l">
              <a:lnSpc>
                <a:spcPct val="200000"/>
              </a:lnSpc>
            </a:pPr>
            <a:r>
              <a:rPr lang="it-IT" b="0" dirty="0" smtClean="0">
                <a:latin typeface="Tahoma" panose="020B0604030504040204" pitchFamily="34" charset="0"/>
                <a:ea typeface="Tahoma" panose="020B0604030504040204" pitchFamily="34" charset="0"/>
                <a:cs typeface="Tahoma" panose="020B0604030504040204" pitchFamily="34" charset="0"/>
              </a:rPr>
              <a:t>I PFAS a lunga catena rientreranno a breve nell’ </a:t>
            </a:r>
            <a:r>
              <a:rPr lang="it-IT" b="0" dirty="0" err="1" smtClean="0">
                <a:latin typeface="Tahoma" panose="020B0604030504040204" pitchFamily="34" charset="0"/>
                <a:ea typeface="Tahoma" panose="020B0604030504040204" pitchFamily="34" charset="0"/>
                <a:cs typeface="Tahoma" panose="020B0604030504040204" pitchFamily="34" charset="0"/>
              </a:rPr>
              <a:t>Annex</a:t>
            </a:r>
            <a:r>
              <a:rPr lang="it-IT" b="0" dirty="0" smtClean="0">
                <a:latin typeface="Tahoma" panose="020B0604030504040204" pitchFamily="34" charset="0"/>
                <a:ea typeface="Tahoma" panose="020B0604030504040204" pitchFamily="34" charset="0"/>
                <a:cs typeface="Tahoma" panose="020B0604030504040204" pitchFamily="34" charset="0"/>
              </a:rPr>
              <a:t> A della Convenzione di </a:t>
            </a:r>
            <a:r>
              <a:rPr lang="it-IT" b="0" dirty="0" smtClean="0">
                <a:latin typeface="Tahoma" panose="020B0604030504040204" pitchFamily="34" charset="0"/>
                <a:ea typeface="Tahoma" panose="020B0604030504040204" pitchFamily="34" charset="0"/>
                <a:cs typeface="Tahoma" panose="020B0604030504040204" pitchFamily="34" charset="0"/>
              </a:rPr>
              <a:t>Stoccolma; La </a:t>
            </a:r>
            <a:r>
              <a:rPr lang="it-IT" b="0" dirty="0" smtClean="0">
                <a:latin typeface="Tahoma" panose="020B0604030504040204" pitchFamily="34" charset="0"/>
                <a:ea typeface="Tahoma" panose="020B0604030504040204" pitchFamily="34" charset="0"/>
                <a:cs typeface="Tahoma" panose="020B0604030504040204" pitchFamily="34" charset="0"/>
              </a:rPr>
              <a:t>loro presenza nei sedimenti marini non va sottovalutata</a:t>
            </a:r>
            <a:r>
              <a:rPr lang="it-IT" b="0" dirty="0" smtClean="0">
                <a:latin typeface="Tahoma" panose="020B0604030504040204" pitchFamily="34" charset="0"/>
                <a:ea typeface="Tahoma" panose="020B0604030504040204" pitchFamily="34" charset="0"/>
                <a:cs typeface="Tahoma" panose="020B0604030504040204" pitchFamily="34" charset="0"/>
              </a:rPr>
              <a:t>:</a:t>
            </a:r>
          </a:p>
          <a:p>
            <a:pPr algn="l">
              <a:lnSpc>
                <a:spcPct val="200000"/>
              </a:lnSpc>
            </a:pPr>
            <a:endParaRPr lang="it-IT" b="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l">
              <a:lnSpc>
                <a:spcPct val="200000"/>
              </a:lnSpc>
              <a:buFont typeface="Wingdings" panose="05000000000000000000" pitchFamily="2" charset="2"/>
              <a:buChar char="q"/>
            </a:pPr>
            <a:r>
              <a:rPr lang="it-IT" b="0" dirty="0" smtClean="0">
                <a:latin typeface="Tahoma" panose="020B0604030504040204" pitchFamily="34" charset="0"/>
                <a:ea typeface="Tahoma" panose="020B0604030504040204" pitchFamily="34" charset="0"/>
                <a:cs typeface="Tahoma" panose="020B0604030504040204" pitchFamily="34" charset="0"/>
              </a:rPr>
              <a:t>Effetti sulla biodiversità, per tossicità riproduttiva e sulla disponibilità della risorsa marina (</a:t>
            </a:r>
            <a:r>
              <a:rPr lang="it-IT" b="0" dirty="0" err="1" smtClean="0">
                <a:latin typeface="Tahoma" panose="020B0604030504040204" pitchFamily="34" charset="0"/>
                <a:ea typeface="Tahoma" panose="020B0604030504040204" pitchFamily="34" charset="0"/>
                <a:cs typeface="Tahoma" panose="020B0604030504040204" pitchFamily="34" charset="0"/>
              </a:rPr>
              <a:t>food</a:t>
            </a:r>
            <a:r>
              <a:rPr lang="it-IT" b="0" dirty="0" smtClean="0">
                <a:latin typeface="Tahoma" panose="020B0604030504040204" pitchFamily="34" charset="0"/>
                <a:ea typeface="Tahoma" panose="020B0604030504040204" pitchFamily="34" charset="0"/>
                <a:cs typeface="Tahoma" panose="020B0604030504040204" pitchFamily="34" charset="0"/>
              </a:rPr>
              <a:t> security)</a:t>
            </a:r>
          </a:p>
          <a:p>
            <a:pPr marL="342900" indent="-342900" algn="l">
              <a:lnSpc>
                <a:spcPct val="200000"/>
              </a:lnSpc>
              <a:buFont typeface="Wingdings" panose="05000000000000000000" pitchFamily="2" charset="2"/>
              <a:buChar char="q"/>
            </a:pPr>
            <a:r>
              <a:rPr lang="it-IT" b="0" dirty="0" err="1" smtClean="0">
                <a:latin typeface="Tahoma" panose="020B0604030504040204" pitchFamily="34" charset="0"/>
                <a:ea typeface="Tahoma" panose="020B0604030504040204" pitchFamily="34" charset="0"/>
                <a:cs typeface="Tahoma" panose="020B0604030504040204" pitchFamily="34" charset="0"/>
              </a:rPr>
              <a:t>Bioaccumulo</a:t>
            </a:r>
            <a:r>
              <a:rPr lang="it-IT" b="0" dirty="0" smtClean="0">
                <a:latin typeface="Tahoma" panose="020B0604030504040204" pitchFamily="34" charset="0"/>
                <a:ea typeface="Tahoma" panose="020B0604030504040204" pitchFamily="34" charset="0"/>
                <a:cs typeface="Tahoma" panose="020B0604030504040204" pitchFamily="34" charset="0"/>
              </a:rPr>
              <a:t> ed esposizione alimentare (</a:t>
            </a:r>
            <a:r>
              <a:rPr lang="it-IT" b="0" dirty="0" err="1" smtClean="0">
                <a:latin typeface="Tahoma" panose="020B0604030504040204" pitchFamily="34" charset="0"/>
                <a:ea typeface="Tahoma" panose="020B0604030504040204" pitchFamily="34" charset="0"/>
                <a:cs typeface="Tahoma" panose="020B0604030504040204" pitchFamily="34" charset="0"/>
              </a:rPr>
              <a:t>food</a:t>
            </a:r>
            <a:r>
              <a:rPr lang="it-IT" b="0" dirty="0" smtClean="0">
                <a:latin typeface="Tahoma" panose="020B0604030504040204" pitchFamily="34" charset="0"/>
                <a:ea typeface="Tahoma" panose="020B0604030504040204" pitchFamily="34" charset="0"/>
                <a:cs typeface="Tahoma" panose="020B0604030504040204" pitchFamily="34" charset="0"/>
              </a:rPr>
              <a:t> </a:t>
            </a:r>
            <a:r>
              <a:rPr lang="it-IT" b="0" dirty="0" err="1">
                <a:latin typeface="Tahoma" panose="020B0604030504040204" pitchFamily="34" charset="0"/>
                <a:ea typeface="Tahoma" panose="020B0604030504040204" pitchFamily="34" charset="0"/>
                <a:cs typeface="Tahoma" panose="020B0604030504040204" pitchFamily="34" charset="0"/>
              </a:rPr>
              <a:t>s</a:t>
            </a:r>
            <a:r>
              <a:rPr lang="it-IT" b="0" dirty="0" err="1" smtClean="0">
                <a:latin typeface="Tahoma" panose="020B0604030504040204" pitchFamily="34" charset="0"/>
                <a:ea typeface="Tahoma" panose="020B0604030504040204" pitchFamily="34" charset="0"/>
                <a:cs typeface="Tahoma" panose="020B0604030504040204" pitchFamily="34" charset="0"/>
              </a:rPr>
              <a:t>afety</a:t>
            </a:r>
            <a:r>
              <a:rPr lang="it-IT" b="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l">
              <a:lnSpc>
                <a:spcPct val="200000"/>
              </a:lnSpc>
              <a:buFont typeface="Wingdings" panose="05000000000000000000" pitchFamily="2" charset="2"/>
              <a:buChar char="q"/>
            </a:pPr>
            <a:r>
              <a:rPr lang="it-IT" b="0" dirty="0" smtClean="0">
                <a:latin typeface="Tahoma" panose="020B0604030504040204" pitchFamily="34" charset="0"/>
                <a:ea typeface="Tahoma" panose="020B0604030504040204" pitchFamily="34" charset="0"/>
                <a:cs typeface="Tahoma" panose="020B0604030504040204" pitchFamily="34" charset="0"/>
              </a:rPr>
              <a:t>Opportunità di qualificare ambienti e risorsa ittica su base </a:t>
            </a:r>
            <a:r>
              <a:rPr lang="it-IT" b="0" dirty="0" err="1" smtClean="0">
                <a:latin typeface="Tahoma" panose="020B0604030504040204" pitchFamily="34" charset="0"/>
                <a:ea typeface="Tahoma" panose="020B0604030504040204" pitchFamily="34" charset="0"/>
                <a:cs typeface="Tahoma" panose="020B0604030504040204" pitchFamily="34" charset="0"/>
              </a:rPr>
              <a:t>georeferenziata</a:t>
            </a:r>
            <a:endParaRPr lang="it-IT" b="0" dirty="0">
              <a:latin typeface="Tahoma" panose="020B0604030504040204" pitchFamily="34" charset="0"/>
              <a:ea typeface="Tahoma" panose="020B0604030504040204" pitchFamily="34" charset="0"/>
              <a:cs typeface="Tahoma" panose="020B0604030504040204" pitchFamily="34" charset="0"/>
            </a:endParaRPr>
          </a:p>
        </p:txBody>
      </p:sp>
      <p:pic>
        <p:nvPicPr>
          <p:cNvPr id="3" name="Immagine 2"/>
          <p:cNvPicPr>
            <a:picLocks noChangeAspect="1"/>
          </p:cNvPicPr>
          <p:nvPr/>
        </p:nvPicPr>
        <p:blipFill>
          <a:blip r:embed="rId2"/>
          <a:stretch>
            <a:fillRect/>
          </a:stretch>
        </p:blipFill>
        <p:spPr>
          <a:xfrm>
            <a:off x="9897075" y="234232"/>
            <a:ext cx="2884783" cy="1605815"/>
          </a:xfrm>
          <a:prstGeom prst="rect">
            <a:avLst/>
          </a:prstGeom>
          <a:ln w="57150">
            <a:solidFill>
              <a:srgbClr val="FF0000"/>
            </a:solidFill>
          </a:ln>
        </p:spPr>
      </p:pic>
      <p:pic>
        <p:nvPicPr>
          <p:cNvPr id="4" name="Immagine 3"/>
          <p:cNvPicPr>
            <a:picLocks noChangeAspect="1"/>
          </p:cNvPicPr>
          <p:nvPr/>
        </p:nvPicPr>
        <p:blipFill>
          <a:blip r:embed="rId3"/>
          <a:stretch>
            <a:fillRect/>
          </a:stretch>
        </p:blipFill>
        <p:spPr>
          <a:xfrm>
            <a:off x="9904459" y="2115349"/>
            <a:ext cx="2884783" cy="1901039"/>
          </a:xfrm>
          <a:prstGeom prst="rect">
            <a:avLst/>
          </a:prstGeom>
          <a:ln w="57150">
            <a:solidFill>
              <a:srgbClr val="FF0000"/>
            </a:solidFill>
          </a:ln>
        </p:spPr>
      </p:pic>
      <p:pic>
        <p:nvPicPr>
          <p:cNvPr id="5" name="Immagine 4"/>
          <p:cNvPicPr>
            <a:picLocks noChangeAspect="1"/>
          </p:cNvPicPr>
          <p:nvPr/>
        </p:nvPicPr>
        <p:blipFill>
          <a:blip r:embed="rId4"/>
          <a:stretch>
            <a:fillRect/>
          </a:stretch>
        </p:blipFill>
        <p:spPr>
          <a:xfrm>
            <a:off x="9897076" y="6462583"/>
            <a:ext cx="2918191" cy="1641483"/>
          </a:xfrm>
          <a:prstGeom prst="rect">
            <a:avLst/>
          </a:prstGeom>
          <a:ln w="57150">
            <a:solidFill>
              <a:srgbClr val="FF0000"/>
            </a:solidFill>
          </a:ln>
        </p:spPr>
      </p:pic>
      <p:pic>
        <p:nvPicPr>
          <p:cNvPr id="6" name="Immagine 5"/>
          <p:cNvPicPr>
            <a:picLocks noChangeAspect="1"/>
          </p:cNvPicPr>
          <p:nvPr/>
        </p:nvPicPr>
        <p:blipFill>
          <a:blip r:embed="rId5"/>
          <a:stretch>
            <a:fillRect/>
          </a:stretch>
        </p:blipFill>
        <p:spPr>
          <a:xfrm>
            <a:off x="9897075" y="4241821"/>
            <a:ext cx="2892167" cy="1945460"/>
          </a:xfrm>
          <a:prstGeom prst="rect">
            <a:avLst/>
          </a:prstGeom>
          <a:ln w="57150">
            <a:solidFill>
              <a:srgbClr val="FF0000"/>
            </a:solidFill>
          </a:ln>
        </p:spPr>
      </p:pic>
    </p:spTree>
    <p:extLst>
      <p:ext uri="{BB962C8B-B14F-4D97-AF65-F5344CB8AC3E}">
        <p14:creationId xmlns:p14="http://schemas.microsoft.com/office/powerpoint/2010/main" val="369169348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21277" y="1186249"/>
            <a:ext cx="12028292" cy="5504198"/>
          </a:xfrm>
          <a:prstGeom prst="rect">
            <a:avLst/>
          </a:prstGeom>
        </p:spPr>
      </p:pic>
    </p:spTree>
    <p:extLst>
      <p:ext uri="{BB962C8B-B14F-4D97-AF65-F5344CB8AC3E}">
        <p14:creationId xmlns:p14="http://schemas.microsoft.com/office/powerpoint/2010/main" val="288840096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0037" y="1685164"/>
            <a:ext cx="8923764" cy="4967415"/>
          </a:xfrm>
          <a:prstGeom prst="rect">
            <a:avLst/>
          </a:prstGeom>
          <a:ln w="57150">
            <a:solidFill>
              <a:srgbClr val="FF0000"/>
            </a:solidFill>
          </a:ln>
        </p:spPr>
      </p:pic>
      <p:pic>
        <p:nvPicPr>
          <p:cNvPr id="3" name="Immagine 2"/>
          <p:cNvPicPr>
            <a:picLocks noChangeAspect="1"/>
          </p:cNvPicPr>
          <p:nvPr/>
        </p:nvPicPr>
        <p:blipFill>
          <a:blip r:embed="rId3"/>
          <a:stretch>
            <a:fillRect/>
          </a:stretch>
        </p:blipFill>
        <p:spPr>
          <a:xfrm>
            <a:off x="7705915" y="4491495"/>
            <a:ext cx="4864076" cy="4112868"/>
          </a:xfrm>
          <a:prstGeom prst="rect">
            <a:avLst/>
          </a:prstGeom>
          <a:ln w="57150">
            <a:solidFill>
              <a:srgbClr val="FF0000"/>
            </a:solidFill>
          </a:ln>
        </p:spPr>
      </p:pic>
      <p:pic>
        <p:nvPicPr>
          <p:cNvPr id="4" name="Immagine 3"/>
          <p:cNvPicPr>
            <a:picLocks noChangeAspect="1"/>
          </p:cNvPicPr>
          <p:nvPr/>
        </p:nvPicPr>
        <p:blipFill>
          <a:blip r:embed="rId4"/>
          <a:stretch>
            <a:fillRect/>
          </a:stretch>
        </p:blipFill>
        <p:spPr>
          <a:xfrm>
            <a:off x="11395" y="0"/>
            <a:ext cx="13136193" cy="1408670"/>
          </a:xfrm>
          <a:prstGeom prst="rect">
            <a:avLst/>
          </a:prstGeom>
        </p:spPr>
      </p:pic>
      <p:sp>
        <p:nvSpPr>
          <p:cNvPr id="5" name="CasellaDiTesto 4"/>
          <p:cNvSpPr txBox="1"/>
          <p:nvPr/>
        </p:nvSpPr>
        <p:spPr>
          <a:xfrm>
            <a:off x="2733887" y="8473371"/>
            <a:ext cx="769120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1800" b="0" dirty="0">
                <a:latin typeface="Raleway" panose="020B0003030101060003" pitchFamily="34" charset="0"/>
              </a:rPr>
              <a:t>https://chm.pops.int/Implementation/PFOS/Overview/tabid/5221/</a:t>
            </a:r>
          </a:p>
        </p:txBody>
      </p:sp>
      <p:pic>
        <p:nvPicPr>
          <p:cNvPr id="6" name="Immagine 5"/>
          <p:cNvPicPr>
            <a:picLocks noChangeAspect="1"/>
          </p:cNvPicPr>
          <p:nvPr/>
        </p:nvPicPr>
        <p:blipFill>
          <a:blip r:embed="rId5"/>
          <a:stretch>
            <a:fillRect/>
          </a:stretch>
        </p:blipFill>
        <p:spPr>
          <a:xfrm>
            <a:off x="1630148" y="6929074"/>
            <a:ext cx="5199173" cy="1675289"/>
          </a:xfrm>
          <a:prstGeom prst="rect">
            <a:avLst/>
          </a:prstGeom>
        </p:spPr>
      </p:pic>
    </p:spTree>
    <p:extLst>
      <p:ext uri="{BB962C8B-B14F-4D97-AF65-F5344CB8AC3E}">
        <p14:creationId xmlns:p14="http://schemas.microsoft.com/office/powerpoint/2010/main" val="45912651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70183" y="926757"/>
            <a:ext cx="11575363" cy="7531251"/>
          </a:xfrm>
          <a:prstGeom prst="rect">
            <a:avLst/>
          </a:prstGeom>
        </p:spPr>
      </p:pic>
      <p:sp>
        <p:nvSpPr>
          <p:cNvPr id="3" name="CasellaDiTesto 2"/>
          <p:cNvSpPr txBox="1"/>
          <p:nvPr/>
        </p:nvSpPr>
        <p:spPr>
          <a:xfrm>
            <a:off x="3694670" y="-6832"/>
            <a:ext cx="516327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700" b="0" dirty="0" smtClean="0">
                <a:latin typeface="Raleway" panose="020B0003030101060003" pitchFamily="34" charset="0"/>
              </a:rPr>
              <a:t>Specie demersali e bentoniche</a:t>
            </a:r>
            <a:endParaRPr lang="it-IT" sz="2700" b="0" dirty="0">
              <a:latin typeface="Raleway" panose="020B0003030101060003" pitchFamily="34" charset="0"/>
            </a:endParaRPr>
          </a:p>
        </p:txBody>
      </p:sp>
    </p:spTree>
    <p:extLst>
      <p:ext uri="{BB962C8B-B14F-4D97-AF65-F5344CB8AC3E}">
        <p14:creationId xmlns:p14="http://schemas.microsoft.com/office/powerpoint/2010/main" val="69258593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6473" y="342670"/>
            <a:ext cx="5867486" cy="3911657"/>
          </a:xfrm>
          <a:prstGeom prst="rect">
            <a:avLst/>
          </a:prstGeom>
        </p:spPr>
      </p:pic>
      <p:pic>
        <p:nvPicPr>
          <p:cNvPr id="3" name="Immagine 2"/>
          <p:cNvPicPr>
            <a:picLocks noChangeAspect="1"/>
          </p:cNvPicPr>
          <p:nvPr/>
        </p:nvPicPr>
        <p:blipFill>
          <a:blip r:embed="rId3"/>
          <a:stretch>
            <a:fillRect/>
          </a:stretch>
        </p:blipFill>
        <p:spPr>
          <a:xfrm>
            <a:off x="6960972" y="342669"/>
            <a:ext cx="5704704" cy="3911657"/>
          </a:xfrm>
          <a:prstGeom prst="rect">
            <a:avLst/>
          </a:prstGeom>
        </p:spPr>
      </p:pic>
      <p:pic>
        <p:nvPicPr>
          <p:cNvPr id="4" name="Immagine 3"/>
          <p:cNvPicPr>
            <a:picLocks noChangeAspect="1"/>
          </p:cNvPicPr>
          <p:nvPr/>
        </p:nvPicPr>
        <p:blipFill>
          <a:blip r:embed="rId4"/>
          <a:stretch>
            <a:fillRect/>
          </a:stretch>
        </p:blipFill>
        <p:spPr>
          <a:xfrm>
            <a:off x="293340" y="4744995"/>
            <a:ext cx="5880620" cy="3916062"/>
          </a:xfrm>
          <a:prstGeom prst="rect">
            <a:avLst/>
          </a:prstGeom>
        </p:spPr>
      </p:pic>
      <p:pic>
        <p:nvPicPr>
          <p:cNvPr id="5" name="Immagine 4"/>
          <p:cNvPicPr>
            <a:picLocks noChangeAspect="1"/>
          </p:cNvPicPr>
          <p:nvPr/>
        </p:nvPicPr>
        <p:blipFill>
          <a:blip r:embed="rId5"/>
          <a:stretch>
            <a:fillRect/>
          </a:stretch>
        </p:blipFill>
        <p:spPr>
          <a:xfrm>
            <a:off x="7062573" y="4744995"/>
            <a:ext cx="4064343" cy="3916062"/>
          </a:xfrm>
          <a:prstGeom prst="rect">
            <a:avLst/>
          </a:prstGeom>
        </p:spPr>
      </p:pic>
    </p:spTree>
    <p:extLst>
      <p:ext uri="{BB962C8B-B14F-4D97-AF65-F5344CB8AC3E}">
        <p14:creationId xmlns:p14="http://schemas.microsoft.com/office/powerpoint/2010/main" val="245241312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60547" y="100225"/>
            <a:ext cx="9212458" cy="1210588"/>
          </a:xfrm>
          <a:prstGeom prst="rect">
            <a:avLst/>
          </a:prstGeom>
          <a:solidFill>
            <a:schemeClr val="accent1">
              <a:lumMod val="40000"/>
              <a:lumOff val="60000"/>
            </a:schemeClr>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150000"/>
              </a:lnSpc>
            </a:pPr>
            <a:r>
              <a:rPr lang="it-IT" b="0" dirty="0" smtClean="0">
                <a:latin typeface="Tahoma" panose="020B0604030504040204" pitchFamily="34" charset="0"/>
                <a:ea typeface="Tahoma" panose="020B0604030504040204" pitchFamily="34" charset="0"/>
                <a:cs typeface="Tahoma" panose="020B0604030504040204" pitchFamily="34" charset="0"/>
              </a:rPr>
              <a:t>Caratterizzazione tossicologica dei Fattori di Potenza Relativa (RPF)</a:t>
            </a:r>
          </a:p>
          <a:p>
            <a:pPr algn="l">
              <a:lnSpc>
                <a:spcPct val="150000"/>
              </a:lnSpc>
            </a:pPr>
            <a:r>
              <a:rPr lang="it-IT" b="0" dirty="0" smtClean="0">
                <a:latin typeface="Tahoma" panose="020B0604030504040204" pitchFamily="34" charset="0"/>
                <a:ea typeface="Tahoma" panose="020B0604030504040204" pitchFamily="34" charset="0"/>
                <a:cs typeface="Tahoma" panose="020B0604030504040204" pitchFamily="34" charset="0"/>
              </a:rPr>
              <a:t> secondo SCHEER (2022) ed EFSA (2020)</a:t>
            </a:r>
            <a:endParaRPr lang="it-IT" b="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551357419"/>
              </p:ext>
            </p:extLst>
          </p:nvPr>
        </p:nvGraphicFramePr>
        <p:xfrm>
          <a:off x="2821494" y="1537620"/>
          <a:ext cx="6570980" cy="7630922"/>
        </p:xfrm>
        <a:graphic>
          <a:graphicData uri="http://schemas.openxmlformats.org/drawingml/2006/table">
            <a:tbl>
              <a:tblPr firstRow="1" firstCol="1" bandRow="1">
                <a:tableStyleId>{5940675A-B579-460E-94D1-54222C63F5DA}</a:tableStyleId>
              </a:tblPr>
              <a:tblGrid>
                <a:gridCol w="2624230">
                  <a:extLst>
                    <a:ext uri="{9D8B030D-6E8A-4147-A177-3AD203B41FA5}">
                      <a16:colId xmlns:a16="http://schemas.microsoft.com/office/drawing/2014/main" val="3750455959"/>
                    </a:ext>
                  </a:extLst>
                </a:gridCol>
                <a:gridCol w="2060079">
                  <a:extLst>
                    <a:ext uri="{9D8B030D-6E8A-4147-A177-3AD203B41FA5}">
                      <a16:colId xmlns:a16="http://schemas.microsoft.com/office/drawing/2014/main" val="422219241"/>
                    </a:ext>
                  </a:extLst>
                </a:gridCol>
                <a:gridCol w="1886671">
                  <a:extLst>
                    <a:ext uri="{9D8B030D-6E8A-4147-A177-3AD203B41FA5}">
                      <a16:colId xmlns:a16="http://schemas.microsoft.com/office/drawing/2014/main" val="3339693061"/>
                    </a:ext>
                  </a:extLst>
                </a:gridCol>
              </a:tblGrid>
              <a:tr h="0">
                <a:tc>
                  <a:txBody>
                    <a:bodyPr/>
                    <a:lstStyle/>
                    <a:p>
                      <a:pPr algn="ctr">
                        <a:lnSpc>
                          <a:spcPct val="107000"/>
                        </a:lnSpc>
                        <a:spcAft>
                          <a:spcPts val="0"/>
                        </a:spcAft>
                      </a:pPr>
                      <a:r>
                        <a:rPr lang="en-GB" sz="1800" b="1" dirty="0">
                          <a:effectLst/>
                        </a:rPr>
                        <a:t>PFAS</a:t>
                      </a:r>
                      <a:endParaRPr lang="it-IT"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ctr">
                        <a:lnSpc>
                          <a:spcPct val="107000"/>
                        </a:lnSpc>
                        <a:spcAft>
                          <a:spcPts val="0"/>
                        </a:spcAft>
                      </a:pPr>
                      <a:r>
                        <a:rPr lang="en-GB" sz="1800" b="1" dirty="0">
                          <a:effectLst/>
                        </a:rPr>
                        <a:t>RPF SCHEER</a:t>
                      </a:r>
                      <a:endParaRPr lang="it-IT"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gn="ctr">
                        <a:lnSpc>
                          <a:spcPct val="107000"/>
                        </a:lnSpc>
                        <a:spcAft>
                          <a:spcPts val="0"/>
                        </a:spcAft>
                      </a:pPr>
                      <a:r>
                        <a:rPr lang="en-GB" sz="1800" b="1" dirty="0">
                          <a:effectLst/>
                        </a:rPr>
                        <a:t>RPF EFSA</a:t>
                      </a:r>
                      <a:endParaRPr lang="it-IT"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2818793872"/>
                  </a:ext>
                </a:extLst>
              </a:tr>
              <a:tr h="190500">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bg2">
                        <a:lumMod val="75000"/>
                      </a:schemeClr>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950562550"/>
                  </a:ext>
                </a:extLst>
              </a:tr>
              <a:tr h="182880">
                <a:tc>
                  <a:txBody>
                    <a:bodyPr/>
                    <a:lstStyle/>
                    <a:p>
                      <a:pPr>
                        <a:lnSpc>
                          <a:spcPct val="107000"/>
                        </a:lnSpc>
                        <a:spcAft>
                          <a:spcPts val="0"/>
                        </a:spcAft>
                      </a:pPr>
                      <a:r>
                        <a:rPr lang="en-GB" sz="1800" dirty="0">
                          <a:effectLst/>
                        </a:rPr>
                        <a:t>PFBA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0.05</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013147287"/>
                  </a:ext>
                </a:extLst>
              </a:tr>
              <a:tr h="182880">
                <a:tc>
                  <a:txBody>
                    <a:bodyPr/>
                    <a:lstStyle/>
                    <a:p>
                      <a:pPr>
                        <a:lnSpc>
                          <a:spcPct val="107000"/>
                        </a:lnSpc>
                        <a:spcAft>
                          <a:spcPts val="0"/>
                        </a:spcAft>
                      </a:pPr>
                      <a:r>
                        <a:rPr lang="en-GB" sz="1800" dirty="0">
                          <a:effectLst/>
                        </a:rPr>
                        <a:t>PFPEA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0.03</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803919968"/>
                  </a:ext>
                </a:extLst>
              </a:tr>
              <a:tr h="182880">
                <a:tc>
                  <a:txBody>
                    <a:bodyPr/>
                    <a:lstStyle/>
                    <a:p>
                      <a:pPr>
                        <a:lnSpc>
                          <a:spcPct val="107000"/>
                        </a:lnSpc>
                        <a:spcAft>
                          <a:spcPts val="0"/>
                        </a:spcAft>
                      </a:pPr>
                      <a:r>
                        <a:rPr lang="en-GB" sz="1800">
                          <a:effectLst/>
                        </a:rPr>
                        <a:t>PFHxA</a:t>
                      </a:r>
                      <a:endParaRPr lang="it-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481600777"/>
                  </a:ext>
                </a:extLst>
              </a:tr>
              <a:tr h="182880">
                <a:tc>
                  <a:txBody>
                    <a:bodyPr/>
                    <a:lstStyle/>
                    <a:p>
                      <a:pPr>
                        <a:lnSpc>
                          <a:spcPct val="107000"/>
                        </a:lnSpc>
                        <a:spcAft>
                          <a:spcPts val="0"/>
                        </a:spcAft>
                      </a:pPr>
                      <a:r>
                        <a:rPr lang="en-GB" sz="1800" dirty="0" err="1">
                          <a:effectLst/>
                        </a:rPr>
                        <a:t>PFHpA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0.505</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858332031"/>
                  </a:ext>
                </a:extLst>
              </a:tr>
              <a:tr h="182880">
                <a:tc>
                  <a:txBody>
                    <a:bodyPr/>
                    <a:lstStyle/>
                    <a:p>
                      <a:pPr>
                        <a:lnSpc>
                          <a:spcPct val="107000"/>
                        </a:lnSpc>
                        <a:spcAft>
                          <a:spcPts val="0"/>
                        </a:spcAft>
                      </a:pPr>
                      <a:r>
                        <a:rPr lang="en-GB" sz="1800" dirty="0">
                          <a:effectLst/>
                        </a:rPr>
                        <a:t>PFOA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gn="r">
                        <a:lnSpc>
                          <a:spcPct val="107000"/>
                        </a:lnSpc>
                        <a:spcAft>
                          <a:spcPts val="0"/>
                        </a:spcAft>
                      </a:pPr>
                      <a:r>
                        <a:rPr lang="en-GB" sz="1800" dirty="0">
                          <a:effectLst/>
                        </a:rPr>
                        <a:t>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971281232"/>
                  </a:ext>
                </a:extLst>
              </a:tr>
              <a:tr h="182880">
                <a:tc>
                  <a:txBody>
                    <a:bodyPr/>
                    <a:lstStyle/>
                    <a:p>
                      <a:pPr>
                        <a:lnSpc>
                          <a:spcPct val="107000"/>
                        </a:lnSpc>
                        <a:spcAft>
                          <a:spcPts val="0"/>
                        </a:spcAft>
                      </a:pPr>
                      <a:r>
                        <a:rPr lang="en-GB" sz="1800" dirty="0">
                          <a:effectLst/>
                        </a:rPr>
                        <a:t>PFNA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10</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gn="r">
                        <a:lnSpc>
                          <a:spcPct val="107000"/>
                        </a:lnSpc>
                        <a:spcAft>
                          <a:spcPts val="0"/>
                        </a:spcAft>
                      </a:pPr>
                      <a:r>
                        <a:rPr lang="en-GB" sz="1800" dirty="0">
                          <a:effectLst/>
                        </a:rPr>
                        <a:t>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417763870"/>
                  </a:ext>
                </a:extLst>
              </a:tr>
              <a:tr h="182880">
                <a:tc>
                  <a:txBody>
                    <a:bodyPr/>
                    <a:lstStyle/>
                    <a:p>
                      <a:pPr>
                        <a:lnSpc>
                          <a:spcPct val="107000"/>
                        </a:lnSpc>
                        <a:spcAft>
                          <a:spcPts val="0"/>
                        </a:spcAft>
                      </a:pPr>
                      <a:r>
                        <a:rPr lang="en-GB" sz="1800" dirty="0">
                          <a:effectLst/>
                        </a:rPr>
                        <a:t>PFDA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7</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880824097"/>
                  </a:ext>
                </a:extLst>
              </a:tr>
              <a:tr h="182880">
                <a:tc>
                  <a:txBody>
                    <a:bodyPr/>
                    <a:lstStyle/>
                    <a:p>
                      <a:pPr>
                        <a:lnSpc>
                          <a:spcPct val="107000"/>
                        </a:lnSpc>
                        <a:spcAft>
                          <a:spcPts val="0"/>
                        </a:spcAft>
                      </a:pPr>
                      <a:r>
                        <a:rPr lang="en-GB" sz="1800" dirty="0">
                          <a:effectLst/>
                        </a:rPr>
                        <a:t>PFUNDA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4</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072954418"/>
                  </a:ext>
                </a:extLst>
              </a:tr>
              <a:tr h="182880">
                <a:tc>
                  <a:txBody>
                    <a:bodyPr/>
                    <a:lstStyle/>
                    <a:p>
                      <a:pPr>
                        <a:lnSpc>
                          <a:spcPct val="107000"/>
                        </a:lnSpc>
                        <a:spcAft>
                          <a:spcPts val="0"/>
                        </a:spcAft>
                      </a:pPr>
                      <a:r>
                        <a:rPr lang="en-GB" sz="1800" dirty="0">
                          <a:effectLst/>
                        </a:rPr>
                        <a:t>PFDOA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3</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2275620896"/>
                  </a:ext>
                </a:extLst>
              </a:tr>
              <a:tr h="182880">
                <a:tc>
                  <a:txBody>
                    <a:bodyPr/>
                    <a:lstStyle/>
                    <a:p>
                      <a:pPr>
                        <a:lnSpc>
                          <a:spcPct val="107000"/>
                        </a:lnSpc>
                        <a:spcAft>
                          <a:spcPts val="0"/>
                        </a:spcAft>
                      </a:pPr>
                      <a:r>
                        <a:rPr lang="en-GB" sz="1800" dirty="0">
                          <a:effectLst/>
                        </a:rPr>
                        <a:t>PFTRDA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1.65</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80914242"/>
                  </a:ext>
                </a:extLst>
              </a:tr>
              <a:tr h="182880">
                <a:tc>
                  <a:txBody>
                    <a:bodyPr/>
                    <a:lstStyle/>
                    <a:p>
                      <a:pPr>
                        <a:lnSpc>
                          <a:spcPct val="107000"/>
                        </a:lnSpc>
                        <a:spcAft>
                          <a:spcPts val="0"/>
                        </a:spcAft>
                      </a:pPr>
                      <a:r>
                        <a:rPr lang="en-GB" sz="1800" dirty="0" err="1">
                          <a:effectLst/>
                        </a:rPr>
                        <a:t>PFTeDA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0.3</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768130076"/>
                  </a:ext>
                </a:extLst>
              </a:tr>
              <a:tr h="182880">
                <a:tc>
                  <a:txBody>
                    <a:bodyPr/>
                    <a:lstStyle/>
                    <a:p>
                      <a:pPr>
                        <a:lnSpc>
                          <a:spcPct val="107000"/>
                        </a:lnSpc>
                        <a:spcAft>
                          <a:spcPts val="0"/>
                        </a:spcAft>
                      </a:pPr>
                      <a:r>
                        <a:rPr lang="en-GB" sz="1800" dirty="0">
                          <a:effectLst/>
                        </a:rPr>
                        <a:t>PFXDA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0.02</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957516867"/>
                  </a:ext>
                </a:extLst>
              </a:tr>
              <a:tr h="182880">
                <a:tc>
                  <a:txBody>
                    <a:bodyPr/>
                    <a:lstStyle/>
                    <a:p>
                      <a:pPr>
                        <a:lnSpc>
                          <a:spcPct val="107000"/>
                        </a:lnSpc>
                        <a:spcAft>
                          <a:spcPts val="0"/>
                        </a:spcAft>
                      </a:pPr>
                      <a:r>
                        <a:rPr lang="en-GB" sz="1800" dirty="0">
                          <a:effectLst/>
                        </a:rPr>
                        <a:t>PFODA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0.02</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918243449"/>
                  </a:ext>
                </a:extLst>
              </a:tr>
              <a:tr h="182880">
                <a:tc>
                  <a:txBody>
                    <a:bodyPr/>
                    <a:lstStyle/>
                    <a:p>
                      <a:pPr>
                        <a:lnSpc>
                          <a:spcPct val="107000"/>
                        </a:lnSpc>
                        <a:spcAft>
                          <a:spcPts val="0"/>
                        </a:spcAft>
                      </a:pPr>
                      <a:r>
                        <a:rPr lang="en-GB" sz="1800" dirty="0">
                          <a:effectLst/>
                        </a:rPr>
                        <a:t>PFBS</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0.001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930902812"/>
                  </a:ext>
                </a:extLst>
              </a:tr>
              <a:tr h="182880">
                <a:tc>
                  <a:txBody>
                    <a:bodyPr/>
                    <a:lstStyle/>
                    <a:p>
                      <a:pPr>
                        <a:lnSpc>
                          <a:spcPct val="107000"/>
                        </a:lnSpc>
                        <a:spcAft>
                          <a:spcPts val="0"/>
                        </a:spcAft>
                      </a:pPr>
                      <a:r>
                        <a:rPr lang="en-GB" sz="1800" dirty="0" err="1">
                          <a:effectLst/>
                        </a:rPr>
                        <a:t>PFPeS</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0.3005</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035727593"/>
                  </a:ext>
                </a:extLst>
              </a:tr>
              <a:tr h="182880">
                <a:tc>
                  <a:txBody>
                    <a:bodyPr/>
                    <a:lstStyle/>
                    <a:p>
                      <a:pPr>
                        <a:lnSpc>
                          <a:spcPct val="107000"/>
                        </a:lnSpc>
                        <a:spcAft>
                          <a:spcPts val="0"/>
                        </a:spcAft>
                      </a:pPr>
                      <a:r>
                        <a:rPr lang="en-GB" sz="1800" dirty="0" err="1">
                          <a:effectLst/>
                        </a:rPr>
                        <a:t>PFHxS</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0.6</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gn="r">
                        <a:lnSpc>
                          <a:spcPct val="107000"/>
                        </a:lnSpc>
                        <a:spcAft>
                          <a:spcPts val="0"/>
                        </a:spcAft>
                      </a:pPr>
                      <a:r>
                        <a:rPr lang="en-GB" sz="1800" dirty="0">
                          <a:effectLst/>
                        </a:rPr>
                        <a:t>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986065586"/>
                  </a:ext>
                </a:extLst>
              </a:tr>
              <a:tr h="182880">
                <a:tc>
                  <a:txBody>
                    <a:bodyPr/>
                    <a:lstStyle/>
                    <a:p>
                      <a:pPr>
                        <a:lnSpc>
                          <a:spcPct val="107000"/>
                        </a:lnSpc>
                        <a:spcAft>
                          <a:spcPts val="0"/>
                        </a:spcAft>
                      </a:pPr>
                      <a:r>
                        <a:rPr lang="en-GB" sz="1800" dirty="0" err="1">
                          <a:effectLst/>
                        </a:rPr>
                        <a:t>PFHpS</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1.3</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737169582"/>
                  </a:ext>
                </a:extLst>
              </a:tr>
              <a:tr h="182880">
                <a:tc>
                  <a:txBody>
                    <a:bodyPr/>
                    <a:lstStyle/>
                    <a:p>
                      <a:pPr>
                        <a:lnSpc>
                          <a:spcPct val="107000"/>
                        </a:lnSpc>
                        <a:spcAft>
                          <a:spcPts val="0"/>
                        </a:spcAft>
                      </a:pPr>
                      <a:r>
                        <a:rPr lang="en-GB" sz="1800" dirty="0">
                          <a:effectLst/>
                        </a:rPr>
                        <a:t>PFOS</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2</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gn="r">
                        <a:lnSpc>
                          <a:spcPct val="107000"/>
                        </a:lnSpc>
                        <a:spcAft>
                          <a:spcPts val="0"/>
                        </a:spcAft>
                      </a:pPr>
                      <a:r>
                        <a:rPr lang="en-GB" sz="1800" dirty="0">
                          <a:effectLst/>
                        </a:rPr>
                        <a:t>1</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1537379813"/>
                  </a:ext>
                </a:extLst>
              </a:tr>
              <a:tr h="182880">
                <a:tc>
                  <a:txBody>
                    <a:bodyPr/>
                    <a:lstStyle/>
                    <a:p>
                      <a:pPr>
                        <a:lnSpc>
                          <a:spcPct val="107000"/>
                        </a:lnSpc>
                        <a:spcAft>
                          <a:spcPts val="0"/>
                        </a:spcAft>
                      </a:pPr>
                      <a:r>
                        <a:rPr lang="en-GB" sz="1800" dirty="0">
                          <a:effectLst/>
                        </a:rPr>
                        <a:t>PFDS</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2</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929471873"/>
                  </a:ext>
                </a:extLst>
              </a:tr>
              <a:tr h="182880">
                <a:tc>
                  <a:txBody>
                    <a:bodyPr/>
                    <a:lstStyle/>
                    <a:p>
                      <a:pPr>
                        <a:lnSpc>
                          <a:spcPct val="107000"/>
                        </a:lnSpc>
                        <a:spcAft>
                          <a:spcPts val="0"/>
                        </a:spcAft>
                      </a:pPr>
                      <a:r>
                        <a:rPr lang="en-GB" sz="1800" dirty="0">
                          <a:effectLst/>
                        </a:rPr>
                        <a:t>Gen X</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0.06</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2242866627"/>
                  </a:ext>
                </a:extLst>
              </a:tr>
              <a:tr h="182880">
                <a:tc>
                  <a:txBody>
                    <a:bodyPr/>
                    <a:lstStyle/>
                    <a:p>
                      <a:pPr>
                        <a:lnSpc>
                          <a:spcPct val="107000"/>
                        </a:lnSpc>
                        <a:spcAft>
                          <a:spcPts val="0"/>
                        </a:spcAft>
                      </a:pPr>
                      <a:r>
                        <a:rPr lang="en-GB" sz="1800" dirty="0">
                          <a:effectLst/>
                        </a:rPr>
                        <a:t>ADONA</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0.03</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326322968"/>
                  </a:ext>
                </a:extLst>
              </a:tr>
              <a:tr h="182880">
                <a:tc>
                  <a:txBody>
                    <a:bodyPr/>
                    <a:lstStyle/>
                    <a:p>
                      <a:pPr>
                        <a:lnSpc>
                          <a:spcPct val="107000"/>
                        </a:lnSpc>
                        <a:spcAft>
                          <a:spcPts val="0"/>
                        </a:spcAft>
                      </a:pPr>
                      <a:r>
                        <a:rPr lang="en-GB" sz="1800" dirty="0">
                          <a:effectLst/>
                        </a:rPr>
                        <a:t>6:2 FTOH</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0.02</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3202709997"/>
                  </a:ext>
                </a:extLst>
              </a:tr>
              <a:tr h="182880">
                <a:tc>
                  <a:txBody>
                    <a:bodyPr/>
                    <a:lstStyle/>
                    <a:p>
                      <a:pPr>
                        <a:lnSpc>
                          <a:spcPct val="107000"/>
                        </a:lnSpc>
                        <a:spcAft>
                          <a:spcPts val="0"/>
                        </a:spcAft>
                      </a:pPr>
                      <a:r>
                        <a:rPr lang="en-GB" sz="1800" dirty="0">
                          <a:effectLst/>
                        </a:rPr>
                        <a:t>8:2 FTOH</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0.04</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4211969390"/>
                  </a:ext>
                </a:extLst>
              </a:tr>
              <a:tr h="182880">
                <a:tc>
                  <a:txBody>
                    <a:bodyPr/>
                    <a:lstStyle/>
                    <a:p>
                      <a:pPr>
                        <a:lnSpc>
                          <a:spcPct val="107000"/>
                        </a:lnSpc>
                        <a:spcAft>
                          <a:spcPts val="0"/>
                        </a:spcAft>
                      </a:pPr>
                      <a:r>
                        <a:rPr lang="en-GB" sz="1800" dirty="0">
                          <a:effectLst/>
                        </a:rPr>
                        <a:t>C6O4</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chemeClr val="bg2">
                        <a:lumMod val="75000"/>
                      </a:schemeClr>
                    </a:solidFill>
                  </a:tcPr>
                </a:tc>
                <a:tc>
                  <a:txBody>
                    <a:bodyPr/>
                    <a:lstStyle/>
                    <a:p>
                      <a:pPr algn="r">
                        <a:lnSpc>
                          <a:spcPct val="107000"/>
                        </a:lnSpc>
                        <a:spcAft>
                          <a:spcPts val="0"/>
                        </a:spcAft>
                      </a:pPr>
                      <a:r>
                        <a:rPr lang="en-GB" sz="1800" dirty="0">
                          <a:effectLst/>
                        </a:rPr>
                        <a:t>0.06</a:t>
                      </a:r>
                      <a:endParaRPr lang="it-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solidFill>
                      <a:srgbClr val="92D05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b">
                    <a:solidFill>
                      <a:schemeClr val="accent1">
                        <a:lumMod val="40000"/>
                        <a:lumOff val="60000"/>
                      </a:schemeClr>
                    </a:solidFill>
                  </a:tcPr>
                </a:tc>
                <a:extLst>
                  <a:ext uri="{0D108BD9-81ED-4DB2-BD59-A6C34878D82A}">
                    <a16:rowId xmlns:a16="http://schemas.microsoft.com/office/drawing/2014/main" val="4104906208"/>
                  </a:ext>
                </a:extLst>
              </a:tr>
            </a:tbl>
          </a:graphicData>
        </a:graphic>
      </p:graphicFrame>
      <p:sp>
        <p:nvSpPr>
          <p:cNvPr id="6" name="Freccia a destra 5"/>
          <p:cNvSpPr/>
          <p:nvPr/>
        </p:nvSpPr>
        <p:spPr>
          <a:xfrm>
            <a:off x="2100649" y="3518956"/>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Freccia a destra 6"/>
          <p:cNvSpPr/>
          <p:nvPr/>
        </p:nvSpPr>
        <p:spPr>
          <a:xfrm>
            <a:off x="2100649" y="3855307"/>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Freccia a destra 7"/>
          <p:cNvSpPr/>
          <p:nvPr/>
        </p:nvSpPr>
        <p:spPr>
          <a:xfrm>
            <a:off x="2100649" y="4191658"/>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Freccia a destra 8"/>
          <p:cNvSpPr/>
          <p:nvPr/>
        </p:nvSpPr>
        <p:spPr>
          <a:xfrm>
            <a:off x="2100649" y="4528009"/>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Freccia a destra 9"/>
          <p:cNvSpPr/>
          <p:nvPr/>
        </p:nvSpPr>
        <p:spPr>
          <a:xfrm>
            <a:off x="2100649" y="4864360"/>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Freccia a destra 10"/>
          <p:cNvSpPr/>
          <p:nvPr/>
        </p:nvSpPr>
        <p:spPr>
          <a:xfrm>
            <a:off x="2102726" y="5174872"/>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Freccia a destra 11"/>
          <p:cNvSpPr/>
          <p:nvPr/>
        </p:nvSpPr>
        <p:spPr>
          <a:xfrm>
            <a:off x="2100649" y="5510660"/>
            <a:ext cx="634348" cy="336351"/>
          </a:xfrm>
          <a:prstGeom prst="rightArrow">
            <a:avLst/>
          </a:prstGeom>
          <a:solidFill>
            <a:srgbClr val="FF0000"/>
          </a:solid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6369163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3399184483"/>
              </p:ext>
            </p:extLst>
          </p:nvPr>
        </p:nvGraphicFramePr>
        <p:xfrm>
          <a:off x="1853514" y="234777"/>
          <a:ext cx="9452918" cy="7250289"/>
        </p:xfrm>
        <a:graphic>
          <a:graphicData uri="http://schemas.openxmlformats.org/drawingml/2006/table">
            <a:tbl>
              <a:tblPr firstRow="1" firstCol="1" bandRow="1"/>
              <a:tblGrid>
                <a:gridCol w="1031875">
                  <a:extLst>
                    <a:ext uri="{9D8B030D-6E8A-4147-A177-3AD203B41FA5}">
                      <a16:colId xmlns:a16="http://schemas.microsoft.com/office/drawing/2014/main" val="1936726784"/>
                    </a:ext>
                  </a:extLst>
                </a:gridCol>
                <a:gridCol w="823913">
                  <a:extLst>
                    <a:ext uri="{9D8B030D-6E8A-4147-A177-3AD203B41FA5}">
                      <a16:colId xmlns:a16="http://schemas.microsoft.com/office/drawing/2014/main" val="951393878"/>
                    </a:ext>
                  </a:extLst>
                </a:gridCol>
                <a:gridCol w="715963">
                  <a:extLst>
                    <a:ext uri="{9D8B030D-6E8A-4147-A177-3AD203B41FA5}">
                      <a16:colId xmlns:a16="http://schemas.microsoft.com/office/drawing/2014/main" val="3256156895"/>
                    </a:ext>
                  </a:extLst>
                </a:gridCol>
                <a:gridCol w="1319213">
                  <a:extLst>
                    <a:ext uri="{9D8B030D-6E8A-4147-A177-3AD203B41FA5}">
                      <a16:colId xmlns:a16="http://schemas.microsoft.com/office/drawing/2014/main" val="1962226819"/>
                    </a:ext>
                  </a:extLst>
                </a:gridCol>
                <a:gridCol w="1162050">
                  <a:extLst>
                    <a:ext uri="{9D8B030D-6E8A-4147-A177-3AD203B41FA5}">
                      <a16:colId xmlns:a16="http://schemas.microsoft.com/office/drawing/2014/main" val="670299154"/>
                    </a:ext>
                  </a:extLst>
                </a:gridCol>
                <a:gridCol w="974725">
                  <a:extLst>
                    <a:ext uri="{9D8B030D-6E8A-4147-A177-3AD203B41FA5}">
                      <a16:colId xmlns:a16="http://schemas.microsoft.com/office/drawing/2014/main" val="3293468293"/>
                    </a:ext>
                  </a:extLst>
                </a:gridCol>
                <a:gridCol w="974725">
                  <a:extLst>
                    <a:ext uri="{9D8B030D-6E8A-4147-A177-3AD203B41FA5}">
                      <a16:colId xmlns:a16="http://schemas.microsoft.com/office/drawing/2014/main" val="253054931"/>
                    </a:ext>
                  </a:extLst>
                </a:gridCol>
                <a:gridCol w="1244600">
                  <a:extLst>
                    <a:ext uri="{9D8B030D-6E8A-4147-A177-3AD203B41FA5}">
                      <a16:colId xmlns:a16="http://schemas.microsoft.com/office/drawing/2014/main" val="1355645847"/>
                    </a:ext>
                  </a:extLst>
                </a:gridCol>
                <a:gridCol w="1205854">
                  <a:extLst>
                    <a:ext uri="{9D8B030D-6E8A-4147-A177-3AD203B41FA5}">
                      <a16:colId xmlns:a16="http://schemas.microsoft.com/office/drawing/2014/main" val="2250281793"/>
                    </a:ext>
                  </a:extLst>
                </a:gridCol>
              </a:tblGrid>
              <a:tr h="592897">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PFAS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Clams</a:t>
                      </a:r>
                      <a:r>
                        <a:rPr lang="en-GB" sz="1600" b="1"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Cuttle</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fish</a:t>
                      </a:r>
                      <a:r>
                        <a:rPr lang="en-GB" sz="1600" b="1"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Crustacean</a:t>
                      </a:r>
                      <a:r>
                        <a:rPr lang="en-GB" sz="1600" b="1"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Farmed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seabream</a:t>
                      </a:r>
                      <a:r>
                        <a:rPr lang="en-GB" sz="1600" b="1"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Clams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Cuttle</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fish</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Crustacean</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Farmed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seabream</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7233001"/>
                  </a:ext>
                </a:extLst>
              </a:tr>
              <a:tr h="395264">
                <a:tc>
                  <a:txBody>
                    <a:bodyPr/>
                    <a:lstStyle/>
                    <a:p>
                      <a:pPr>
                        <a:lnSpc>
                          <a:spcPct val="107000"/>
                        </a:lnSpc>
                      </a:pPr>
                      <a:endParaRPr lang="it-IT" sz="1600" dirty="0">
                        <a:effectLst/>
                        <a:latin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nSpc>
                          <a:spcPct val="107000"/>
                        </a:lnSpc>
                        <a:spcAft>
                          <a:spcPts val="0"/>
                        </a:spcAft>
                      </a:pPr>
                      <a:r>
                        <a:rPr lang="en-GB" sz="16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ng/kg</a:t>
                      </a: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6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ng/kg</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7000"/>
                        </a:lnSpc>
                        <a:spcAft>
                          <a:spcPts val="0"/>
                        </a:spcAft>
                      </a:pPr>
                      <a:r>
                        <a:rPr lang="en-GB" sz="16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ng/kg</a:t>
                      </a: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nSpc>
                          <a:spcPct val="107000"/>
                        </a:lnSpc>
                        <a:spcAft>
                          <a:spcPts val="0"/>
                        </a:spcAft>
                      </a:pPr>
                      <a:r>
                        <a:rPr lang="en-GB" sz="16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ng/kg</a:t>
                      </a: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PFOA </a:t>
                      </a: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PFOA </a:t>
                      </a: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0"/>
                        </a:spcAft>
                      </a:pPr>
                      <a:r>
                        <a:rPr lang="en-GB" sz="16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PFOA </a:t>
                      </a:r>
                      <a:r>
                        <a:rPr lang="en-GB" sz="1600"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0"/>
                        </a:spcAft>
                      </a:pPr>
                      <a:r>
                        <a:rPr lang="en-GB" sz="16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PFOA </a:t>
                      </a:r>
                      <a:r>
                        <a:rPr lang="en-GB" sz="1600" dirty="0" err="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83147699"/>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PFBA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algn="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tc>
                  <a:txBody>
                    <a:bodyPr/>
                    <a:lstStyle/>
                    <a:p>
                      <a:pPr algn="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2139309138"/>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PFPEA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041285396"/>
                  </a:ext>
                </a:extLst>
              </a:tr>
              <a:tr h="246292">
                <a:tc>
                  <a:txBody>
                    <a:bodyPr/>
                    <a:lstStyle/>
                    <a:p>
                      <a:pPr algn="r">
                        <a:lnSpc>
                          <a:spcPct val="107000"/>
                        </a:lnSpc>
                        <a:spcAft>
                          <a:spcPts val="0"/>
                        </a:spcAft>
                      </a:pP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PFHxA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371095654"/>
                  </a:ext>
                </a:extLst>
              </a:tr>
              <a:tr h="246292">
                <a:tc>
                  <a:txBody>
                    <a:bodyPr/>
                    <a:lstStyle/>
                    <a:p>
                      <a:pPr algn="r">
                        <a:lnSpc>
                          <a:spcPct val="107000"/>
                        </a:lnSpc>
                        <a:spcAft>
                          <a:spcPts val="0"/>
                        </a:spcAft>
                      </a:pP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PFHpA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2790081665"/>
                  </a:ext>
                </a:extLst>
              </a:tr>
              <a:tr h="246292">
                <a:tc>
                  <a:txBody>
                    <a:bodyPr/>
                    <a:lstStyle/>
                    <a:p>
                      <a:pPr algn="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4832</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4832</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548140644"/>
                  </a:ext>
                </a:extLst>
              </a:tr>
              <a:tr h="246292">
                <a:tc>
                  <a:txBody>
                    <a:bodyPr/>
                    <a:lstStyle/>
                    <a:p>
                      <a:pPr algn="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 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4630</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502744236"/>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PFDA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854</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5975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459741522"/>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PFUNDA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168</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364</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2434</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673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830559150"/>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PFDOA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198</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704</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2430691930"/>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PFTRDA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112</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961</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551</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1585</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721134673"/>
                  </a:ext>
                </a:extLst>
              </a:tr>
              <a:tr h="246292">
                <a:tc>
                  <a:txBody>
                    <a:bodyPr/>
                    <a:lstStyle/>
                    <a:p>
                      <a:pPr algn="r">
                        <a:lnSpc>
                          <a:spcPct val="107000"/>
                        </a:lnSpc>
                        <a:spcAft>
                          <a:spcPts val="0"/>
                        </a:spcAft>
                      </a:pP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PFTeDA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940329462"/>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PFXDA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735611690"/>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PFODA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58428335"/>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PFBS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3582803800"/>
                  </a:ext>
                </a:extLst>
              </a:tr>
              <a:tr h="246292">
                <a:tc>
                  <a:txBody>
                    <a:bodyPr/>
                    <a:lstStyle/>
                    <a:p>
                      <a:pPr algn="r">
                        <a:lnSpc>
                          <a:spcPct val="107000"/>
                        </a:lnSpc>
                        <a:spcAft>
                          <a:spcPts val="0"/>
                        </a:spcAft>
                      </a:pP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PFPeS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3998143800"/>
                  </a:ext>
                </a:extLst>
              </a:tr>
              <a:tr h="246292">
                <a:tc>
                  <a:txBody>
                    <a:bodyPr/>
                    <a:lstStyle/>
                    <a:p>
                      <a:pPr algn="r">
                        <a:lnSpc>
                          <a:spcPct val="107000"/>
                        </a:lnSpc>
                        <a:spcAft>
                          <a:spcPts val="0"/>
                        </a:spcAft>
                      </a:pPr>
                      <a:r>
                        <a:rPr lang="en-GB" sz="16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PFHxS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3131093158"/>
                  </a:ext>
                </a:extLst>
              </a:tr>
              <a:tr h="246292">
                <a:tc>
                  <a:txBody>
                    <a:bodyPr/>
                    <a:lstStyle/>
                    <a:p>
                      <a:pPr algn="r">
                        <a:lnSpc>
                          <a:spcPct val="107000"/>
                        </a:lnSpc>
                        <a:spcAft>
                          <a:spcPts val="0"/>
                        </a:spcAft>
                      </a:pPr>
                      <a:r>
                        <a:rPr lang="en-GB"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PFHpS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512648780"/>
                  </a:ext>
                </a:extLst>
              </a:tr>
              <a:tr h="246292">
                <a:tc>
                  <a:txBody>
                    <a:bodyPr/>
                    <a:lstStyle/>
                    <a:p>
                      <a:pPr algn="r">
                        <a:lnSpc>
                          <a:spcPct val="107000"/>
                        </a:lnSpc>
                        <a:spcAft>
                          <a:spcPts val="0"/>
                        </a:spcAft>
                      </a:pPr>
                      <a:r>
                        <a:rPr lang="en-GB"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PFOS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598</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400</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1196</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886</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246640675"/>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PFDS</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13.6</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3601347421"/>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 X</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998317915"/>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ADONA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&lt;LOQ</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532993103"/>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 FTOH</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3776706178"/>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 FTOH</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2727260972"/>
                  </a:ext>
                </a:extLst>
              </a:tr>
              <a:tr h="246292">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C6O4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a:noFill/>
                    </a:lnR>
                    <a:lnT>
                      <a:noFill/>
                    </a:lnT>
                    <a:lnB>
                      <a:noFill/>
                    </a:lnB>
                    <a:solidFill>
                      <a:schemeClr val="accent1">
                        <a:lumMod val="60000"/>
                        <a:lumOff val="40000"/>
                      </a:schemeClr>
                    </a:solidFill>
                  </a:tcPr>
                </a:tc>
                <a:tc>
                  <a:txBody>
                    <a:bodyPr/>
                    <a:lstStyle/>
                    <a:p>
                      <a:pPr algn="r">
                        <a:lnSpc>
                          <a:spcPct val="107000"/>
                        </a:lnSpc>
                        <a:spcAft>
                          <a:spcPts val="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lnL>
                      <a:noFill/>
                    </a:lnL>
                    <a:lnR w="12700" cap="flat" cmpd="sng" algn="ctr">
                      <a:solidFill>
                        <a:srgbClr val="000000"/>
                      </a:solidFill>
                      <a:prstDash val="solid"/>
                      <a:round/>
                      <a:headEnd type="none" w="med" len="med"/>
                      <a:tailEnd type="none" w="med" len="med"/>
                    </a:lnR>
                    <a:lnT>
                      <a:noFill/>
                    </a:lnT>
                    <a:lnB>
                      <a:noFill/>
                    </a:lnB>
                    <a:solidFill>
                      <a:schemeClr val="accent1">
                        <a:lumMod val="60000"/>
                        <a:lumOff val="40000"/>
                      </a:schemeClr>
                    </a:solidFill>
                  </a:tcPr>
                </a:tc>
                <a:extLst>
                  <a:ext uri="{0D108BD9-81ED-4DB2-BD59-A6C34878D82A}">
                    <a16:rowId xmlns:a16="http://schemas.microsoft.com/office/drawing/2014/main" val="1124894474"/>
                  </a:ext>
                </a:extLst>
              </a:tr>
            </a:tbl>
          </a:graphicData>
        </a:graphic>
      </p:graphicFrame>
      <p:sp>
        <p:nvSpPr>
          <p:cNvPr id="4" name="Freccia a destra 3"/>
          <p:cNvSpPr/>
          <p:nvPr/>
        </p:nvSpPr>
        <p:spPr>
          <a:xfrm>
            <a:off x="1396314" y="2662882"/>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Freccia a destra 4"/>
          <p:cNvSpPr/>
          <p:nvPr/>
        </p:nvSpPr>
        <p:spPr>
          <a:xfrm>
            <a:off x="1396314" y="2949146"/>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Freccia a destra 5"/>
          <p:cNvSpPr/>
          <p:nvPr/>
        </p:nvSpPr>
        <p:spPr>
          <a:xfrm>
            <a:off x="1396314" y="3198340"/>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Freccia a destra 6"/>
          <p:cNvSpPr/>
          <p:nvPr/>
        </p:nvSpPr>
        <p:spPr>
          <a:xfrm>
            <a:off x="1390136" y="3447536"/>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Freccia a destra 7"/>
          <p:cNvSpPr/>
          <p:nvPr/>
        </p:nvSpPr>
        <p:spPr>
          <a:xfrm>
            <a:off x="1414850" y="3723506"/>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Freccia a destra 8"/>
          <p:cNvSpPr/>
          <p:nvPr/>
        </p:nvSpPr>
        <p:spPr>
          <a:xfrm>
            <a:off x="1414850" y="4009770"/>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CasellaDiTesto 9"/>
          <p:cNvSpPr txBox="1"/>
          <p:nvPr/>
        </p:nvSpPr>
        <p:spPr>
          <a:xfrm>
            <a:off x="1847336" y="7355107"/>
            <a:ext cx="755655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lnSpc>
                <a:spcPct val="200000"/>
              </a:lnSpc>
            </a:pPr>
            <a:r>
              <a:rPr lang="it-IT" sz="2000" b="0" baseline="30000" dirty="0" smtClean="0">
                <a:latin typeface="Tahoma" panose="020B0604030504040204" pitchFamily="34" charset="0"/>
                <a:ea typeface="Tahoma" panose="020B0604030504040204" pitchFamily="34" charset="0"/>
                <a:cs typeface="Tahoma" panose="020B0604030504040204" pitchFamily="34" charset="0"/>
              </a:rPr>
              <a:t>1</a:t>
            </a:r>
            <a:r>
              <a:rPr lang="it-IT" sz="2000" b="0" dirty="0" smtClean="0">
                <a:latin typeface="Tahoma" panose="020B0604030504040204" pitchFamily="34" charset="0"/>
                <a:ea typeface="Tahoma" panose="020B0604030504040204" pitchFamily="34" charset="0"/>
                <a:cs typeface="Tahoma" panose="020B0604030504040204" pitchFamily="34" charset="0"/>
              </a:rPr>
              <a:t> Dati FDA 2022 su prodotto importato; </a:t>
            </a:r>
            <a:r>
              <a:rPr lang="it-IT" sz="2000" b="0" baseline="30000" dirty="0" smtClean="0">
                <a:latin typeface="Tahoma" panose="020B0604030504040204" pitchFamily="34" charset="0"/>
                <a:ea typeface="Tahoma" panose="020B0604030504040204" pitchFamily="34" charset="0"/>
                <a:cs typeface="Tahoma" panose="020B0604030504040204" pitchFamily="34" charset="0"/>
              </a:rPr>
              <a:t>2</a:t>
            </a:r>
            <a:r>
              <a:rPr lang="it-IT" sz="2000" b="0" dirty="0" smtClean="0">
                <a:latin typeface="Tahoma" panose="020B0604030504040204" pitchFamily="34" charset="0"/>
                <a:ea typeface="Tahoma" panose="020B0604030504040204" pitchFamily="34" charset="0"/>
                <a:cs typeface="Tahoma" panose="020B0604030504040204" pitchFamily="34" charset="0"/>
              </a:rPr>
              <a:t> Dati progetto «</a:t>
            </a:r>
            <a:r>
              <a:rPr lang="it-IT" sz="2000" b="0" dirty="0" err="1" smtClean="0">
                <a:latin typeface="Tahoma" panose="020B0604030504040204" pitchFamily="34" charset="0"/>
                <a:ea typeface="Tahoma" panose="020B0604030504040204" pitchFamily="34" charset="0"/>
                <a:cs typeface="Tahoma" panose="020B0604030504040204" pitchFamily="34" charset="0"/>
              </a:rPr>
              <a:t>Perfood</a:t>
            </a:r>
            <a:r>
              <a:rPr lang="it-IT" sz="2000" b="0" dirty="0" smtClean="0">
                <a:latin typeface="Tahoma" panose="020B0604030504040204" pitchFamily="34" charset="0"/>
                <a:ea typeface="Tahoma" panose="020B0604030504040204" pitchFamily="34" charset="0"/>
                <a:cs typeface="Tahoma" panose="020B0604030504040204" pitchFamily="34" charset="0"/>
              </a:rPr>
              <a:t>»</a:t>
            </a:r>
            <a:endParaRPr lang="it-IT" sz="2000" b="0" dirty="0">
              <a:latin typeface="Tahoma" panose="020B0604030504040204" pitchFamily="34" charset="0"/>
              <a:ea typeface="Tahoma" panose="020B0604030504040204" pitchFamily="34" charset="0"/>
              <a:cs typeface="Tahoma" panose="020B0604030504040204" pitchFamily="34" charset="0"/>
            </a:endParaRPr>
          </a:p>
        </p:txBody>
      </p:sp>
      <p:sp>
        <p:nvSpPr>
          <p:cNvPr id="11" name="Freccia a destra 10"/>
          <p:cNvSpPr/>
          <p:nvPr/>
        </p:nvSpPr>
        <p:spPr>
          <a:xfrm>
            <a:off x="1414850" y="6065110"/>
            <a:ext cx="457200" cy="210064"/>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CasellaDiTesto 11"/>
          <p:cNvSpPr txBox="1"/>
          <p:nvPr/>
        </p:nvSpPr>
        <p:spPr>
          <a:xfrm>
            <a:off x="164070" y="7915110"/>
            <a:ext cx="12831805" cy="656590"/>
          </a:xfrm>
          <a:prstGeom prst="rect">
            <a:avLst/>
          </a:prstGeom>
          <a:solidFill>
            <a:schemeClr val="accent1">
              <a:lumMod val="60000"/>
              <a:lumOff val="4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it-IT" sz="1800" dirty="0" smtClean="0">
                <a:latin typeface="Tahoma" panose="020B0604030504040204" pitchFamily="34" charset="0"/>
                <a:ea typeface="Tahoma" panose="020B0604030504040204" pitchFamily="34" charset="0"/>
                <a:cs typeface="Tahoma" panose="020B0604030504040204" pitchFamily="34" charset="0"/>
              </a:rPr>
              <a:t>Contaminazione nel prodotto ittico espressa in </a:t>
            </a:r>
            <a:r>
              <a:rPr lang="it-IT" sz="1800" dirty="0" err="1" smtClean="0">
                <a:latin typeface="Tahoma" panose="020B0604030504040204" pitchFamily="34" charset="0"/>
                <a:ea typeface="Tahoma" panose="020B0604030504040204" pitchFamily="34" charset="0"/>
                <a:cs typeface="Tahoma" panose="020B0604030504040204" pitchFamily="34" charset="0"/>
              </a:rPr>
              <a:t>ng</a:t>
            </a:r>
            <a:r>
              <a:rPr lang="it-IT" sz="1800" dirty="0" smtClean="0">
                <a:latin typeface="Tahoma" panose="020B0604030504040204" pitchFamily="34" charset="0"/>
                <a:ea typeface="Tahoma" panose="020B0604030504040204" pitchFamily="34" charset="0"/>
                <a:cs typeface="Tahoma" panose="020B0604030504040204" pitchFamily="34" charset="0"/>
              </a:rPr>
              <a:t>/kg PFOA equivalenti, secondo la griglia RPF SCHEER 2022 </a:t>
            </a:r>
            <a:endParaRPr lang="it-IT"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521900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76453" y="-298853"/>
            <a:ext cx="12084206" cy="8412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nSpc>
                <a:spcPct val="200000"/>
              </a:lnSpc>
            </a:pPr>
            <a:r>
              <a:rPr lang="it-IT" sz="2700" b="0" dirty="0" smtClean="0">
                <a:latin typeface="Raleway" panose="020B0003030101060003" pitchFamily="34" charset="0"/>
              </a:rPr>
              <a:t>Consumi medi e P95 nella popolazione italiana adulta: </a:t>
            </a:r>
            <a:r>
              <a:rPr lang="it-IT" sz="2700" b="0" dirty="0" err="1" smtClean="0">
                <a:latin typeface="Raleway" panose="020B0003030101060003" pitchFamily="34" charset="0"/>
              </a:rPr>
              <a:t>ng</a:t>
            </a:r>
            <a:r>
              <a:rPr lang="it-IT" sz="2700" b="0" dirty="0" smtClean="0">
                <a:latin typeface="Raleway" panose="020B0003030101060003" pitchFamily="34" charset="0"/>
              </a:rPr>
              <a:t>/kg </a:t>
            </a:r>
            <a:r>
              <a:rPr lang="it-IT" sz="2700" b="0" dirty="0" err="1" smtClean="0">
                <a:latin typeface="Raleway" panose="020B0003030101060003" pitchFamily="34" charset="0"/>
              </a:rPr>
              <a:t>bw</a:t>
            </a:r>
            <a:r>
              <a:rPr lang="it-IT" sz="2700" b="0" dirty="0" smtClean="0">
                <a:latin typeface="Raleway" panose="020B0003030101060003" pitchFamily="34" charset="0"/>
              </a:rPr>
              <a:t>/giorno</a:t>
            </a:r>
          </a:p>
          <a:p>
            <a:pPr>
              <a:lnSpc>
                <a:spcPct val="200000"/>
              </a:lnSpc>
            </a:pPr>
            <a:r>
              <a:rPr lang="it-IT" sz="2700" b="0" dirty="0" smtClean="0">
                <a:latin typeface="Raleway" panose="020B0003030101060003" pitchFamily="34" charset="0"/>
              </a:rPr>
              <a:t>(Dati EFSA – </a:t>
            </a:r>
            <a:r>
              <a:rPr lang="it-IT" sz="2700" b="0" dirty="0" err="1" smtClean="0">
                <a:latin typeface="Raleway" panose="020B0003030101060003" pitchFamily="34" charset="0"/>
              </a:rPr>
              <a:t>Food</a:t>
            </a:r>
            <a:r>
              <a:rPr lang="it-IT" sz="2700" b="0" dirty="0" smtClean="0">
                <a:latin typeface="Raleway" panose="020B0003030101060003" pitchFamily="34" charset="0"/>
              </a:rPr>
              <a:t> </a:t>
            </a:r>
            <a:r>
              <a:rPr lang="it-IT" sz="2700" b="0" dirty="0" err="1" smtClean="0">
                <a:latin typeface="Raleway" panose="020B0003030101060003" pitchFamily="34" charset="0"/>
              </a:rPr>
              <a:t>Consumption</a:t>
            </a:r>
            <a:r>
              <a:rPr lang="it-IT" sz="2700" b="0" dirty="0" smtClean="0">
                <a:latin typeface="Raleway" panose="020B0003030101060003" pitchFamily="34" charset="0"/>
              </a:rPr>
              <a:t> Database)</a:t>
            </a:r>
          </a:p>
          <a:p>
            <a:pPr>
              <a:lnSpc>
                <a:spcPct val="200000"/>
              </a:lnSpc>
            </a:pPr>
            <a:endParaRPr lang="it-IT" sz="2700" b="0" dirty="0" smtClean="0">
              <a:latin typeface="Raleway" panose="020B0003030101060003" pitchFamily="34" charset="0"/>
            </a:endParaRPr>
          </a:p>
          <a:p>
            <a:pPr algn="l">
              <a:lnSpc>
                <a:spcPct val="200000"/>
              </a:lnSpc>
            </a:pPr>
            <a:r>
              <a:rPr lang="it-IT" sz="2700" b="0" dirty="0" smtClean="0">
                <a:latin typeface="Raleway" panose="020B0003030101060003" pitchFamily="34" charset="0"/>
              </a:rPr>
              <a:t>Seppie: 0,76 – 2,87</a:t>
            </a:r>
          </a:p>
          <a:p>
            <a:pPr algn="l">
              <a:lnSpc>
                <a:spcPct val="200000"/>
              </a:lnSpc>
            </a:pPr>
            <a:endParaRPr lang="it-IT" sz="2700" b="0" dirty="0" smtClean="0">
              <a:latin typeface="Raleway" panose="020B0003030101060003" pitchFamily="34" charset="0"/>
            </a:endParaRPr>
          </a:p>
          <a:p>
            <a:pPr algn="l">
              <a:lnSpc>
                <a:spcPct val="200000"/>
              </a:lnSpc>
            </a:pPr>
            <a:r>
              <a:rPr lang="it-IT" sz="2700" b="0" dirty="0" smtClean="0">
                <a:latin typeface="Raleway" panose="020B0003030101060003" pitchFamily="34" charset="0"/>
              </a:rPr>
              <a:t>Vongole: 0,35 – </a:t>
            </a:r>
            <a:r>
              <a:rPr lang="it-IT" sz="2700" b="0" dirty="0" smtClean="0">
                <a:latin typeface="Raleway" panose="020B0003030101060003" pitchFamily="34" charset="0"/>
              </a:rPr>
              <a:t>0,88</a:t>
            </a:r>
            <a:endParaRPr lang="it-IT" sz="2700" b="0" dirty="0" smtClean="0">
              <a:latin typeface="Raleway" panose="020B0003030101060003" pitchFamily="34" charset="0"/>
            </a:endParaRPr>
          </a:p>
          <a:p>
            <a:pPr algn="l">
              <a:lnSpc>
                <a:spcPct val="200000"/>
              </a:lnSpc>
            </a:pPr>
            <a:endParaRPr lang="it-IT" sz="2700" b="0" dirty="0" smtClean="0">
              <a:latin typeface="Raleway" panose="020B0003030101060003" pitchFamily="34" charset="0"/>
            </a:endParaRPr>
          </a:p>
          <a:p>
            <a:pPr algn="l">
              <a:lnSpc>
                <a:spcPct val="200000"/>
              </a:lnSpc>
            </a:pPr>
            <a:r>
              <a:rPr lang="it-IT" sz="2700" b="0" dirty="0" smtClean="0">
                <a:latin typeface="Raleway" panose="020B0003030101060003" pitchFamily="34" charset="0"/>
              </a:rPr>
              <a:t>Crostacei: 0,54 – 1,37</a:t>
            </a:r>
          </a:p>
          <a:p>
            <a:pPr algn="l">
              <a:lnSpc>
                <a:spcPct val="200000"/>
              </a:lnSpc>
            </a:pPr>
            <a:endParaRPr lang="it-IT" sz="2700" b="0" dirty="0" smtClean="0">
              <a:latin typeface="Raleway" panose="020B0003030101060003" pitchFamily="34" charset="0"/>
            </a:endParaRPr>
          </a:p>
          <a:p>
            <a:pPr algn="l">
              <a:lnSpc>
                <a:spcPct val="200000"/>
              </a:lnSpc>
            </a:pPr>
            <a:r>
              <a:rPr lang="it-IT" sz="2700" b="0" dirty="0" smtClean="0">
                <a:latin typeface="Raleway" panose="020B0003030101060003" pitchFamily="34" charset="0"/>
              </a:rPr>
              <a:t>Branzino:  1,48 – 3,11</a:t>
            </a:r>
            <a:endParaRPr lang="it-IT" sz="2700" b="0" dirty="0">
              <a:latin typeface="Raleway" panose="020B0003030101060003" pitchFamily="34" charset="0"/>
            </a:endParaRPr>
          </a:p>
        </p:txBody>
      </p:sp>
      <p:pic>
        <p:nvPicPr>
          <p:cNvPr id="1026" name="Picture 2" descr="Seppie con piselli (Ricetta facile, veloce e ricca di sap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8630" y="1614960"/>
            <a:ext cx="3571206" cy="24504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aghetti alle vong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906" y="3278534"/>
            <a:ext cx="3694723" cy="246125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8398629" y="4820035"/>
            <a:ext cx="3663707" cy="2336421"/>
          </a:xfrm>
          <a:prstGeom prst="rect">
            <a:avLst/>
          </a:prstGeom>
        </p:spPr>
      </p:pic>
      <p:pic>
        <p:nvPicPr>
          <p:cNvPr id="1032" name="Picture 8" descr="Branzino in padella: ecco il modo migliore per farlo | La Cucina Italia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6778" y="6587099"/>
            <a:ext cx="3591851" cy="228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5112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ctr">
        <a:spAutoFit/>
      </a:bodyPr>
      <a:lstStyle>
        <a:defPPr algn="l">
          <a:lnSpc>
            <a:spcPct val="200000"/>
          </a:lnSpc>
          <a:defRPr sz="2700" b="0" dirty="0">
            <a:latin typeface="Raleway" panose="020B0003030101060003" pitchFamily="34" charset="0"/>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6691</TotalTime>
  <Words>1321</Words>
  <Application>Microsoft Office PowerPoint</Application>
  <PresentationFormat>Personalizzato</PresentationFormat>
  <Paragraphs>662</Paragraphs>
  <Slides>22</Slides>
  <Notes>1</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22</vt:i4>
      </vt:variant>
    </vt:vector>
  </HeadingPairs>
  <TitlesOfParts>
    <vt:vector size="37" baseType="lpstr">
      <vt:lpstr>MS PGothic</vt:lpstr>
      <vt:lpstr>Arial</vt:lpstr>
      <vt:lpstr>Calibri</vt:lpstr>
      <vt:lpstr>DejaVu Sans</vt:lpstr>
      <vt:lpstr>Estrangelo Edessa</vt:lpstr>
      <vt:lpstr>Helvetica Light</vt:lpstr>
      <vt:lpstr>Helvetica Neue</vt:lpstr>
      <vt:lpstr>Helvetica Neue Light</vt:lpstr>
      <vt:lpstr>Helvetica Neue Medium</vt:lpstr>
      <vt:lpstr>Raleway</vt:lpstr>
      <vt:lpstr>Tahoma</vt:lpstr>
      <vt:lpstr>Times New Roman</vt:lpstr>
      <vt:lpstr>Verdana</vt:lpstr>
      <vt:lpstr>Wingdings</vt:lpstr>
      <vt:lpstr>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gianfranco</dc:creator>
  <cp:lastModifiedBy>gianfranco</cp:lastModifiedBy>
  <cp:revision>358</cp:revision>
  <dcterms:modified xsi:type="dcterms:W3CDTF">2024-06-05T13:56:28Z</dcterms:modified>
</cp:coreProperties>
</file>