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5" r:id="rId6"/>
    <p:sldId id="270" r:id="rId7"/>
    <p:sldId id="262" r:id="rId8"/>
    <p:sldId id="261" r:id="rId9"/>
    <p:sldId id="266" r:id="rId10"/>
    <p:sldId id="263" r:id="rId11"/>
    <p:sldId id="264" r:id="rId12"/>
    <p:sldId id="267" r:id="rId13"/>
    <p:sldId id="269" r:id="rId14"/>
    <p:sldId id="268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00FF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CA52B-F820-41E3-9201-1B1C5EECA04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83B76-0B78-4CAA-ADCD-C79EC0A78AB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83B76-0B78-4CAA-ADCD-C79EC0A78A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68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83B76-0B78-4CAA-ADCD-C79EC0A78A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48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83B76-0B78-4CAA-ADCD-C79EC0A78A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4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83B76-0B78-4CAA-ADCD-C79EC0A78A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6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6/7/2024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9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8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5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9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7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2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2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1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00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40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49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3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5.jpeg"/><Relationship Id="rId9" Type="http://schemas.microsoft.com/office/2007/relationships/hdphoto" Target="../media/hdphoto3.wdp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10" Type="http://schemas.openxmlformats.org/officeDocument/2006/relationships/image" Target="../media/image32.jpe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18" Type="http://schemas.openxmlformats.org/officeDocument/2006/relationships/image" Target="../media/image49.png"/><Relationship Id="rId3" Type="http://schemas.openxmlformats.org/officeDocument/2006/relationships/image" Target="../media/image3.jpeg"/><Relationship Id="rId21" Type="http://schemas.openxmlformats.org/officeDocument/2006/relationships/image" Target="../media/image52.jpe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jpe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2.jpeg"/><Relationship Id="rId5" Type="http://schemas.openxmlformats.org/officeDocument/2006/relationships/image" Target="../media/image5.jpeg"/><Relationship Id="rId15" Type="http://schemas.openxmlformats.org/officeDocument/2006/relationships/image" Target="../media/image46.jpg"/><Relationship Id="rId23" Type="http://schemas.openxmlformats.org/officeDocument/2006/relationships/image" Target="../media/image54.jp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Relationship Id="rId22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.jpeg"/><Relationship Id="rId7" Type="http://schemas.openxmlformats.org/officeDocument/2006/relationships/hyperlink" Target="mailto:fabiana.corami@cnr.i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openxmlformats.org/officeDocument/2006/relationships/image" Target="../media/image5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"/><Relationship Id="rId3" Type="http://schemas.openxmlformats.org/officeDocument/2006/relationships/image" Target="../media/image4.png"/><Relationship Id="rId7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"/><Relationship Id="rId5" Type="http://schemas.openxmlformats.org/officeDocument/2006/relationships/image" Target="../media/image2.png"/><Relationship Id="rId4" Type="http://schemas.openxmlformats.org/officeDocument/2006/relationships/image" Target="../media/image5.jpeg"/><Relationship Id="rId9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magine che contiene Blu elettrico, Blu cobalto, Blu intenso, Azure&#10;&#10;Descrizione generata automaticamente">
            <a:extLst>
              <a:ext uri="{FF2B5EF4-FFF2-40B4-BE49-F238E27FC236}">
                <a16:creationId xmlns:a16="http://schemas.microsoft.com/office/drawing/2014/main" id="{FA065454-29AA-0ED3-FDEA-DAA743875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42" r="-1" b="33793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3CF0F899-9F80-5846-AB0E-B2BE0468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1302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4E5A2A-CF34-A643-9553-B05B60000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8433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58" name="CasellaDiTesto 257">
            <a:extLst>
              <a:ext uri="{FF2B5EF4-FFF2-40B4-BE49-F238E27FC236}">
                <a16:creationId xmlns:a16="http://schemas.microsoft.com/office/drawing/2014/main" id="{6E84B5E4-A40B-63C1-FF0D-C1C1896965BA}"/>
              </a:ext>
            </a:extLst>
          </p:cNvPr>
          <p:cNvSpPr txBox="1"/>
          <p:nvPr/>
        </p:nvSpPr>
        <p:spPr>
          <a:xfrm>
            <a:off x="2928027" y="295256"/>
            <a:ext cx="65716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dirty="0">
                <a:latin typeface="Aptos ExtraBold" panose="020F0502020204030204" pitchFamily="34" charset="0"/>
                <a:ea typeface="Verdana" panose="020B0604030504040204" pitchFamily="34" charset="0"/>
              </a:rPr>
              <a:t>“Prospettive e sfide future nell'analisi delle microplastiche”.</a:t>
            </a:r>
          </a:p>
        </p:txBody>
      </p:sp>
      <p:sp>
        <p:nvSpPr>
          <p:cNvPr id="385" name="CasellaDiTesto 384">
            <a:extLst>
              <a:ext uri="{FF2B5EF4-FFF2-40B4-BE49-F238E27FC236}">
                <a16:creationId xmlns:a16="http://schemas.microsoft.com/office/drawing/2014/main" id="{B1A12557-7534-DC35-ABC0-4BDDA05BC91E}"/>
              </a:ext>
            </a:extLst>
          </p:cNvPr>
          <p:cNvSpPr txBox="1"/>
          <p:nvPr/>
        </p:nvSpPr>
        <p:spPr>
          <a:xfrm>
            <a:off x="2762655" y="3853281"/>
            <a:ext cx="66586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Aptos ExtraBold" panose="020B0004020202020204" pitchFamily="34" charset="0"/>
              </a:rPr>
              <a:t>Fabiana Corami </a:t>
            </a:r>
          </a:p>
          <a:p>
            <a:pPr algn="ctr"/>
            <a:r>
              <a:rPr lang="it-IT" sz="3600" b="1" dirty="0">
                <a:latin typeface="Aptos ExtraBold" panose="020B0004020202020204" pitchFamily="34" charset="0"/>
              </a:rPr>
              <a:t>Istituto di Scienze Polari</a:t>
            </a:r>
          </a:p>
          <a:p>
            <a:pPr algn="ctr"/>
            <a:r>
              <a:rPr lang="it-IT" sz="3600" b="1" dirty="0">
                <a:latin typeface="Aptos ExtraBold" panose="020B0004020202020204" pitchFamily="34" charset="0"/>
              </a:rPr>
              <a:t>Consiglio Nazionale delle Ricerche (ISP - CNR)</a:t>
            </a:r>
            <a:endParaRPr lang="en-US" sz="3600" b="1" dirty="0">
              <a:latin typeface="Aptos ExtraBold" panose="020B0004020202020204" pitchFamily="34" charset="0"/>
            </a:endParaRPr>
          </a:p>
          <a:p>
            <a:pPr algn="ctr"/>
            <a:endParaRPr lang="en-US" sz="3600" b="1" dirty="0">
              <a:latin typeface="Aptos ExtraBold" panose="020B0004020202020204" pitchFamily="34" charset="0"/>
            </a:endParaRPr>
          </a:p>
        </p:txBody>
      </p:sp>
      <p:pic>
        <p:nvPicPr>
          <p:cNvPr id="387" name="Immagine 386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94FBEC67-8476-77BE-2935-726008EA5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781"/>
            <a:ext cx="3967995" cy="3147795"/>
          </a:xfrm>
          <a:prstGeom prst="rect">
            <a:avLst/>
          </a:prstGeom>
        </p:spPr>
      </p:pic>
      <p:sp>
        <p:nvSpPr>
          <p:cNvPr id="388" name="CasellaDiTesto 387">
            <a:extLst>
              <a:ext uri="{FF2B5EF4-FFF2-40B4-BE49-F238E27FC236}">
                <a16:creationId xmlns:a16="http://schemas.microsoft.com/office/drawing/2014/main" id="{C6F83849-2E32-300B-C757-7AFAEF424CE7}"/>
              </a:ext>
            </a:extLst>
          </p:cNvPr>
          <p:cNvSpPr txBox="1"/>
          <p:nvPr/>
        </p:nvSpPr>
        <p:spPr>
          <a:xfrm>
            <a:off x="282575" y="6308876"/>
            <a:ext cx="9920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ptos ExtraBold" panose="020B0004020202020204" pitchFamily="34" charset="0"/>
              </a:rPr>
              <a:t>Bologna 7 Giugno 2024		Auditorium Marco Biagi Confindustria Emilia Area Centro</a:t>
            </a:r>
            <a:endParaRPr lang="en-US" sz="1600" dirty="0">
              <a:latin typeface="Aptos ExtraBold" panose="020B0004020202020204" pitchFamily="34" charset="0"/>
            </a:endParaRPr>
          </a:p>
        </p:txBody>
      </p:sp>
      <p:pic>
        <p:nvPicPr>
          <p:cNvPr id="1026" name="Picture 2" descr="Logo di InterCinD">
            <a:extLst>
              <a:ext uri="{FF2B5EF4-FFF2-40B4-BE49-F238E27FC236}">
                <a16:creationId xmlns:a16="http://schemas.microsoft.com/office/drawing/2014/main" id="{8EC5854C-F656-2038-3F9C-DAAAFC8F2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293" y="5803852"/>
            <a:ext cx="836329" cy="83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b Service Analytica srl">
            <a:extLst>
              <a:ext uri="{FF2B5EF4-FFF2-40B4-BE49-F238E27FC236}">
                <a16:creationId xmlns:a16="http://schemas.microsoft.com/office/drawing/2014/main" id="{EC4602EA-BAF9-F456-016E-6E006FDA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606" y="5820870"/>
            <a:ext cx="688800" cy="8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findustria Emilia Area Centro">
            <a:extLst>
              <a:ext uri="{FF2B5EF4-FFF2-40B4-BE49-F238E27FC236}">
                <a16:creationId xmlns:a16="http://schemas.microsoft.com/office/drawing/2014/main" id="{D1BE800D-C77E-28A8-C5BD-2101D550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003" y="5820870"/>
            <a:ext cx="819311" cy="8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063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9" name="Picture 2" descr="DURAN - Filtration Apparatus">
            <a:extLst>
              <a:ext uri="{FF2B5EF4-FFF2-40B4-BE49-F238E27FC236}">
                <a16:creationId xmlns:a16="http://schemas.microsoft.com/office/drawing/2014/main" id="{9E309FFE-3B9F-D080-02DF-AF4909C40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7" b="95988" l="9922" r="89967">
                        <a14:foregroundMark x1="33333" y1="42942" x2="33333" y2="42942"/>
                        <a14:foregroundMark x1="32107" y1="42793" x2="32107" y2="42793"/>
                        <a14:foregroundMark x1="31661" y1="42793" x2="34337" y2="43091"/>
                        <a14:foregroundMark x1="58194" y1="82467" x2="58194" y2="82467"/>
                        <a14:foregroundMark x1="39576" y1="81649" x2="39576" y2="81649"/>
                        <a14:foregroundMark x1="31661" y1="87741" x2="37458" y2="93834"/>
                        <a14:foregroundMark x1="59414" y1="94101" x2="63545" y2="93759"/>
                        <a14:foregroundMark x1="42809" y1="60698" x2="41695" y2="62853"/>
                        <a14:foregroundMark x1="57191" y1="59881" x2="59532" y2="66865"/>
                        <a14:foregroundMark x1="59532" y1="66865" x2="59978" y2="67385"/>
                        <a14:foregroundMark x1="30546" y1="42571" x2="30881" y2="43685"/>
                        <a14:foregroundMark x1="44147" y1="32987" x2="44147" y2="32987"/>
                        <a14:foregroundMark x1="46600" y1="10698" x2="53735" y2="10847"/>
                        <a14:foregroundMark x1="36343" y1="94131" x2="42586" y2="94874"/>
                        <a14:foregroundMark x1="43478" y1="94874" x2="55114" y2="95099"/>
                        <a14:foregroundMark x1="61622" y1="94413" x2="61538" y2="94428"/>
                        <a14:backgroundMark x1="28029" y1="44060" x2="27536" y2="44577"/>
                        <a14:backgroundMark x1="26484" y1="43104" x2="26087" y2="43091"/>
                        <a14:backgroundMark x1="28949" y1="43939" x2="29208" y2="44428"/>
                        <a14:backgroundMark x1="33110" y1="97251" x2="44877" y2="96748"/>
                        <a14:backgroundMark x1="57928" y1="96442" x2="64660" y2="96582"/>
                        <a14:backgroundMark x1="64660" y1="96582" x2="67559" y2="97920"/>
                        <a14:backgroundMark x1="62381" y1="95073" x2="63545" y2="94725"/>
                        <a14:backgroundMark x1="60564" y1="95617" x2="62181" y2="95133"/>
                        <a14:backgroundMark x1="58082" y1="96360" x2="58670" y2="96184"/>
                        <a14:backgroundMark x1="63044" y1="94325" x2="66444" y2="93462"/>
                        <a14:backgroundMark x1="42412" y1="95035" x2="43248" y2="95111"/>
                        <a14:backgroundMark x1="59086" y1="95319" x2="59086" y2="95319"/>
                        <a14:backgroundMark x1="58528" y1="95097" x2="58528" y2="95097"/>
                        <a14:backgroundMark x1="57302" y1="95097" x2="57302" y2="95097"/>
                        <a14:backgroundMark x1="56187" y1="95097" x2="56187" y2="95097"/>
                        <a14:backgroundMark x1="55630" y1="95245" x2="55630" y2="95245"/>
                        <a14:backgroundMark x1="54961" y1="95245" x2="59197" y2="95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490" y="-113816"/>
            <a:ext cx="1950947" cy="29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539F5BA7-58B3-D9F4-7998-1EF3EAB368A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25" b="89825" l="3452" r="96786">
                        <a14:foregroundMark x1="86094" y1="42089" x2="87619" y2="44561"/>
                        <a14:foregroundMark x1="85017" y1="60753" x2="84405" y2="64561"/>
                        <a14:foregroundMark x1="87619" y1="44561" x2="86818" y2="49545"/>
                        <a14:foregroundMark x1="84405" y1="64561" x2="70833" y2="84561"/>
                        <a14:foregroundMark x1="95357" y1="54737" x2="96786" y2="54737"/>
                        <a14:foregroundMark x1="5119" y1="50877" x2="3452" y2="52982"/>
                        <a14:backgroundMark x1="70714" y1="16842" x2="86310" y2="41404"/>
                        <a14:backgroundMark x1="85714" y1="54386" x2="88571" y2="55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19" y="909627"/>
            <a:ext cx="1024621" cy="808921"/>
          </a:xfrm>
          <a:prstGeom prst="rect">
            <a:avLst/>
          </a:prstGeom>
        </p:spPr>
      </p:pic>
      <p:pic>
        <p:nvPicPr>
          <p:cNvPr id="11" name="Immagine 10" descr="Immagine che contiene interni, pavimento, cucina, parete&#10;&#10;Descrizione generata automaticamente">
            <a:extLst>
              <a:ext uri="{FF2B5EF4-FFF2-40B4-BE49-F238E27FC236}">
                <a16:creationId xmlns:a16="http://schemas.microsoft.com/office/drawing/2014/main" id="{2A56705B-DA3F-ED1B-DAEB-A79B9A6F7D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61" y="292217"/>
            <a:ext cx="4457240" cy="5928701"/>
          </a:xfrm>
          <a:prstGeom prst="rect">
            <a:avLst/>
          </a:prstGeom>
        </p:spPr>
      </p:pic>
      <p:pic>
        <p:nvPicPr>
          <p:cNvPr id="12" name="Picture 14" descr="Orbital, shaker, experiment, laboratory, analysis icon - Download on  Iconfinder">
            <a:extLst>
              <a:ext uri="{FF2B5EF4-FFF2-40B4-BE49-F238E27FC236}">
                <a16:creationId xmlns:a16="http://schemas.microsoft.com/office/drawing/2014/main" id="{670481B2-F602-1152-47DB-8384B605E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822" y="214861"/>
            <a:ext cx="1979486" cy="219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0140372A-771E-D64E-FC3F-8EEAAE00825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25" b="89825" l="3452" r="96786">
                        <a14:foregroundMark x1="86094" y1="42089" x2="87619" y2="44561"/>
                        <a14:foregroundMark x1="85017" y1="60753" x2="84405" y2="64561"/>
                        <a14:foregroundMark x1="87619" y1="44561" x2="86818" y2="49545"/>
                        <a14:foregroundMark x1="84405" y1="64561" x2="70833" y2="84561"/>
                        <a14:foregroundMark x1="95357" y1="54737" x2="96786" y2="54737"/>
                        <a14:foregroundMark x1="5119" y1="50877" x2="3452" y2="52982"/>
                        <a14:backgroundMark x1="70714" y1="16842" x2="86310" y2="41404"/>
                        <a14:backgroundMark x1="85714" y1="54386" x2="88571" y2="55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01" y="743289"/>
            <a:ext cx="1024621" cy="808921"/>
          </a:xfrm>
          <a:prstGeom prst="rect">
            <a:avLst/>
          </a:prstGeom>
        </p:spPr>
      </p:pic>
      <p:pic>
        <p:nvPicPr>
          <p:cNvPr id="5122" name="Picture 2" descr="Kids drawing cartoon Vector illustration erlenmeyer flask icon Isolated on  White 36076951 Vector Art at Vecteezy">
            <a:extLst>
              <a:ext uri="{FF2B5EF4-FFF2-40B4-BE49-F238E27FC236}">
                <a16:creationId xmlns:a16="http://schemas.microsoft.com/office/drawing/2014/main" id="{27A8816B-9D58-48F6-9407-8267FA5C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88" y="7618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77D02AF-D6CA-78F0-49E3-A8DFF2DB507A}"/>
              </a:ext>
            </a:extLst>
          </p:cNvPr>
          <p:cNvSpPr txBox="1"/>
          <p:nvPr/>
        </p:nvSpPr>
        <p:spPr>
          <a:xfrm>
            <a:off x="6169889" y="2603261"/>
            <a:ext cx="532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ptos ExtraBold" panose="020B0004020202020204" pitchFamily="34" charset="0"/>
              </a:rPr>
              <a:t>Flottazione, </a:t>
            </a:r>
            <a:r>
              <a:rPr lang="it-IT" sz="2400" dirty="0" err="1">
                <a:latin typeface="Aptos ExtraBold" panose="020B0004020202020204" pitchFamily="34" charset="0"/>
              </a:rPr>
              <a:t>oleoestrazione</a:t>
            </a:r>
            <a:r>
              <a:rPr lang="it-IT" sz="2400" dirty="0">
                <a:latin typeface="Aptos ExtraBold" panose="020B0004020202020204" pitchFamily="34" charset="0"/>
              </a:rPr>
              <a:t>, digestione, </a:t>
            </a:r>
            <a:r>
              <a:rPr lang="it-IT" sz="2400" dirty="0" err="1">
                <a:latin typeface="Aptos ExtraBold" panose="020B0004020202020204" pitchFamily="34" charset="0"/>
              </a:rPr>
              <a:t>pseudodigestione</a:t>
            </a:r>
            <a:r>
              <a:rPr lang="it-IT" sz="2400" dirty="0">
                <a:latin typeface="Aptos ExtraBold" panose="020B0004020202020204" pitchFamily="34" charset="0"/>
              </a:rPr>
              <a:t>….?</a:t>
            </a:r>
            <a:endParaRPr lang="en-US" sz="2400" dirty="0">
              <a:latin typeface="Aptos ExtraBold" panose="020B0004020202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492292E-B20A-2EBC-2556-95D6E605A5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5201" y="4126633"/>
            <a:ext cx="2402732" cy="2402732"/>
          </a:xfrm>
          <a:prstGeom prst="rect">
            <a:avLst/>
          </a:prstGeom>
        </p:spPr>
      </p:pic>
      <p:pic>
        <p:nvPicPr>
          <p:cNvPr id="22" name="Immagine 21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8B5ECC46-B504-5EDB-49F6-38BC1FB1274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03" y="3470997"/>
            <a:ext cx="1428020" cy="866775"/>
          </a:xfrm>
          <a:prstGeom prst="rect">
            <a:avLst/>
          </a:prstGeom>
        </p:spPr>
      </p:pic>
      <p:pic>
        <p:nvPicPr>
          <p:cNvPr id="26" name="Immagine 25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073A9C45-7F3E-C3B0-9C7F-CA58C12330F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77" y="3695911"/>
            <a:ext cx="1428020" cy="866775"/>
          </a:xfrm>
          <a:prstGeom prst="rect">
            <a:avLst/>
          </a:prstGeom>
        </p:spPr>
      </p:pic>
      <p:pic>
        <p:nvPicPr>
          <p:cNvPr id="5126" name="Picture 6" descr="110+ Erlenmeyer Flask Drawing Stock Illustrations, Royalty-Free Vector  Graphics &amp; Clip Art - iStock">
            <a:extLst>
              <a:ext uri="{FF2B5EF4-FFF2-40B4-BE49-F238E27FC236}">
                <a16:creationId xmlns:a16="http://schemas.microsoft.com/office/drawing/2014/main" id="{094465DB-EC28-62A5-546D-9C50C0EE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9346" y="4622045"/>
            <a:ext cx="1359035" cy="135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magine 26" descr="Immagine che contiene testo&#10;&#10;Descrizione generata automaticamente">
            <a:extLst>
              <a:ext uri="{FF2B5EF4-FFF2-40B4-BE49-F238E27FC236}">
                <a16:creationId xmlns:a16="http://schemas.microsoft.com/office/drawing/2014/main" id="{2E68806D-3AC3-BC43-CA6F-7174F518993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25" b="89825" l="3452" r="96786">
                        <a14:foregroundMark x1="86094" y1="42089" x2="87619" y2="44561"/>
                        <a14:foregroundMark x1="85017" y1="60753" x2="84405" y2="64561"/>
                        <a14:foregroundMark x1="87619" y1="44561" x2="86818" y2="49545"/>
                        <a14:foregroundMark x1="84405" y1="64561" x2="70833" y2="84561"/>
                        <a14:foregroundMark x1="95357" y1="54737" x2="96786" y2="54737"/>
                        <a14:foregroundMark x1="5119" y1="50877" x2="3452" y2="52982"/>
                        <a14:backgroundMark x1="70714" y1="16842" x2="86310" y2="41404"/>
                        <a14:backgroundMark x1="85714" y1="54386" x2="88571" y2="55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22" y="4570345"/>
            <a:ext cx="1024621" cy="808921"/>
          </a:xfrm>
          <a:prstGeom prst="rect">
            <a:avLst/>
          </a:prstGeom>
        </p:spPr>
      </p:pic>
      <p:pic>
        <p:nvPicPr>
          <p:cNvPr id="28" name="Picture 2" descr="DURAN - Filtration Apparatus">
            <a:extLst>
              <a:ext uri="{FF2B5EF4-FFF2-40B4-BE49-F238E27FC236}">
                <a16:creationId xmlns:a16="http://schemas.microsoft.com/office/drawing/2014/main" id="{1FEAF981-67DD-6F32-4F1F-C6AACCA9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7" b="95988" l="9922" r="89967">
                        <a14:foregroundMark x1="33333" y1="42942" x2="33333" y2="42942"/>
                        <a14:foregroundMark x1="32107" y1="42793" x2="32107" y2="42793"/>
                        <a14:foregroundMark x1="31661" y1="42793" x2="34337" y2="43091"/>
                        <a14:foregroundMark x1="58194" y1="82467" x2="58194" y2="82467"/>
                        <a14:foregroundMark x1="39576" y1="81649" x2="39576" y2="81649"/>
                        <a14:foregroundMark x1="31661" y1="87741" x2="37458" y2="93834"/>
                        <a14:foregroundMark x1="59414" y1="94101" x2="63545" y2="93759"/>
                        <a14:foregroundMark x1="42809" y1="60698" x2="41695" y2="62853"/>
                        <a14:foregroundMark x1="57191" y1="59881" x2="59532" y2="66865"/>
                        <a14:foregroundMark x1="59532" y1="66865" x2="59978" y2="67385"/>
                        <a14:foregroundMark x1="30546" y1="42571" x2="30881" y2="43685"/>
                        <a14:foregroundMark x1="44147" y1="32987" x2="44147" y2="32987"/>
                        <a14:foregroundMark x1="46600" y1="10698" x2="53735" y2="10847"/>
                        <a14:foregroundMark x1="36343" y1="94131" x2="42586" y2="94874"/>
                        <a14:foregroundMark x1="43478" y1="94874" x2="55114" y2="95099"/>
                        <a14:foregroundMark x1="61622" y1="94413" x2="61538" y2="94428"/>
                        <a14:backgroundMark x1="28029" y1="44060" x2="27536" y2="44577"/>
                        <a14:backgroundMark x1="26484" y1="43104" x2="26087" y2="43091"/>
                        <a14:backgroundMark x1="28949" y1="43939" x2="29208" y2="44428"/>
                        <a14:backgroundMark x1="33110" y1="97251" x2="44877" y2="96748"/>
                        <a14:backgroundMark x1="57928" y1="96442" x2="64660" y2="96582"/>
                        <a14:backgroundMark x1="64660" y1="96582" x2="67559" y2="97920"/>
                        <a14:backgroundMark x1="62381" y1="95073" x2="63545" y2="94725"/>
                        <a14:backgroundMark x1="60564" y1="95617" x2="62181" y2="95133"/>
                        <a14:backgroundMark x1="58082" y1="96360" x2="58670" y2="96184"/>
                        <a14:backgroundMark x1="63044" y1="94325" x2="66444" y2="93462"/>
                        <a14:backgroundMark x1="42412" y1="95035" x2="43248" y2="95111"/>
                        <a14:backgroundMark x1="59086" y1="95319" x2="59086" y2="95319"/>
                        <a14:backgroundMark x1="58528" y1="95097" x2="58528" y2="95097"/>
                        <a14:backgroundMark x1="57302" y1="95097" x2="57302" y2="95097"/>
                        <a14:backgroundMark x1="56187" y1="95097" x2="56187" y2="95097"/>
                        <a14:backgroundMark x1="55630" y1="95245" x2="55630" y2="95245"/>
                        <a14:backgroundMark x1="54961" y1="95245" x2="59197" y2="95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312" y="3429000"/>
            <a:ext cx="1894544" cy="284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eparatory Funnel with PTFE® Stopcock, 125 mL | Flinn Scientific">
            <a:extLst>
              <a:ext uri="{FF2B5EF4-FFF2-40B4-BE49-F238E27FC236}">
                <a16:creationId xmlns:a16="http://schemas.microsoft.com/office/drawing/2014/main" id="{2972D1D3-2A97-B9D8-8F7F-6249B4F5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22" y="3496807"/>
            <a:ext cx="16859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372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9" name="Picture 2" descr="顯微紅外線光譜儀│micro-FTIR│iN10│Thermo Scientific - 利泓科技">
            <a:extLst>
              <a:ext uri="{FF2B5EF4-FFF2-40B4-BE49-F238E27FC236}">
                <a16:creationId xmlns:a16="http://schemas.microsoft.com/office/drawing/2014/main" id="{A10C2AC8-3415-3A13-D466-66F26F47B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64" y="520786"/>
            <a:ext cx="3686959" cy="324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 descr="Immagine che contiene testo, interni, ufficio, apparecchio&#10;&#10;Descrizione generata automaticamente">
            <a:extLst>
              <a:ext uri="{FF2B5EF4-FFF2-40B4-BE49-F238E27FC236}">
                <a16:creationId xmlns:a16="http://schemas.microsoft.com/office/drawing/2014/main" id="{02EEC02B-9EAE-1EEB-EFC2-4A67B94B75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4" b="95448" l="9954" r="96701">
                        <a14:foregroundMark x1="13137" y1="36574" x2="20081" y2="37809"/>
                        <a14:foregroundMark x1="20081" y1="37809" x2="23727" y2="40664"/>
                        <a14:foregroundMark x1="15799" y1="43287" x2="18287" y2="52778"/>
                        <a14:foregroundMark x1="18287" y1="52778" x2="24132" y2="48457"/>
                        <a14:foregroundMark x1="24132" y1="48457" x2="19618" y2="41204"/>
                        <a14:foregroundMark x1="19618" y1="41204" x2="13600" y2="41744"/>
                        <a14:foregroundMark x1="13600" y1="41744" x2="16319" y2="44599"/>
                        <a14:foregroundMark x1="29167" y1="85880" x2="32060" y2="93596"/>
                        <a14:foregroundMark x1="32060" y1="93596" x2="37789" y2="90741"/>
                        <a14:foregroundMark x1="37789" y1="90741" x2="32870" y2="86111"/>
                        <a14:foregroundMark x1="32870" y1="86111" x2="29745" y2="85571"/>
                        <a14:foregroundMark x1="29167" y1="50309" x2="34606" y2="52238"/>
                        <a14:foregroundMark x1="34606" y1="52238" x2="35590" y2="56713"/>
                        <a14:foregroundMark x1="14583" y1="52932" x2="14641" y2="85880"/>
                        <a14:foregroundMark x1="14641" y1="85880" x2="15394" y2="92978"/>
                        <a14:foregroundMark x1="15394" y1="92978" x2="20491" y2="93620"/>
                        <a14:foregroundMark x1="26609" y1="90993" x2="27662" y2="86651"/>
                        <a14:foregroundMark x1="27662" y1="86651" x2="24190" y2="79630"/>
                        <a14:foregroundMark x1="24190" y1="79630" x2="22743" y2="71219"/>
                        <a14:foregroundMark x1="22743" y1="71219" x2="15162" y2="52701"/>
                        <a14:foregroundMark x1="15162" y1="52701" x2="15162" y2="52006"/>
                        <a14:foregroundMark x1="70125" y1="65691" x2="87731" y2="59259"/>
                        <a14:foregroundMark x1="87731" y1="59259" x2="90972" y2="53009"/>
                        <a14:foregroundMark x1="90972" y1="53009" x2="92766" y2="22299"/>
                        <a14:foregroundMark x1="92766" y1="22299" x2="63426" y2="31713"/>
                        <a14:foregroundMark x1="64236" y1="33642" x2="64699" y2="44599"/>
                        <a14:foregroundMark x1="64699" y1="44599" x2="69213" y2="57407"/>
                        <a14:foregroundMark x1="69213" y1="57407" x2="76736" y2="38349"/>
                        <a14:foregroundMark x1="76736" y1="38349" x2="85648" y2="46528"/>
                        <a14:foregroundMark x1="85648" y1="46528" x2="86111" y2="51852"/>
                        <a14:foregroundMark x1="88831" y1="25540" x2="90278" y2="27315"/>
                        <a14:foregroundMark x1="31713" y1="93904" x2="36921" y2="95448"/>
                        <a14:foregroundMark x1="36921" y1="95448" x2="37442" y2="93904"/>
                        <a14:foregroundMark x1="42593" y1="67052" x2="43229" y2="76775"/>
                        <a14:foregroundMark x1="43229" y1="76775" x2="66204" y2="68596"/>
                        <a14:foregroundMark x1="66204" y1="68596" x2="58044" y2="63194"/>
                        <a14:foregroundMark x1="58044" y1="63194" x2="43924" y2="67593"/>
                        <a14:foregroundMark x1="61574" y1="80247" x2="93576" y2="65741"/>
                        <a14:foregroundMark x1="93576" y1="65741" x2="90162" y2="58642"/>
                        <a14:foregroundMark x1="96701" y1="62963" x2="96412" y2="66127"/>
                        <a14:foregroundMark x1="58218" y1="74691" x2="59259" y2="72917"/>
                        <a14:foregroundMark x1="67303" y1="67207" x2="66898" y2="66821"/>
                        <a14:foregroundMark x1="60706" y1="72531" x2="56887" y2="75540"/>
                        <a14:foregroundMark x1="79167" y1="64892" x2="82292" y2="68596"/>
                        <a14:foregroundMark x1="77604" y1="66281" x2="84028" y2="63426"/>
                        <a14:foregroundMark x1="84028" y1="63426" x2="70313" y2="70679"/>
                        <a14:foregroundMark x1="70313" y1="70679" x2="86516" y2="61111"/>
                        <a14:foregroundMark x1="77836" y1="64506" x2="66377" y2="69136"/>
                        <a14:foregroundMark x1="66377" y1="69136" x2="74074" y2="65741"/>
                        <a14:foregroundMark x1="84375" y1="63426" x2="89236" y2="61111"/>
                        <a14:foregroundMark x1="29456" y1="31867" x2="45313" y2="32948"/>
                        <a14:foregroundMark x1="45313" y1="32948" x2="57986" y2="27469"/>
                        <a14:foregroundMark x1="57986" y1="27469" x2="62731" y2="26698"/>
                        <a14:foregroundMark x1="44039" y1="29012" x2="52315" y2="29244"/>
                        <a14:backgroundMark x1="74248" y1="19213" x2="75347" y2="17978"/>
                        <a14:backgroundMark x1="93924" y1="29938" x2="92188" y2="58025"/>
                        <a14:backgroundMark x1="90441" y1="59597" x2="89496" y2="60447"/>
                        <a14:backgroundMark x1="92188" y1="58025" x2="90769" y2="59302"/>
                        <a14:backgroundMark x1="84515" y1="63069" x2="84125" y2="63182"/>
                        <a14:backgroundMark x1="42014" y1="77701" x2="42977" y2="77392"/>
                        <a14:backgroundMark x1="42535" y1="78472" x2="41319" y2="86651"/>
                        <a14:backgroundMark x1="41319" y1="86651" x2="36227" y2="99614"/>
                        <a14:backgroundMark x1="36227" y1="99614" x2="30440" y2="97608"/>
                        <a14:backgroundMark x1="30440" y1="97608" x2="26215" y2="92438"/>
                        <a14:backgroundMark x1="26215" y1="92438" x2="22338" y2="94522"/>
                        <a14:backgroundMark x1="20370" y1="93904" x2="26331" y2="92284"/>
                        <a14:backgroundMark x1="26331" y1="92284" x2="27951" y2="9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64" y="214861"/>
            <a:ext cx="4697372" cy="352303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A10CE92-5E4B-5124-2867-1AEBFDE4FC67}"/>
              </a:ext>
            </a:extLst>
          </p:cNvPr>
          <p:cNvSpPr txBox="1"/>
          <p:nvPr/>
        </p:nvSpPr>
        <p:spPr>
          <a:xfrm>
            <a:off x="1258657" y="4114800"/>
            <a:ext cx="4650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Aptos ExtraBold" panose="020B0004020202020204" pitchFamily="34" charset="0"/>
              </a:rPr>
              <a:t>Spettroscopia vibrazionale</a:t>
            </a:r>
            <a:endParaRPr lang="en-US" sz="2800" dirty="0">
              <a:latin typeface="Aptos ExtraBold" panose="020B00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B99A636-4FF4-9F46-9435-99A763E69A71}"/>
              </a:ext>
            </a:extLst>
          </p:cNvPr>
          <p:cNvSpPr txBox="1"/>
          <p:nvPr/>
        </p:nvSpPr>
        <p:spPr>
          <a:xfrm>
            <a:off x="8667818" y="4074294"/>
            <a:ext cx="2657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Aptos ExtraBold" panose="020B0004020202020204" pitchFamily="34" charset="0"/>
              </a:rPr>
              <a:t>Pirolisi/GC-MS</a:t>
            </a:r>
            <a:endParaRPr lang="en-US" sz="2800" dirty="0">
              <a:latin typeface="Aptos ExtraBold" panose="020B00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E9A7EE-491E-1548-DB6C-714DCB95F868}"/>
              </a:ext>
            </a:extLst>
          </p:cNvPr>
          <p:cNvSpPr txBox="1"/>
          <p:nvPr/>
        </p:nvSpPr>
        <p:spPr>
          <a:xfrm>
            <a:off x="6504123" y="4043517"/>
            <a:ext cx="607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Aptos ExtraBold" panose="020B0004020202020204" pitchFamily="34" charset="0"/>
              </a:rPr>
              <a:t>vs</a:t>
            </a:r>
            <a:endParaRPr lang="en-US" sz="3200" dirty="0"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598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9" name="Picture 2" descr="顯微紅外線光譜儀│micro-FTIR│iN10│Thermo Scientific - 利泓科技">
            <a:extLst>
              <a:ext uri="{FF2B5EF4-FFF2-40B4-BE49-F238E27FC236}">
                <a16:creationId xmlns:a16="http://schemas.microsoft.com/office/drawing/2014/main" id="{A10C2AC8-3415-3A13-D466-66F26F47B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64" y="520786"/>
            <a:ext cx="3686959" cy="324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 descr="Immagine che contiene testo, interni, ufficio, apparecchio&#10;&#10;Descrizione generata automaticamente">
            <a:extLst>
              <a:ext uri="{FF2B5EF4-FFF2-40B4-BE49-F238E27FC236}">
                <a16:creationId xmlns:a16="http://schemas.microsoft.com/office/drawing/2014/main" id="{02EEC02B-9EAE-1EEB-EFC2-4A67B94B75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4" b="95448" l="9954" r="96701">
                        <a14:foregroundMark x1="13137" y1="36574" x2="20081" y2="37809"/>
                        <a14:foregroundMark x1="20081" y1="37809" x2="23727" y2="40664"/>
                        <a14:foregroundMark x1="15799" y1="43287" x2="18287" y2="52778"/>
                        <a14:foregroundMark x1="18287" y1="52778" x2="24132" y2="48457"/>
                        <a14:foregroundMark x1="24132" y1="48457" x2="19618" y2="41204"/>
                        <a14:foregroundMark x1="19618" y1="41204" x2="13600" y2="41744"/>
                        <a14:foregroundMark x1="13600" y1="41744" x2="16319" y2="44599"/>
                        <a14:foregroundMark x1="29167" y1="85880" x2="32060" y2="93596"/>
                        <a14:foregroundMark x1="32060" y1="93596" x2="37789" y2="90741"/>
                        <a14:foregroundMark x1="37789" y1="90741" x2="32870" y2="86111"/>
                        <a14:foregroundMark x1="32870" y1="86111" x2="29745" y2="85571"/>
                        <a14:foregroundMark x1="29167" y1="50309" x2="34606" y2="52238"/>
                        <a14:foregroundMark x1="34606" y1="52238" x2="35590" y2="56713"/>
                        <a14:foregroundMark x1="14583" y1="52932" x2="14641" y2="85880"/>
                        <a14:foregroundMark x1="14641" y1="85880" x2="15394" y2="92978"/>
                        <a14:foregroundMark x1="15394" y1="92978" x2="20491" y2="93620"/>
                        <a14:foregroundMark x1="26609" y1="90993" x2="27662" y2="86651"/>
                        <a14:foregroundMark x1="27662" y1="86651" x2="24190" y2="79630"/>
                        <a14:foregroundMark x1="24190" y1="79630" x2="22743" y2="71219"/>
                        <a14:foregroundMark x1="22743" y1="71219" x2="15162" y2="52701"/>
                        <a14:foregroundMark x1="15162" y1="52701" x2="15162" y2="52006"/>
                        <a14:foregroundMark x1="70125" y1="65691" x2="87731" y2="59259"/>
                        <a14:foregroundMark x1="87731" y1="59259" x2="90972" y2="53009"/>
                        <a14:foregroundMark x1="90972" y1="53009" x2="92766" y2="22299"/>
                        <a14:foregroundMark x1="92766" y1="22299" x2="63426" y2="31713"/>
                        <a14:foregroundMark x1="64236" y1="33642" x2="64699" y2="44599"/>
                        <a14:foregroundMark x1="64699" y1="44599" x2="69213" y2="57407"/>
                        <a14:foregroundMark x1="69213" y1="57407" x2="76736" y2="38349"/>
                        <a14:foregroundMark x1="76736" y1="38349" x2="85648" y2="46528"/>
                        <a14:foregroundMark x1="85648" y1="46528" x2="86111" y2="51852"/>
                        <a14:foregroundMark x1="88831" y1="25540" x2="90278" y2="27315"/>
                        <a14:foregroundMark x1="31713" y1="93904" x2="36921" y2="95448"/>
                        <a14:foregroundMark x1="36921" y1="95448" x2="37442" y2="93904"/>
                        <a14:foregroundMark x1="42593" y1="67052" x2="43229" y2="76775"/>
                        <a14:foregroundMark x1="43229" y1="76775" x2="66204" y2="68596"/>
                        <a14:foregroundMark x1="66204" y1="68596" x2="58044" y2="63194"/>
                        <a14:foregroundMark x1="58044" y1="63194" x2="43924" y2="67593"/>
                        <a14:foregroundMark x1="61574" y1="80247" x2="93576" y2="65741"/>
                        <a14:foregroundMark x1="93576" y1="65741" x2="90162" y2="58642"/>
                        <a14:foregroundMark x1="96701" y1="62963" x2="96412" y2="66127"/>
                        <a14:foregroundMark x1="58218" y1="74691" x2="59259" y2="72917"/>
                        <a14:foregroundMark x1="67303" y1="67207" x2="66898" y2="66821"/>
                        <a14:foregroundMark x1="60706" y1="72531" x2="56887" y2="75540"/>
                        <a14:foregroundMark x1="79167" y1="64892" x2="82292" y2="68596"/>
                        <a14:foregroundMark x1="77604" y1="66281" x2="84028" y2="63426"/>
                        <a14:foregroundMark x1="84028" y1="63426" x2="70313" y2="70679"/>
                        <a14:foregroundMark x1="70313" y1="70679" x2="86516" y2="61111"/>
                        <a14:foregroundMark x1="77836" y1="64506" x2="66377" y2="69136"/>
                        <a14:foregroundMark x1="66377" y1="69136" x2="74074" y2="65741"/>
                        <a14:foregroundMark x1="84375" y1="63426" x2="89236" y2="61111"/>
                        <a14:foregroundMark x1="29456" y1="31867" x2="45313" y2="32948"/>
                        <a14:foregroundMark x1="45313" y1="32948" x2="57986" y2="27469"/>
                        <a14:foregroundMark x1="57986" y1="27469" x2="62731" y2="26698"/>
                        <a14:foregroundMark x1="44039" y1="29012" x2="52315" y2="29244"/>
                        <a14:backgroundMark x1="74248" y1="19213" x2="75347" y2="17978"/>
                        <a14:backgroundMark x1="93924" y1="29938" x2="92188" y2="58025"/>
                        <a14:backgroundMark x1="90441" y1="59597" x2="89496" y2="60447"/>
                        <a14:backgroundMark x1="92188" y1="58025" x2="90769" y2="59302"/>
                        <a14:backgroundMark x1="84515" y1="63069" x2="84125" y2="63182"/>
                        <a14:backgroundMark x1="42014" y1="77701" x2="42977" y2="77392"/>
                        <a14:backgroundMark x1="42535" y1="78472" x2="41319" y2="86651"/>
                        <a14:backgroundMark x1="41319" y1="86651" x2="36227" y2="99614"/>
                        <a14:backgroundMark x1="36227" y1="99614" x2="30440" y2="97608"/>
                        <a14:backgroundMark x1="30440" y1="97608" x2="26215" y2="92438"/>
                        <a14:backgroundMark x1="26215" y1="92438" x2="22338" y2="94522"/>
                        <a14:backgroundMark x1="20370" y1="93904" x2="26331" y2="92284"/>
                        <a14:backgroundMark x1="26331" y1="92284" x2="27951" y2="9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64" y="214861"/>
            <a:ext cx="4697372" cy="352303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A10CE92-5E4B-5124-2867-1AEBFDE4FC67}"/>
              </a:ext>
            </a:extLst>
          </p:cNvPr>
          <p:cNvSpPr txBox="1"/>
          <p:nvPr/>
        </p:nvSpPr>
        <p:spPr>
          <a:xfrm>
            <a:off x="1258657" y="4114800"/>
            <a:ext cx="4650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Aptos ExtraBold" panose="020B0004020202020204" pitchFamily="34" charset="0"/>
              </a:rPr>
              <a:t>Spettroscopia vibrazionale</a:t>
            </a:r>
            <a:endParaRPr lang="en-US" sz="2800" dirty="0">
              <a:latin typeface="Aptos ExtraBold" panose="020B00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B99A636-4FF4-9F46-9435-99A763E69A71}"/>
              </a:ext>
            </a:extLst>
          </p:cNvPr>
          <p:cNvSpPr txBox="1"/>
          <p:nvPr/>
        </p:nvSpPr>
        <p:spPr>
          <a:xfrm>
            <a:off x="8667818" y="4074294"/>
            <a:ext cx="2657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Aptos ExtraBold" panose="020B0004020202020204" pitchFamily="34" charset="0"/>
              </a:rPr>
              <a:t>Pirolisi/GC-MS</a:t>
            </a:r>
            <a:endParaRPr lang="en-US" sz="2800" dirty="0">
              <a:latin typeface="Aptos ExtraBold" panose="020B00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E9A7EE-491E-1548-DB6C-714DCB95F868}"/>
              </a:ext>
            </a:extLst>
          </p:cNvPr>
          <p:cNvSpPr txBox="1"/>
          <p:nvPr/>
        </p:nvSpPr>
        <p:spPr>
          <a:xfrm>
            <a:off x="6446820" y="3889628"/>
            <a:ext cx="712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latin typeface="Aptos ExtraBold" panose="020B0004020202020204" pitchFamily="34" charset="0"/>
              </a:rPr>
              <a:t>vs</a:t>
            </a:r>
            <a:endParaRPr lang="en-US" sz="4000" dirty="0">
              <a:latin typeface="Aptos ExtraBold" panose="020B0004020202020204" pitchFamily="34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CAC3B1F-5BF1-E0FC-BD8F-50BDFD0D6BA9}"/>
              </a:ext>
            </a:extLst>
          </p:cNvPr>
          <p:cNvGrpSpPr/>
          <p:nvPr/>
        </p:nvGrpSpPr>
        <p:grpSpPr>
          <a:xfrm>
            <a:off x="6157918" y="4080813"/>
            <a:ext cx="1260316" cy="1069653"/>
            <a:chOff x="6157918" y="4080813"/>
            <a:chExt cx="1260316" cy="1069653"/>
          </a:xfrm>
        </p:grpSpPr>
        <p:pic>
          <p:nvPicPr>
            <p:cNvPr id="6146" name="Picture 2" descr="Terzo Settore: &quot;Il Parlamento cancelli l'articolo 108 della legge di  bilancio!&quot; A rischio il no profit - Disabili.com">
              <a:extLst>
                <a:ext uri="{FF2B5EF4-FFF2-40B4-BE49-F238E27FC236}">
                  <a16:creationId xmlns:a16="http://schemas.microsoft.com/office/drawing/2014/main" id="{6DD54B23-BB59-D29C-223D-330C8BFE7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7918" y="4080813"/>
              <a:ext cx="1260316" cy="52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4FCE0A5-92D7-A100-C567-0F3E4179B318}"/>
                </a:ext>
              </a:extLst>
            </p:cNvPr>
            <p:cNvSpPr txBox="1"/>
            <p:nvPr/>
          </p:nvSpPr>
          <p:spPr>
            <a:xfrm>
              <a:off x="6251711" y="4442580"/>
              <a:ext cx="10727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000" dirty="0">
                  <a:latin typeface="Aptos ExtraBold" panose="020B0004020202020204" pitchFamily="34" charset="0"/>
                </a:rPr>
                <a:t>con</a:t>
              </a:r>
              <a:endParaRPr lang="en-US" sz="4000" dirty="0">
                <a:latin typeface="Aptos ExtraBold" panose="020B0004020202020204" pitchFamily="34" charset="0"/>
              </a:endParaRP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2121DB8-5886-2E1E-ED28-9C0686823120}"/>
              </a:ext>
            </a:extLst>
          </p:cNvPr>
          <p:cNvSpPr txBox="1"/>
          <p:nvPr/>
        </p:nvSpPr>
        <p:spPr>
          <a:xfrm>
            <a:off x="2084964" y="5385534"/>
            <a:ext cx="9435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ptos ExtraBold" panose="020B0004020202020204" pitchFamily="34" charset="0"/>
              </a:rPr>
              <a:t>La cross-validazione è fondamentale</a:t>
            </a:r>
            <a:endParaRPr lang="en-US" sz="4000" dirty="0"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2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7170" name="Picture 2" descr="Conta cellulare effettuata con la camera di Bürker -a: camera di... |  Download Scientific Diagram">
            <a:extLst>
              <a:ext uri="{FF2B5EF4-FFF2-40B4-BE49-F238E27FC236}">
                <a16:creationId xmlns:a16="http://schemas.microsoft.com/office/drawing/2014/main" id="{BE82F449-7E9F-E0AD-A145-DAE50054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721" y="1106764"/>
            <a:ext cx="3286578" cy="328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51A9B7F-D2C5-6850-D984-E6EECE7C3940}"/>
              </a:ext>
            </a:extLst>
          </p:cNvPr>
          <p:cNvSpPr txBox="1"/>
          <p:nvPr/>
        </p:nvSpPr>
        <p:spPr>
          <a:xfrm>
            <a:off x="3474720" y="182298"/>
            <a:ext cx="6345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Aptos ExtraBold" panose="020B0004020202020204" pitchFamily="34" charset="0"/>
              </a:rPr>
              <a:t>Quantificazione: Conta Microscopica</a:t>
            </a:r>
            <a:endParaRPr lang="en-US" sz="2800" dirty="0">
              <a:latin typeface="Aptos ExtraBold" panose="020B00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FF28CB4-5377-9EB2-5707-29DA868BD24C}"/>
              </a:ext>
            </a:extLst>
          </p:cNvPr>
          <p:cNvSpPr txBox="1"/>
          <p:nvPr/>
        </p:nvSpPr>
        <p:spPr>
          <a:xfrm>
            <a:off x="8028333" y="5287785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ptos ExtraBold" panose="020B0004020202020204" pitchFamily="34" charset="0"/>
              </a:rPr>
              <a:t>Camera di </a:t>
            </a:r>
            <a:r>
              <a:rPr lang="it-IT" dirty="0" err="1">
                <a:latin typeface="Aptos ExtraBold" panose="020B0004020202020204" pitchFamily="34" charset="0"/>
              </a:rPr>
              <a:t>B</a:t>
            </a:r>
            <a:r>
              <a:rPr lang="it-IT" dirty="0" err="1">
                <a:latin typeface="Aptos ExtraBold" panose="020B0004020202020204" pitchFamily="34" charset="0"/>
                <a:cs typeface="Times New Roman" panose="02020603050405020304" pitchFamily="18" charset="0"/>
              </a:rPr>
              <a:t>ür</a:t>
            </a:r>
            <a:r>
              <a:rPr lang="it-IT" dirty="0" err="1">
                <a:latin typeface="Aptos ExtraBold" panose="020B0004020202020204" pitchFamily="34" charset="0"/>
              </a:rPr>
              <a:t>ker</a:t>
            </a:r>
            <a:endParaRPr lang="en-US" dirty="0">
              <a:latin typeface="Aptos ExtraBold" panose="020B0004020202020204" pitchFamily="34" charset="0"/>
            </a:endParaRPr>
          </a:p>
        </p:txBody>
      </p:sp>
      <p:pic>
        <p:nvPicPr>
          <p:cNvPr id="20" name="Immagine 19" descr="Immagine che contiene disegno, cerchio, schizzo, diagramma&#10;&#10;Descrizione generata automaticamente">
            <a:extLst>
              <a:ext uri="{FF2B5EF4-FFF2-40B4-BE49-F238E27FC236}">
                <a16:creationId xmlns:a16="http://schemas.microsoft.com/office/drawing/2014/main" id="{75543D80-DBAB-7C9F-CE6D-84B67AEFD2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r="27778"/>
          <a:stretch/>
        </p:blipFill>
        <p:spPr>
          <a:xfrm>
            <a:off x="1534160" y="705518"/>
            <a:ext cx="4196082" cy="452071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F8DC33C-58F6-6378-873F-D65334DE3973}"/>
              </a:ext>
            </a:extLst>
          </p:cNvPr>
          <p:cNvSpPr txBox="1"/>
          <p:nvPr/>
        </p:nvSpPr>
        <p:spPr>
          <a:xfrm>
            <a:off x="1258656" y="5287785"/>
            <a:ext cx="4837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Aptos ExtraBold" panose="020B0004020202020204" pitchFamily="34" charset="0"/>
              </a:rPr>
              <a:t>Da Corami et al., 2021, </a:t>
            </a:r>
            <a:r>
              <a:rPr lang="it-IT" dirty="0" err="1">
                <a:latin typeface="Aptos ExtraBold" panose="020B0004020202020204" pitchFamily="34" charset="0"/>
              </a:rPr>
              <a:t>STOTEN</a:t>
            </a:r>
            <a:r>
              <a:rPr lang="it-IT" dirty="0">
                <a:latin typeface="Aptos ExtraBold" panose="020B0004020202020204" pitchFamily="34" charset="0"/>
              </a:rPr>
              <a:t>, 10.1016/</a:t>
            </a:r>
            <a:r>
              <a:rPr lang="it-IT" dirty="0" err="1">
                <a:latin typeface="Aptos ExtraBold" panose="020B0004020202020204" pitchFamily="34" charset="0"/>
              </a:rPr>
              <a:t>j.scitotenv.2021.148937</a:t>
            </a:r>
            <a:endParaRPr lang="en-US" dirty="0"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203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E2ED912-219D-F243-477F-F176AAB9A676}"/>
              </a:ext>
            </a:extLst>
          </p:cNvPr>
          <p:cNvSpPr txBox="1"/>
          <p:nvPr/>
        </p:nvSpPr>
        <p:spPr>
          <a:xfrm>
            <a:off x="5353447" y="277873"/>
            <a:ext cx="60943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i="0" dirty="0">
                <a:effectLst/>
                <a:latin typeface="Aptos ExtraBold" panose="020B0004020202020204" pitchFamily="34" charset="0"/>
                <a:cs typeface="Times New Roman" panose="02020603050405020304" pitchFamily="18" charset="0"/>
              </a:rPr>
              <a:t>parte del panel </a:t>
            </a:r>
            <a:r>
              <a:rPr lang="it-IT" sz="2400" dirty="0">
                <a:latin typeface="Aptos ExtraBold" panose="020B0004020202020204" pitchFamily="34" charset="0"/>
                <a:cs typeface="Times New Roman" panose="02020603050405020304" pitchFamily="18" charset="0"/>
              </a:rPr>
              <a:t>del </a:t>
            </a:r>
            <a:r>
              <a:rPr lang="it-IT" sz="2400" i="0" dirty="0">
                <a:effectLst/>
                <a:latin typeface="Aptos ExtraBold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it-IT" sz="2400" b="1" i="0" dirty="0">
                <a:effectLst/>
                <a:latin typeface="Aptos ExtraBold" panose="020B0004020202020204" pitchFamily="34" charset="0"/>
                <a:cs typeface="Times New Roman" panose="02020603050405020304" pitchFamily="18" charset="0"/>
              </a:rPr>
              <a:t>Gruppo Nazionale di Esperti per le microplastiche nelle acque destinate al consumo umano, ai sensi della direttiva (UE) 2020/2184</a:t>
            </a:r>
            <a:r>
              <a:rPr lang="it-IT" sz="2400" i="0" dirty="0">
                <a:effectLst/>
                <a:latin typeface="Aptos ExtraBold" panose="020B0004020202020204" pitchFamily="34" charset="0"/>
                <a:cs typeface="Times New Roman" panose="02020603050405020304" pitchFamily="18" charset="0"/>
              </a:rPr>
              <a:t>, creato </a:t>
            </a:r>
            <a:r>
              <a:rPr lang="it-IT" sz="2400" b="1" i="0" dirty="0">
                <a:effectLst/>
                <a:latin typeface="Aptos ExtraBold" panose="020B0004020202020204" pitchFamily="34" charset="0"/>
                <a:cs typeface="Times New Roman" panose="02020603050405020304" pitchFamily="18" charset="0"/>
              </a:rPr>
              <a:t>dall’Istituto Superiore di Sanità </a:t>
            </a:r>
            <a:r>
              <a:rPr lang="it-IT" sz="2400" i="0" dirty="0">
                <a:effectLst/>
                <a:latin typeface="Aptos ExtraBold" panose="020B0004020202020204" pitchFamily="34" charset="0"/>
                <a:cs typeface="Times New Roman" panose="02020603050405020304" pitchFamily="18" charset="0"/>
              </a:rPr>
              <a:t>(ISS) </a:t>
            </a:r>
            <a:endParaRPr lang="en-US" sz="2400" dirty="0">
              <a:latin typeface="Aptos ExtraBold" panose="020B0004020202020204" pitchFamily="34" charset="0"/>
            </a:endParaRPr>
          </a:p>
        </p:txBody>
      </p:sp>
      <p:pic>
        <p:nvPicPr>
          <p:cNvPr id="11" name="Picture 8" descr="Studio dell'Istituto superiore di sanità su Covid-19">
            <a:extLst>
              <a:ext uri="{FF2B5EF4-FFF2-40B4-BE49-F238E27FC236}">
                <a16:creationId xmlns:a16="http://schemas.microsoft.com/office/drawing/2014/main" id="{00E62820-E2B5-C1FE-FE28-B930813F9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46" y="2997724"/>
            <a:ext cx="4746215" cy="264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9EE0A89A-144C-2931-B83D-1E4D4BA8B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38" y="82907"/>
            <a:ext cx="2933247" cy="232693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ED3F8BA-7FD8-FF7E-1522-FBE31285D8B0}"/>
              </a:ext>
            </a:extLst>
          </p:cNvPr>
          <p:cNvSpPr txBox="1"/>
          <p:nvPr/>
        </p:nvSpPr>
        <p:spPr>
          <a:xfrm>
            <a:off x="6898259" y="2772045"/>
            <a:ext cx="498056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Aptos ExtraBold" panose="020B0004020202020204" pitchFamily="34" charset="0"/>
              </a:rPr>
              <a:t>DECISIONE</a:t>
            </a:r>
            <a:r>
              <a:rPr lang="en-US" sz="2200" dirty="0">
                <a:latin typeface="Aptos ExtraBold" panose="020B0004020202020204" pitchFamily="34" charset="0"/>
              </a:rPr>
              <a:t> </a:t>
            </a:r>
            <a:r>
              <a:rPr lang="en-US" sz="2200" dirty="0" err="1">
                <a:latin typeface="Aptos ExtraBold" panose="020B0004020202020204" pitchFamily="34" charset="0"/>
              </a:rPr>
              <a:t>DELEGATA</a:t>
            </a:r>
            <a:r>
              <a:rPr lang="en-US" sz="2200" dirty="0">
                <a:latin typeface="Aptos ExtraBold" panose="020B0004020202020204" pitchFamily="34" charset="0"/>
              </a:rPr>
              <a:t> (UE) 2024/1441 DELLA </a:t>
            </a:r>
            <a:r>
              <a:rPr lang="en-US" sz="2200" dirty="0" err="1">
                <a:latin typeface="Aptos ExtraBold" panose="020B0004020202020204" pitchFamily="34" charset="0"/>
              </a:rPr>
              <a:t>COMMISSIONE</a:t>
            </a:r>
            <a:r>
              <a:rPr lang="en-US" sz="2200" dirty="0">
                <a:latin typeface="Aptos ExtraBold" panose="020B0004020202020204" pitchFamily="34" charset="0"/>
              </a:rPr>
              <a:t> </a:t>
            </a:r>
            <a:r>
              <a:rPr lang="en-US" sz="2200" dirty="0" err="1">
                <a:latin typeface="Aptos ExtraBold" panose="020B0004020202020204" pitchFamily="34" charset="0"/>
              </a:rPr>
              <a:t>dell'11</a:t>
            </a:r>
            <a:r>
              <a:rPr lang="en-US" sz="2200" dirty="0">
                <a:latin typeface="Aptos ExtraBold" panose="020B0004020202020204" pitchFamily="34" charset="0"/>
              </a:rPr>
              <a:t> </a:t>
            </a:r>
            <a:r>
              <a:rPr lang="en-US" sz="2200" dirty="0" err="1">
                <a:latin typeface="Aptos ExtraBold" panose="020B0004020202020204" pitchFamily="34" charset="0"/>
              </a:rPr>
              <a:t>marzo</a:t>
            </a:r>
            <a:r>
              <a:rPr lang="en-US" sz="2200" dirty="0">
                <a:latin typeface="Aptos ExtraBold" panose="020B0004020202020204" pitchFamily="34" charset="0"/>
              </a:rPr>
              <a:t> 2024 </a:t>
            </a:r>
            <a:r>
              <a:rPr lang="en-US" sz="2200" dirty="0" err="1">
                <a:latin typeface="Aptos ExtraBold" panose="020B0004020202020204" pitchFamily="34" charset="0"/>
              </a:rPr>
              <a:t>che</a:t>
            </a:r>
            <a:r>
              <a:rPr lang="en-US" sz="2200" dirty="0">
                <a:latin typeface="Aptos ExtraBold" panose="020B0004020202020204" pitchFamily="34" charset="0"/>
              </a:rPr>
              <a:t> integra la </a:t>
            </a:r>
            <a:r>
              <a:rPr lang="en-US" sz="2200" dirty="0" err="1">
                <a:latin typeface="Aptos ExtraBold" panose="020B0004020202020204" pitchFamily="34" charset="0"/>
              </a:rPr>
              <a:t>direttiva</a:t>
            </a:r>
            <a:r>
              <a:rPr lang="en-US" sz="2200" dirty="0">
                <a:latin typeface="Aptos ExtraBold" panose="020B0004020202020204" pitchFamily="34" charset="0"/>
              </a:rPr>
              <a:t> (UE) 2020/2184 del </a:t>
            </a:r>
            <a:r>
              <a:rPr lang="en-US" sz="2200" dirty="0" err="1">
                <a:latin typeface="Aptos ExtraBold" panose="020B0004020202020204" pitchFamily="34" charset="0"/>
              </a:rPr>
              <a:t>Parlamento</a:t>
            </a:r>
            <a:r>
              <a:rPr lang="en-US" sz="2200" dirty="0">
                <a:latin typeface="Aptos ExtraBold" panose="020B0004020202020204" pitchFamily="34" charset="0"/>
              </a:rPr>
              <a:t> </a:t>
            </a:r>
            <a:r>
              <a:rPr lang="en-US" sz="2200" dirty="0" err="1">
                <a:latin typeface="Aptos ExtraBold" panose="020B0004020202020204" pitchFamily="34" charset="0"/>
              </a:rPr>
              <a:t>europeo</a:t>
            </a:r>
            <a:r>
              <a:rPr lang="en-US" sz="2200" dirty="0">
                <a:latin typeface="Aptos ExtraBold" panose="020B0004020202020204" pitchFamily="34" charset="0"/>
              </a:rPr>
              <a:t> e del </a:t>
            </a:r>
            <a:r>
              <a:rPr lang="en-US" sz="2200" dirty="0" err="1">
                <a:latin typeface="Aptos ExtraBold" panose="020B0004020202020204" pitchFamily="34" charset="0"/>
              </a:rPr>
              <a:t>Consiglio</a:t>
            </a:r>
            <a:r>
              <a:rPr lang="en-US" sz="2200" dirty="0">
                <a:latin typeface="Aptos ExtraBold" panose="020B0004020202020204" pitchFamily="34" charset="0"/>
              </a:rPr>
              <a:t> </a:t>
            </a:r>
            <a:r>
              <a:rPr lang="en-US" sz="2200" dirty="0" err="1">
                <a:latin typeface="Aptos ExtraBold" panose="020B0004020202020204" pitchFamily="34" charset="0"/>
              </a:rPr>
              <a:t>stabilendo</a:t>
            </a:r>
            <a:r>
              <a:rPr lang="en-US" sz="2200" dirty="0">
                <a:latin typeface="Aptos ExtraBold" panose="020B0004020202020204" pitchFamily="34" charset="0"/>
              </a:rPr>
              <a:t> </a:t>
            </a:r>
            <a:r>
              <a:rPr lang="en-US" sz="2200" dirty="0" err="1">
                <a:latin typeface="Aptos ExtraBold" panose="020B0004020202020204" pitchFamily="34" charset="0"/>
              </a:rPr>
              <a:t>una</a:t>
            </a:r>
            <a:r>
              <a:rPr lang="en-US" sz="2200" dirty="0">
                <a:latin typeface="Aptos ExtraBold" panose="020B0004020202020204" pitchFamily="34" charset="0"/>
              </a:rPr>
              <a:t> </a:t>
            </a:r>
            <a:r>
              <a:rPr lang="en-US" sz="2200" dirty="0" err="1">
                <a:latin typeface="Aptos ExtraBold" panose="020B0004020202020204" pitchFamily="34" charset="0"/>
              </a:rPr>
              <a:t>metodologia</a:t>
            </a:r>
            <a:r>
              <a:rPr lang="en-US" sz="2200" dirty="0">
                <a:latin typeface="Aptos ExtraBold" panose="020B0004020202020204" pitchFamily="34" charset="0"/>
              </a:rPr>
              <a:t> per </a:t>
            </a:r>
            <a:r>
              <a:rPr lang="en-US" sz="2200" dirty="0" err="1">
                <a:latin typeface="Aptos ExtraBold" panose="020B0004020202020204" pitchFamily="34" charset="0"/>
              </a:rPr>
              <a:t>misurare</a:t>
            </a:r>
            <a:r>
              <a:rPr lang="en-US" sz="2200" dirty="0">
                <a:latin typeface="Aptos ExtraBold" panose="020B0004020202020204" pitchFamily="34" charset="0"/>
              </a:rPr>
              <a:t> le </a:t>
            </a:r>
            <a:r>
              <a:rPr lang="en-US" sz="2200" dirty="0" err="1">
                <a:latin typeface="Aptos ExtraBold" panose="020B0004020202020204" pitchFamily="34" charset="0"/>
              </a:rPr>
              <a:t>microplastiche</a:t>
            </a:r>
            <a:r>
              <a:rPr lang="en-US" sz="2200" dirty="0">
                <a:latin typeface="Aptos ExtraBold" panose="020B0004020202020204" pitchFamily="34" charset="0"/>
              </a:rPr>
              <a:t> </a:t>
            </a:r>
            <a:r>
              <a:rPr lang="en-US" sz="2200" dirty="0" err="1">
                <a:latin typeface="Aptos ExtraBold" panose="020B0004020202020204" pitchFamily="34" charset="0"/>
              </a:rPr>
              <a:t>nelle</a:t>
            </a:r>
            <a:r>
              <a:rPr lang="en-US" sz="2200" dirty="0">
                <a:latin typeface="Aptos ExtraBold" panose="020B0004020202020204" pitchFamily="34" charset="0"/>
              </a:rPr>
              <a:t> </a:t>
            </a:r>
            <a:r>
              <a:rPr lang="en-US" sz="2200" dirty="0" err="1">
                <a:latin typeface="Aptos ExtraBold" panose="020B0004020202020204" pitchFamily="34" charset="0"/>
              </a:rPr>
              <a:t>acque</a:t>
            </a:r>
            <a:r>
              <a:rPr lang="en-US" sz="2200" dirty="0">
                <a:latin typeface="Aptos ExtraBold" panose="020B0004020202020204" pitchFamily="34" charset="0"/>
              </a:rPr>
              <a:t> destinate al </a:t>
            </a:r>
            <a:r>
              <a:rPr lang="en-US" sz="2200" dirty="0" err="1">
                <a:latin typeface="Aptos ExtraBold" panose="020B0004020202020204" pitchFamily="34" charset="0"/>
              </a:rPr>
              <a:t>consumo</a:t>
            </a:r>
            <a:r>
              <a:rPr lang="en-US" sz="2200" dirty="0">
                <a:latin typeface="Aptos ExtraBold" panose="020B0004020202020204" pitchFamily="34" charset="0"/>
              </a:rPr>
              <a:t> </a:t>
            </a:r>
            <a:r>
              <a:rPr lang="en-US" sz="2200" dirty="0" err="1">
                <a:latin typeface="Aptos ExtraBold" panose="020B0004020202020204" pitchFamily="34" charset="0"/>
              </a:rPr>
              <a:t>umano</a:t>
            </a:r>
            <a:r>
              <a:rPr lang="en-US" sz="2200" dirty="0">
                <a:latin typeface="Aptos ExtraBold" panose="020B0004020202020204" pitchFamily="34" charset="0"/>
              </a:rPr>
              <a:t> </a:t>
            </a:r>
            <a:r>
              <a:rPr lang="en-US" sz="2200" dirty="0" err="1">
                <a:latin typeface="Aptos ExtraBold" panose="020B0004020202020204" pitchFamily="34" charset="0"/>
              </a:rPr>
              <a:t>notificata</a:t>
            </a:r>
            <a:r>
              <a:rPr lang="en-US" sz="2200" dirty="0">
                <a:latin typeface="Aptos ExtraBold" panose="020B0004020202020204" pitchFamily="34" charset="0"/>
              </a:rPr>
              <a:t> con il </a:t>
            </a:r>
            <a:r>
              <a:rPr lang="en-US" sz="2200" dirty="0" err="1">
                <a:latin typeface="Aptos ExtraBold" panose="020B0004020202020204" pitchFamily="34" charset="0"/>
              </a:rPr>
              <a:t>numero</a:t>
            </a:r>
            <a:r>
              <a:rPr lang="en-US" sz="2200" dirty="0">
                <a:latin typeface="Aptos ExtraBold" panose="020B0004020202020204" pitchFamily="34" charset="0"/>
              </a:rPr>
              <a:t> C(2024)1459]</a:t>
            </a: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1ED37AA-4EE3-259A-6043-BCCC26A88B8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5" b="89825" l="3452" r="96786">
                        <a14:foregroundMark x1="86094" y1="42089" x2="87619" y2="44561"/>
                        <a14:foregroundMark x1="85017" y1="60753" x2="84405" y2="64561"/>
                        <a14:foregroundMark x1="87619" y1="44561" x2="86818" y2="49545"/>
                        <a14:foregroundMark x1="84405" y1="64561" x2="70833" y2="84561"/>
                        <a14:foregroundMark x1="95357" y1="54737" x2="96786" y2="54737"/>
                        <a14:foregroundMark x1="5119" y1="50877" x2="3452" y2="52982"/>
                        <a14:backgroundMark x1="70714" y1="16842" x2="86310" y2="41404"/>
                        <a14:backgroundMark x1="85714" y1="54386" x2="88571" y2="55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72" y="3937244"/>
            <a:ext cx="705887" cy="80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53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13" name="Immagine 12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17CDA2B3-7480-872F-98EF-512BDC6E64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9" t="3428" r="2747" b="4464"/>
          <a:stretch/>
        </p:blipFill>
        <p:spPr>
          <a:xfrm>
            <a:off x="2489199" y="120674"/>
            <a:ext cx="8246741" cy="543305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B9AB37E-0FCE-DA83-FA6C-3FEA239EB158}"/>
              </a:ext>
            </a:extLst>
          </p:cNvPr>
          <p:cNvSpPr txBox="1"/>
          <p:nvPr/>
        </p:nvSpPr>
        <p:spPr>
          <a:xfrm>
            <a:off x="1394526" y="5553723"/>
            <a:ext cx="1076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Aptos ExtraBold" panose="020B0004020202020204" pitchFamily="34" charset="0"/>
              </a:rPr>
              <a:t>Dal libro «Mostri di Plastica: come le microplastiche stanno cambiando l’ambiente a livello globale</a:t>
            </a:r>
            <a:endParaRPr lang="en-US" dirty="0">
              <a:latin typeface="Aptos ExtraBold" panose="020B0004020202020204" pitchFamily="34" charset="0"/>
            </a:endParaRPr>
          </a:p>
          <a:p>
            <a:pPr algn="just"/>
            <a:r>
              <a:rPr lang="en-US" dirty="0">
                <a:latin typeface="Aptos ExtraBold" panose="020B0004020202020204" pitchFamily="34" charset="0"/>
              </a:rPr>
              <a:t>Dr. Fabiana </a:t>
            </a:r>
            <a:r>
              <a:rPr lang="en-US" dirty="0" err="1">
                <a:latin typeface="Aptos ExtraBold" panose="020B0004020202020204" pitchFamily="34" charset="0"/>
              </a:rPr>
              <a:t>Corami</a:t>
            </a:r>
            <a:r>
              <a:rPr lang="en-US" dirty="0">
                <a:latin typeface="Aptos ExtraBold" panose="020B0004020202020204" pitchFamily="34" charset="0"/>
              </a:rPr>
              <a:t> e Dr. Beatrice Rosso, ed. </a:t>
            </a:r>
            <a:r>
              <a:rPr lang="en-US" dirty="0" err="1">
                <a:latin typeface="Aptos ExtraBold" panose="020B0004020202020204" pitchFamily="34" charset="0"/>
              </a:rPr>
              <a:t>Phoresta</a:t>
            </a:r>
            <a:endParaRPr lang="it-IT" dirty="0"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38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25DF727-6C93-A319-C9B5-A6AB73E4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60" y="176245"/>
            <a:ext cx="609600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57339E0-6096-6743-26C4-E222DBFDF280}"/>
              </a:ext>
            </a:extLst>
          </p:cNvPr>
          <p:cNvSpPr txBox="1"/>
          <p:nvPr/>
        </p:nvSpPr>
        <p:spPr>
          <a:xfrm>
            <a:off x="7472743" y="4815060"/>
            <a:ext cx="4599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ptos ExtraBold" panose="020B0004020202020204" pitchFamily="34" charset="0"/>
              </a:rPr>
              <a:t>Da George N. et al., 2021, </a:t>
            </a:r>
          </a:p>
          <a:p>
            <a:pPr algn="ctr"/>
            <a:r>
              <a:rPr lang="it-IT" dirty="0">
                <a:latin typeface="Aptos ExtraBold" panose="020B0004020202020204" pitchFamily="34" charset="0"/>
              </a:rPr>
              <a:t>Journal of Applied </a:t>
            </a:r>
            <a:r>
              <a:rPr lang="it-IT" dirty="0" err="1">
                <a:latin typeface="Aptos ExtraBold" panose="020B0004020202020204" pitchFamily="34" charset="0"/>
              </a:rPr>
              <a:t>Biotechnology</a:t>
            </a:r>
            <a:r>
              <a:rPr lang="it-IT" dirty="0">
                <a:latin typeface="Aptos ExtraBold" panose="020B0004020202020204" pitchFamily="34" charset="0"/>
              </a:rPr>
              <a:t> Reports </a:t>
            </a:r>
          </a:p>
          <a:p>
            <a:pPr algn="ctr"/>
            <a:r>
              <a:rPr lang="en-US" dirty="0">
                <a:latin typeface="Aptos ExtraBold" panose="020B0004020202020204" pitchFamily="34" charset="0"/>
              </a:rPr>
              <a:t>10.30491/</a:t>
            </a:r>
            <a:r>
              <a:rPr lang="en-US" dirty="0" err="1">
                <a:latin typeface="Aptos ExtraBold" panose="020B0004020202020204" pitchFamily="34" charset="0"/>
              </a:rPr>
              <a:t>JABR.2021.259403.1318</a:t>
            </a:r>
            <a:endParaRPr lang="en-US" dirty="0"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53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F19BB959-8F0E-D007-F7B5-A70F9DD0C0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15" r="27784" b="1"/>
          <a:stretch/>
        </p:blipFill>
        <p:spPr>
          <a:xfrm>
            <a:off x="1284516" y="2191156"/>
            <a:ext cx="2730053" cy="2521544"/>
          </a:xfrm>
          <a:prstGeom prst="rect">
            <a:avLst/>
          </a:prstGeom>
        </p:spPr>
      </p:pic>
      <p:pic>
        <p:nvPicPr>
          <p:cNvPr id="11" name="Picture 2" descr="Ultimato Edificio EPSILON presso il Campus Scientifico di Ca' Foscari in  Via Torino a Mestre-Venezia | Bs-Eng">
            <a:extLst>
              <a:ext uri="{FF2B5EF4-FFF2-40B4-BE49-F238E27FC236}">
                <a16:creationId xmlns:a16="http://schemas.microsoft.com/office/drawing/2014/main" id="{21C22D47-0585-8951-19F0-7892D31B3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77753" y="4481684"/>
            <a:ext cx="3726876" cy="176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69C6A8-3DF3-2F85-9ACF-5CBAEABD1B21}"/>
              </a:ext>
            </a:extLst>
          </p:cNvPr>
          <p:cNvSpPr txBox="1"/>
          <p:nvPr/>
        </p:nvSpPr>
        <p:spPr>
          <a:xfrm>
            <a:off x="1958496" y="5729975"/>
            <a:ext cx="191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Ed. Epsilon,</a:t>
            </a:r>
          </a:p>
          <a:p>
            <a:pPr algn="ctr"/>
            <a:r>
              <a:rPr lang="it-IT" sz="1400" b="1" dirty="0"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Campus Scientifico</a:t>
            </a:r>
            <a:endParaRPr lang="en-US" sz="1400" b="1" dirty="0">
              <a:latin typeface="Aptos ExtraBold" panose="020B0004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DA63BD6-9797-7D3D-366F-A18617DAD017}"/>
              </a:ext>
            </a:extLst>
          </p:cNvPr>
          <p:cNvSpPr txBox="1"/>
          <p:nvPr/>
        </p:nvSpPr>
        <p:spPr>
          <a:xfrm>
            <a:off x="490676" y="91965"/>
            <a:ext cx="6709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Microplastics</a:t>
            </a:r>
            <a:r>
              <a:rPr lang="it-IT" sz="2400" b="1" dirty="0"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’ lab – Istituto di Scienze Polari CNR-ISP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85438B2-B809-A153-33D3-0F74FE4187C3}"/>
              </a:ext>
            </a:extLst>
          </p:cNvPr>
          <p:cNvSpPr txBox="1"/>
          <p:nvPr/>
        </p:nvSpPr>
        <p:spPr>
          <a:xfrm>
            <a:off x="1362988" y="2636911"/>
            <a:ext cx="2632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Ed. </a:t>
            </a:r>
            <a:r>
              <a:rPr lang="it-IT" sz="1400" b="1" dirty="0" err="1"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Delta,Campus</a:t>
            </a:r>
            <a:r>
              <a:rPr lang="it-IT" sz="1400" b="1" dirty="0"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Scientifico</a:t>
            </a:r>
            <a:endParaRPr lang="en-US" sz="1400" b="1" dirty="0">
              <a:latin typeface="Aptos ExtraBold" panose="020B0004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89106EE-2452-8139-11E5-34AD67C476CB}"/>
              </a:ext>
            </a:extLst>
          </p:cNvPr>
          <p:cNvSpPr txBox="1"/>
          <p:nvPr/>
        </p:nvSpPr>
        <p:spPr>
          <a:xfrm>
            <a:off x="539161" y="871052"/>
            <a:ext cx="616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 </a:t>
            </a:r>
            <a:r>
              <a:rPr lang="it-IT" sz="2400" b="1" dirty="0" err="1"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DAIS</a:t>
            </a:r>
            <a:r>
              <a:rPr lang="it-IT" sz="2400" b="1" dirty="0"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, Università Ca’ Foscari</a:t>
            </a:r>
            <a:endParaRPr lang="en-US" sz="2400" b="1" dirty="0">
              <a:latin typeface="Aptos ExtraBold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5074344-CBAD-F769-B7A5-9FE6CA92B8FD}"/>
              </a:ext>
            </a:extLst>
          </p:cNvPr>
          <p:cNvSpPr txBox="1"/>
          <p:nvPr/>
        </p:nvSpPr>
        <p:spPr>
          <a:xfrm>
            <a:off x="4064747" y="1619882"/>
            <a:ext cx="18178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Dr. Fabiana Corami, PhD</a:t>
            </a:r>
          </a:p>
        </p:txBody>
      </p:sp>
      <p:pic>
        <p:nvPicPr>
          <p:cNvPr id="18" name="Picture 2" descr="Giulia VITALE | Master&amp;#39;s Student | Master&amp;#39;s Degree - Environmental Biology  | Università degli Studi di Torino, Turin | UNITO | Dipartimento di Scienze  della Vita e Biologia dei Sistemi">
            <a:extLst>
              <a:ext uri="{FF2B5EF4-FFF2-40B4-BE49-F238E27FC236}">
                <a16:creationId xmlns:a16="http://schemas.microsoft.com/office/drawing/2014/main" id="{BBB02805-114D-BD6D-B6E3-A023C3C9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53" y="3576258"/>
            <a:ext cx="1070243" cy="10702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78A8742-7D3C-5BF1-0E10-9685833303DE}"/>
              </a:ext>
            </a:extLst>
          </p:cNvPr>
          <p:cNvSpPr txBox="1"/>
          <p:nvPr/>
        </p:nvSpPr>
        <p:spPr>
          <a:xfrm>
            <a:off x="5812341" y="4786376"/>
            <a:ext cx="1697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Dott.ssa Giulia Vitale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 ExtraBold" panose="020B0004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4D97985-EC41-2D1D-309D-7589E1DA9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-4" b="-4"/>
          <a:stretch/>
        </p:blipFill>
        <p:spPr>
          <a:xfrm>
            <a:off x="6083632" y="1024405"/>
            <a:ext cx="1525663" cy="15357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C60D253-5E4C-FE2B-960C-C3CF1A7DD3EF}"/>
              </a:ext>
            </a:extLst>
          </p:cNvPr>
          <p:cNvSpPr txBox="1"/>
          <p:nvPr/>
        </p:nvSpPr>
        <p:spPr>
          <a:xfrm>
            <a:off x="6191219" y="2661586"/>
            <a:ext cx="1133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Dr. Beatrice Rosso, PhD</a:t>
            </a:r>
          </a:p>
        </p:txBody>
      </p:sp>
      <p:pic>
        <p:nvPicPr>
          <p:cNvPr id="22" name="Picture 2" descr="Valentina Iannilli (@Valentilli) | Twitter">
            <a:extLst>
              <a:ext uri="{FF2B5EF4-FFF2-40B4-BE49-F238E27FC236}">
                <a16:creationId xmlns:a16="http://schemas.microsoft.com/office/drawing/2014/main" id="{6F7C79AE-996A-5A72-0218-7A2A73CD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858" y="3059509"/>
            <a:ext cx="960631" cy="96063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7C5129C-A6F4-880E-1DE4-79B615074885}"/>
              </a:ext>
            </a:extLst>
          </p:cNvPr>
          <p:cNvSpPr txBox="1"/>
          <p:nvPr/>
        </p:nvSpPr>
        <p:spPr>
          <a:xfrm>
            <a:off x="7132870" y="4181164"/>
            <a:ext cx="128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Dr. Valentina Iannilli, PhD, ENEA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 ExtraBold" panose="020B0004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Andrea SETINI · Sapienza University of Rome, Rome · la sapienza ·  Department of Biology and Biotechnology &quot;Charles Darwin&quot; BBCD">
            <a:extLst>
              <a:ext uri="{FF2B5EF4-FFF2-40B4-BE49-F238E27FC236}">
                <a16:creationId xmlns:a16="http://schemas.microsoft.com/office/drawing/2014/main" id="{521B6A9E-00D3-998B-A01C-DC3D0FA52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913" y="3071397"/>
            <a:ext cx="862248" cy="8622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C71DB76-8563-6CA2-81D4-BF4C59010F45}"/>
              </a:ext>
            </a:extLst>
          </p:cNvPr>
          <p:cNvSpPr txBox="1"/>
          <p:nvPr/>
        </p:nvSpPr>
        <p:spPr>
          <a:xfrm>
            <a:off x="8172621" y="3965888"/>
            <a:ext cx="156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Dr. Andrea Setini, Università La Sapienza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 ExtraBold" panose="020B0004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Vardè Massimiliano">
            <a:extLst>
              <a:ext uri="{FF2B5EF4-FFF2-40B4-BE49-F238E27FC236}">
                <a16:creationId xmlns:a16="http://schemas.microsoft.com/office/drawing/2014/main" id="{E7E43F07-A8EE-0D1D-3AEB-517D9FF2C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769" y="4146598"/>
            <a:ext cx="883157" cy="8191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F85157E-4C92-5CC7-B162-5BB6FD1C8DCB}"/>
              </a:ext>
            </a:extLst>
          </p:cNvPr>
          <p:cNvSpPr txBox="1"/>
          <p:nvPr/>
        </p:nvSpPr>
        <p:spPr>
          <a:xfrm>
            <a:off x="9587332" y="5119763"/>
            <a:ext cx="1392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Dr. Massimiliano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Vardè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, PhD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 ExtraBold" panose="020B0004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6" descr="Caruso Gabriella">
            <a:extLst>
              <a:ext uri="{FF2B5EF4-FFF2-40B4-BE49-F238E27FC236}">
                <a16:creationId xmlns:a16="http://schemas.microsoft.com/office/drawing/2014/main" id="{C9A62554-6E24-93EF-2FC7-F74B48B17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043" y="1654106"/>
            <a:ext cx="950146" cy="9501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16AC336-56AA-3D49-10CC-1FB5A7B4EEC6}"/>
              </a:ext>
            </a:extLst>
          </p:cNvPr>
          <p:cNvSpPr txBox="1"/>
          <p:nvPr/>
        </p:nvSpPr>
        <p:spPr>
          <a:xfrm>
            <a:off x="10858474" y="2779939"/>
            <a:ext cx="110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Dott.ssa Gabriella Caruso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 ExtraBold" panose="020B0004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1B039C1-0AEF-28FE-EFFF-5AEA850B49E5}"/>
              </a:ext>
            </a:extLst>
          </p:cNvPr>
          <p:cNvSpPr txBox="1"/>
          <p:nvPr/>
        </p:nvSpPr>
        <p:spPr>
          <a:xfrm>
            <a:off x="9373261" y="1964113"/>
            <a:ext cx="1364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Dr. Andrea Spolaor, PhD </a:t>
            </a:r>
          </a:p>
        </p:txBody>
      </p:sp>
      <p:pic>
        <p:nvPicPr>
          <p:cNvPr id="31" name="Immagine 30" descr="Immagine che contiene persona, interni, parete, sorridente&#10;&#10;Descrizione generata automaticamente">
            <a:extLst>
              <a:ext uri="{FF2B5EF4-FFF2-40B4-BE49-F238E27FC236}">
                <a16:creationId xmlns:a16="http://schemas.microsoft.com/office/drawing/2014/main" id="{36D995F6-E347-11A8-B3E7-38390D6D92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10979854" y="3602481"/>
            <a:ext cx="942781" cy="9427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FE02DA2-3B5A-0C96-AE6E-AA620E03AB21}"/>
              </a:ext>
            </a:extLst>
          </p:cNvPr>
          <p:cNvSpPr txBox="1"/>
          <p:nvPr/>
        </p:nvSpPr>
        <p:spPr>
          <a:xfrm>
            <a:off x="10990043" y="4746653"/>
            <a:ext cx="110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Dr. Roberta Zangrando, PhD</a:t>
            </a:r>
          </a:p>
        </p:txBody>
      </p:sp>
      <p:pic>
        <p:nvPicPr>
          <p:cNvPr id="33" name="Picture 2" descr="Spolaor Andrea">
            <a:extLst>
              <a:ext uri="{FF2B5EF4-FFF2-40B4-BE49-F238E27FC236}">
                <a16:creationId xmlns:a16="http://schemas.microsoft.com/office/drawing/2014/main" id="{55D73F6D-1126-23BE-663F-D590A1EEC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018" y="924404"/>
            <a:ext cx="892555" cy="8925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156E994E-D3F1-001A-6183-D635E35814B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-4" b="-4"/>
          <a:stretch/>
        </p:blipFill>
        <p:spPr>
          <a:xfrm>
            <a:off x="8274489" y="1668082"/>
            <a:ext cx="982260" cy="9822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A9B5920-268F-8F84-732D-318A84C8953E}"/>
              </a:ext>
            </a:extLst>
          </p:cNvPr>
          <p:cNvSpPr txBox="1"/>
          <p:nvPr/>
        </p:nvSpPr>
        <p:spPr>
          <a:xfrm>
            <a:off x="7764250" y="2716426"/>
            <a:ext cx="2042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Prof. Carlo Barbante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BB80DA96-850B-26C4-38E1-C5371A5FF47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-4" b="-4"/>
          <a:stretch/>
        </p:blipFill>
        <p:spPr>
          <a:xfrm>
            <a:off x="8238429" y="484220"/>
            <a:ext cx="892555" cy="9166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2639381-17C0-632B-3716-D9C4FB35A941}"/>
              </a:ext>
            </a:extLst>
          </p:cNvPr>
          <p:cNvSpPr txBox="1"/>
          <p:nvPr/>
        </p:nvSpPr>
        <p:spPr>
          <a:xfrm>
            <a:off x="7671634" y="63844"/>
            <a:ext cx="2072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Prof. Andrea Gambaro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99F6BFA2-6A1C-4286-1C22-17D35976326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90043" y="141832"/>
            <a:ext cx="782259" cy="7641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CCF8429-B22C-8D4C-ED5B-9DB73E1B5FFB}"/>
              </a:ext>
            </a:extLst>
          </p:cNvPr>
          <p:cNvSpPr txBox="1"/>
          <p:nvPr/>
        </p:nvSpPr>
        <p:spPr>
          <a:xfrm>
            <a:off x="10707455" y="1022154"/>
            <a:ext cx="141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Dr Marco Roman, PhD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 ExtraBold" panose="020B0004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8EDEC1C7-3845-F252-D30B-5162C7519549}"/>
              </a:ext>
            </a:extLst>
          </p:cNvPr>
          <p:cNvSpPr/>
          <p:nvPr/>
        </p:nvSpPr>
        <p:spPr>
          <a:xfrm>
            <a:off x="9023895" y="5705812"/>
            <a:ext cx="2274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Dott.ssa Barbara Bravo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Specialist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Thermo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Fisher Scientific</a:t>
            </a:r>
          </a:p>
        </p:txBody>
      </p:sp>
      <p:pic>
        <p:nvPicPr>
          <p:cNvPr id="41" name="Picture 4" descr="Barbara BRAVO | application specialist">
            <a:extLst>
              <a:ext uri="{FF2B5EF4-FFF2-40B4-BE49-F238E27FC236}">
                <a16:creationId xmlns:a16="http://schemas.microsoft.com/office/drawing/2014/main" id="{019B73E2-609D-D14A-0C48-62AFFF3B6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714" y="4771315"/>
            <a:ext cx="1015351" cy="10153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SCOTO Federico - Unive">
            <a:extLst>
              <a:ext uri="{FF2B5EF4-FFF2-40B4-BE49-F238E27FC236}">
                <a16:creationId xmlns:a16="http://schemas.microsoft.com/office/drawing/2014/main" id="{D4D59A75-8FB0-CC8A-0BFD-56DBC24EE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018" y="2636911"/>
            <a:ext cx="750182" cy="7501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874857F-ECF1-C3B4-F0CC-71C15ADF0E4B}"/>
              </a:ext>
            </a:extLst>
          </p:cNvPr>
          <p:cNvSpPr txBox="1"/>
          <p:nvPr/>
        </p:nvSpPr>
        <p:spPr>
          <a:xfrm>
            <a:off x="9535825" y="3545828"/>
            <a:ext cx="1224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Dr. Federico Scoto, PhD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 ExtraBold" panose="020B0004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Immagine 44" descr="Immagine che contiene Viso umano, persona, cielo, aria aperta&#10;&#10;Descrizione generata automaticamente">
            <a:extLst>
              <a:ext uri="{FF2B5EF4-FFF2-40B4-BE49-F238E27FC236}">
                <a16:creationId xmlns:a16="http://schemas.microsoft.com/office/drawing/2014/main" id="{602EAA81-1C1F-FD94-0AE6-333E8EAD213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2" t="17870" r="8379" b="24281"/>
          <a:stretch/>
        </p:blipFill>
        <p:spPr>
          <a:xfrm>
            <a:off x="4263490" y="2139013"/>
            <a:ext cx="1525663" cy="20075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6" name="Immagine 45" descr="Immagine che contiene abbigliamento, persona, donna, sedendo&#10;&#10;Descrizione generata automaticamente">
            <a:extLst>
              <a:ext uri="{FF2B5EF4-FFF2-40B4-BE49-F238E27FC236}">
                <a16:creationId xmlns:a16="http://schemas.microsoft.com/office/drawing/2014/main" id="{D561CC3D-F9A8-91A3-898F-82C9740F195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4"/>
          <a:stretch/>
        </p:blipFill>
        <p:spPr>
          <a:xfrm>
            <a:off x="6100036" y="5141122"/>
            <a:ext cx="988334" cy="9501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1414578-7ACD-F93A-7B46-B5F7825EA63A}"/>
              </a:ext>
            </a:extLst>
          </p:cNvPr>
          <p:cNvSpPr txBox="1"/>
          <p:nvPr/>
        </p:nvSpPr>
        <p:spPr>
          <a:xfrm>
            <a:off x="7131096" y="5278273"/>
            <a:ext cx="108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ExtraBold" panose="020B00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Dr. Elena Gregoris, PhD </a:t>
            </a:r>
          </a:p>
        </p:txBody>
      </p:sp>
    </p:spTree>
    <p:extLst>
      <p:ext uri="{BB962C8B-B14F-4D97-AF65-F5344CB8AC3E}">
        <p14:creationId xmlns:p14="http://schemas.microsoft.com/office/powerpoint/2010/main" val="4031551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4C718B6-2834-3151-6BD3-E44C4F1F3B97}"/>
              </a:ext>
            </a:extLst>
          </p:cNvPr>
          <p:cNvSpPr txBox="1"/>
          <p:nvPr/>
        </p:nvSpPr>
        <p:spPr>
          <a:xfrm>
            <a:off x="4804480" y="714685"/>
            <a:ext cx="4226561" cy="238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latin typeface="Aptos ExtraBold" panose="020B0004020202020204" pitchFamily="34" charset="0"/>
                <a:cs typeface="Times New Roman" panose="02020603050405020304" pitchFamily="18" charset="0"/>
              </a:rPr>
              <a:t>Grazie</a:t>
            </a:r>
            <a:r>
              <a:rPr lang="en-US" sz="4800" b="1" dirty="0">
                <a:latin typeface="Aptos ExtraBold" panose="020B0004020202020204" pitchFamily="34" charset="0"/>
                <a:cs typeface="Times New Roman" panose="02020603050405020304" pitchFamily="18" charset="0"/>
              </a:rPr>
              <a:t> per </a:t>
            </a:r>
            <a:r>
              <a:rPr lang="en-US" sz="4800" b="1" dirty="0" err="1">
                <a:latin typeface="Aptos ExtraBold" panose="020B0004020202020204" pitchFamily="34" charset="0"/>
                <a:cs typeface="Times New Roman" panose="02020603050405020304" pitchFamily="18" charset="0"/>
              </a:rPr>
              <a:t>l’attenzione</a:t>
            </a:r>
            <a:r>
              <a:rPr lang="en-US" sz="4800" b="1" dirty="0">
                <a:latin typeface="Aptos ExtraBold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latin typeface="Aptos ExtraBold" panose="020B0004020202020204" pitchFamily="34" charset="0"/>
                <a:cs typeface="Times New Roman" panose="02020603050405020304" pitchFamily="18" charset="0"/>
              </a:rPr>
              <a:t>Domande</a:t>
            </a:r>
            <a:r>
              <a:rPr lang="en-US" sz="4800" b="1" dirty="0">
                <a:latin typeface="Aptos ExtraBold" panose="020B00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1FF3C62-9531-7084-AC59-9676D6F85B17}"/>
              </a:ext>
            </a:extLst>
          </p:cNvPr>
          <p:cNvSpPr txBox="1"/>
          <p:nvPr/>
        </p:nvSpPr>
        <p:spPr>
          <a:xfrm>
            <a:off x="5236338" y="4067206"/>
            <a:ext cx="3362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latin typeface="Aptos ExtraBold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fabiana.corami@cnr.it</a:t>
            </a:r>
            <a:endParaRPr lang="it-IT" sz="2400" dirty="0">
              <a:latin typeface="Aptos ExtraBold" panose="020B0004020202020204" pitchFamily="34" charset="0"/>
            </a:endParaRPr>
          </a:p>
        </p:txBody>
      </p:sp>
      <p:pic>
        <p:nvPicPr>
          <p:cNvPr id="48" name="Immagine 47" descr="Immagine che contiene testo, disegno, illustrazione, aqua&#10;&#10;Descrizione generata automaticamente">
            <a:extLst>
              <a:ext uri="{FF2B5EF4-FFF2-40B4-BE49-F238E27FC236}">
                <a16:creationId xmlns:a16="http://schemas.microsoft.com/office/drawing/2014/main" id="{0505668F-ED4A-CD6F-738A-797965DD77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07" y="775238"/>
            <a:ext cx="3638050" cy="4548602"/>
          </a:xfrm>
          <a:prstGeom prst="rect">
            <a:avLst/>
          </a:prstGeom>
        </p:spPr>
      </p:pic>
      <p:pic>
        <p:nvPicPr>
          <p:cNvPr id="50" name="Immagine 49" descr="Immagine che contiene bicicletta, disegno, testo, Veicolo terrestre&#10;&#10;Descrizione generata automaticamente">
            <a:extLst>
              <a:ext uri="{FF2B5EF4-FFF2-40B4-BE49-F238E27FC236}">
                <a16:creationId xmlns:a16="http://schemas.microsoft.com/office/drawing/2014/main" id="{15E23525-D572-6F25-1BEA-588A3F4945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63" y="1726207"/>
            <a:ext cx="3226751" cy="284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10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843B5A1A-CAE5-A46A-301D-6D936F4BAF1F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FAB3306D-B9FA-9738-DE49-BF77265FB793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40DB054-E8E3-E011-C10E-F8DE14148CC8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3" name="Picture 2" descr="Logo di InterCinD">
                <a:extLst>
                  <a:ext uri="{FF2B5EF4-FFF2-40B4-BE49-F238E27FC236}">
                    <a16:creationId xmlns:a16="http://schemas.microsoft.com/office/drawing/2014/main" id="{04EC305F-69EF-CB30-8C6E-4FB3DD4BCA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4" descr="Lab Service Analytica srl">
                <a:extLst>
                  <a:ext uri="{FF2B5EF4-FFF2-40B4-BE49-F238E27FC236}">
                    <a16:creationId xmlns:a16="http://schemas.microsoft.com/office/drawing/2014/main" id="{B85A5F90-9D4F-637B-FAFA-D9814314EF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6" descr="Confindustria Emilia Area Centro">
                <a:extLst>
                  <a:ext uri="{FF2B5EF4-FFF2-40B4-BE49-F238E27FC236}">
                    <a16:creationId xmlns:a16="http://schemas.microsoft.com/office/drawing/2014/main" id="{051C377C-287A-478C-B286-349F3AFD21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Immagine 6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76CE36C4-C390-39FF-9633-D58F5C2A8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78FAE4-185C-A2F6-CF08-A47182A62E20}"/>
              </a:ext>
            </a:extLst>
          </p:cNvPr>
          <p:cNvSpPr txBox="1"/>
          <p:nvPr/>
        </p:nvSpPr>
        <p:spPr>
          <a:xfrm>
            <a:off x="1258657" y="260757"/>
            <a:ext cx="10737338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LcPeriod"/>
            </a:pPr>
            <a:r>
              <a:rPr lang="it-IT" sz="2800" dirty="0">
                <a:latin typeface="Aptos ExtraBold" panose="020B0004020202020204" pitchFamily="34" charset="0"/>
              </a:rPr>
              <a:t>Cosa sappiamo riguardo le microplastiche?</a:t>
            </a:r>
          </a:p>
          <a:p>
            <a:pPr marL="571500" indent="-571500">
              <a:buFont typeface="+mj-lt"/>
              <a:buAutoNum type="romanLcPeriod"/>
            </a:pPr>
            <a:endParaRPr lang="it-IT" sz="2800" dirty="0">
              <a:latin typeface="Aptos ExtraBold" panose="020B0004020202020204" pitchFamily="34" charset="0"/>
            </a:endParaRPr>
          </a:p>
          <a:p>
            <a:pPr marL="571500" indent="-571500">
              <a:buFont typeface="+mj-lt"/>
              <a:buAutoNum type="romanLcPeriod"/>
            </a:pPr>
            <a:r>
              <a:rPr lang="it-IT" sz="2800" dirty="0">
                <a:latin typeface="Aptos ExtraBold" panose="020B0004020202020204" pitchFamily="34" charset="0"/>
              </a:rPr>
              <a:t>Altre componenti del microlitter: </a:t>
            </a:r>
            <a:r>
              <a:rPr lang="it-IT" sz="2800" dirty="0" err="1">
                <a:latin typeface="Aptos ExtraBold" panose="020B0004020202020204" pitchFamily="34" charset="0"/>
              </a:rPr>
              <a:t>tire</a:t>
            </a:r>
            <a:r>
              <a:rPr lang="it-IT" sz="2800" dirty="0">
                <a:latin typeface="Aptos ExtraBold" panose="020B0004020202020204" pitchFamily="34" charset="0"/>
              </a:rPr>
              <a:t> </a:t>
            </a:r>
            <a:r>
              <a:rPr lang="it-IT" sz="2800" dirty="0" err="1">
                <a:latin typeface="Aptos ExtraBold" panose="020B0004020202020204" pitchFamily="34" charset="0"/>
              </a:rPr>
              <a:t>wear</a:t>
            </a:r>
            <a:r>
              <a:rPr lang="it-IT" sz="2800" dirty="0">
                <a:latin typeface="Aptos ExtraBold" panose="020B0004020202020204" pitchFamily="34" charset="0"/>
              </a:rPr>
              <a:t> </a:t>
            </a:r>
            <a:r>
              <a:rPr lang="it-IT" sz="2800" dirty="0" err="1">
                <a:latin typeface="Aptos ExtraBold" panose="020B0004020202020204" pitchFamily="34" charset="0"/>
              </a:rPr>
              <a:t>particles</a:t>
            </a:r>
            <a:r>
              <a:rPr lang="it-IT" sz="2800" dirty="0">
                <a:latin typeface="Aptos ExtraBold" panose="020B0004020202020204" pitchFamily="34" charset="0"/>
              </a:rPr>
              <a:t> (</a:t>
            </a:r>
            <a:r>
              <a:rPr lang="it-IT" sz="2800" dirty="0" err="1">
                <a:latin typeface="Aptos ExtraBold" panose="020B0004020202020204" pitchFamily="34" charset="0"/>
              </a:rPr>
              <a:t>TWPs</a:t>
            </a:r>
            <a:r>
              <a:rPr lang="it-IT" sz="2800" dirty="0">
                <a:latin typeface="Aptos ExtraBold" panose="020B0004020202020204" pitchFamily="34" charset="0"/>
              </a:rPr>
              <a:t>) and </a:t>
            </a:r>
            <a:r>
              <a:rPr lang="it-IT" sz="2800" dirty="0" err="1">
                <a:latin typeface="Aptos ExtraBold" panose="020B0004020202020204" pitchFamily="34" charset="0"/>
              </a:rPr>
              <a:t>tire</a:t>
            </a:r>
            <a:r>
              <a:rPr lang="it-IT" sz="2800" dirty="0">
                <a:latin typeface="Aptos ExtraBold" panose="020B0004020202020204" pitchFamily="34" charset="0"/>
              </a:rPr>
              <a:t> </a:t>
            </a:r>
            <a:r>
              <a:rPr lang="it-IT" sz="2800" dirty="0" err="1">
                <a:latin typeface="Aptos ExtraBold" panose="020B0004020202020204" pitchFamily="34" charset="0"/>
              </a:rPr>
              <a:t>wear</a:t>
            </a:r>
            <a:r>
              <a:rPr lang="it-IT" sz="2800" dirty="0">
                <a:latin typeface="Aptos ExtraBold" panose="020B0004020202020204" pitchFamily="34" charset="0"/>
              </a:rPr>
              <a:t> and road </a:t>
            </a:r>
            <a:r>
              <a:rPr lang="it-IT" sz="2800" dirty="0" err="1">
                <a:latin typeface="Aptos ExtraBold" panose="020B0004020202020204" pitchFamily="34" charset="0"/>
              </a:rPr>
              <a:t>particles</a:t>
            </a:r>
            <a:r>
              <a:rPr lang="it-IT" sz="2800" dirty="0">
                <a:latin typeface="Aptos ExtraBold" panose="020B0004020202020204" pitchFamily="34" charset="0"/>
              </a:rPr>
              <a:t> (</a:t>
            </a:r>
            <a:r>
              <a:rPr lang="it-IT" sz="2800" dirty="0" err="1">
                <a:latin typeface="Aptos ExtraBold" panose="020B0004020202020204" pitchFamily="34" charset="0"/>
              </a:rPr>
              <a:t>TWRPs</a:t>
            </a:r>
            <a:r>
              <a:rPr lang="it-IT" sz="2800" dirty="0">
                <a:latin typeface="Aptos ExtraBold" panose="020B0004020202020204" pitchFamily="34" charset="0"/>
              </a:rPr>
              <a:t>)</a:t>
            </a:r>
          </a:p>
          <a:p>
            <a:pPr marL="571500" indent="-571500">
              <a:buFont typeface="+mj-lt"/>
              <a:buAutoNum type="romanLcPeriod"/>
            </a:pPr>
            <a:endParaRPr lang="it-IT" sz="2800" dirty="0">
              <a:latin typeface="Aptos ExtraBold" panose="020B0004020202020204" pitchFamily="34" charset="0"/>
            </a:endParaRPr>
          </a:p>
          <a:p>
            <a:pPr marL="571500" indent="-571500">
              <a:buFont typeface="+mj-lt"/>
              <a:buAutoNum type="romanLcPeriod"/>
            </a:pPr>
            <a:r>
              <a:rPr lang="it-IT" sz="2800" dirty="0">
                <a:latin typeface="Aptos ExtraBold" panose="020B0004020202020204" pitchFamily="34" charset="0"/>
              </a:rPr>
              <a:t>Altre componenti del microlitter: additivi plastici</a:t>
            </a:r>
          </a:p>
          <a:p>
            <a:pPr marL="571500" indent="-571500">
              <a:buFont typeface="+mj-lt"/>
              <a:buAutoNum type="romanLcPeriod"/>
            </a:pPr>
            <a:endParaRPr lang="it-IT" sz="2800" dirty="0">
              <a:latin typeface="Aptos ExtraBold" panose="020B0004020202020204" pitchFamily="34" charset="0"/>
            </a:endParaRPr>
          </a:p>
          <a:p>
            <a:pPr marL="571500" indent="-571500">
              <a:buFont typeface="+mj-lt"/>
              <a:buAutoNum type="romanLcPeriod"/>
            </a:pPr>
            <a:r>
              <a:rPr lang="it-IT" sz="2800" dirty="0">
                <a:latin typeface="Aptos ExtraBold" panose="020B0004020202020204" pitchFamily="34" charset="0"/>
              </a:rPr>
              <a:t>La standardizzazione per il campionamento, il pretrattamento e l’analisi?</a:t>
            </a:r>
          </a:p>
          <a:p>
            <a:pPr marL="571500" indent="-571500">
              <a:buFont typeface="+mj-lt"/>
              <a:buAutoNum type="romanLcPeriod"/>
            </a:pPr>
            <a:endParaRPr lang="it-IT" sz="2800" dirty="0">
              <a:latin typeface="Aptos ExtraBold" panose="020B0004020202020204" pitchFamily="34" charset="0"/>
            </a:endParaRPr>
          </a:p>
          <a:p>
            <a:pPr marL="571500" indent="-571500">
              <a:buFont typeface="+mj-lt"/>
              <a:buAutoNum type="romanLcPeriod"/>
            </a:pPr>
            <a:r>
              <a:rPr lang="it-IT" sz="2800" dirty="0">
                <a:latin typeface="Aptos ExtraBold" panose="020B0004020202020204" pitchFamily="34" charset="0"/>
              </a:rPr>
              <a:t>Aspetti legislativi</a:t>
            </a:r>
          </a:p>
          <a:p>
            <a:pPr marL="571500" indent="-571500">
              <a:buFont typeface="+mj-lt"/>
              <a:buAutoNum type="romanLcPeriod"/>
            </a:pPr>
            <a:endParaRPr lang="it-IT" sz="2800" dirty="0">
              <a:latin typeface="Aptos ExtraBold" panose="020B0004020202020204" pitchFamily="34" charset="0"/>
            </a:endParaRPr>
          </a:p>
          <a:p>
            <a:pPr marL="571500" indent="-571500">
              <a:buFont typeface="+mj-lt"/>
              <a:buAutoNum type="romanLcPeriod"/>
            </a:pPr>
            <a:r>
              <a:rPr lang="it-IT" sz="2800" dirty="0">
                <a:latin typeface="Aptos ExtraBold" panose="020B0004020202020204" pitchFamily="34" charset="0"/>
              </a:rPr>
              <a:t>Bioplastiche</a:t>
            </a:r>
          </a:p>
          <a:p>
            <a:pPr marL="571500" indent="-571500">
              <a:buFont typeface="+mj-lt"/>
              <a:buAutoNum type="romanLcPeriod"/>
            </a:pPr>
            <a:endParaRPr lang="it-IT" sz="2800" dirty="0">
              <a:latin typeface="Aptos ExtraBold" panose="020B0004020202020204" pitchFamily="34" charset="0"/>
            </a:endParaRPr>
          </a:p>
          <a:p>
            <a:pPr marL="571500" indent="-571500">
              <a:buFont typeface="+mj-lt"/>
              <a:buAutoNum type="romanLcPeriod"/>
            </a:pPr>
            <a:endParaRPr lang="it-IT" sz="2800" dirty="0">
              <a:latin typeface="Aptos ExtraBold" panose="020B0004020202020204" pitchFamily="34" charset="0"/>
            </a:endParaRPr>
          </a:p>
          <a:p>
            <a:pPr marL="571500" indent="-571500">
              <a:buFont typeface="+mj-lt"/>
              <a:buAutoNum type="romanLcPeriod"/>
            </a:pPr>
            <a:endParaRPr lang="it-IT" sz="2800" dirty="0">
              <a:latin typeface="Aptos ExtraBold" panose="020B0004020202020204" pitchFamily="34" charset="0"/>
            </a:endParaRPr>
          </a:p>
          <a:p>
            <a:pPr marL="571500" indent="-571500">
              <a:buFont typeface="+mj-lt"/>
              <a:buAutoNum type="romanLcPeriod"/>
            </a:pPr>
            <a:endParaRPr lang="it-IT" sz="2800" dirty="0">
              <a:latin typeface="Aptos ExtraBold" panose="020B0004020202020204" pitchFamily="34" charset="0"/>
            </a:endParaRPr>
          </a:p>
          <a:p>
            <a:pPr marL="571500" indent="-571500">
              <a:buFont typeface="+mj-lt"/>
              <a:buAutoNum type="romanLcPeriod"/>
            </a:pPr>
            <a:endParaRPr lang="it-IT" sz="2800" dirty="0">
              <a:latin typeface="Aptos ExtraBold" panose="020B0004020202020204" pitchFamily="34" charset="0"/>
            </a:endParaRPr>
          </a:p>
          <a:p>
            <a:pPr marL="571500" indent="-571500">
              <a:buFont typeface="+mj-lt"/>
              <a:buAutoNum type="romanLcPeriod"/>
            </a:pPr>
            <a:endParaRPr lang="en-US" sz="2800" dirty="0"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6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389192-219F-0071-8414-6AA1B7A785F5}"/>
              </a:ext>
            </a:extLst>
          </p:cNvPr>
          <p:cNvSpPr txBox="1"/>
          <p:nvPr/>
        </p:nvSpPr>
        <p:spPr>
          <a:xfrm>
            <a:off x="1258657" y="5331793"/>
            <a:ext cx="10813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ptos ExtraBold" panose="020B0004020202020204" pitchFamily="34" charset="0"/>
              </a:rPr>
              <a:t>Dal libro «Mostri di Plastica: come le microplastiche stanno cambiando l’ambiente a livello globale</a:t>
            </a:r>
            <a:endParaRPr lang="en-US" dirty="0">
              <a:latin typeface="Aptos ExtraBold" panose="020B0004020202020204" pitchFamily="34" charset="0"/>
            </a:endParaRPr>
          </a:p>
          <a:p>
            <a:pPr algn="ctr"/>
            <a:r>
              <a:rPr lang="en-US" dirty="0">
                <a:latin typeface="Aptos ExtraBold" panose="020B0004020202020204" pitchFamily="34" charset="0"/>
              </a:rPr>
              <a:t>Dr. Fabiana </a:t>
            </a:r>
            <a:r>
              <a:rPr lang="en-US" dirty="0" err="1">
                <a:latin typeface="Aptos ExtraBold" panose="020B0004020202020204" pitchFamily="34" charset="0"/>
              </a:rPr>
              <a:t>Corami</a:t>
            </a:r>
            <a:r>
              <a:rPr lang="en-US" dirty="0">
                <a:latin typeface="Aptos ExtraBold" panose="020B0004020202020204" pitchFamily="34" charset="0"/>
              </a:rPr>
              <a:t> e Dr. Beatrice Rosso, ed. </a:t>
            </a:r>
            <a:r>
              <a:rPr lang="en-US" dirty="0" err="1">
                <a:latin typeface="Aptos ExtraBold" panose="020B0004020202020204" pitchFamily="34" charset="0"/>
              </a:rPr>
              <a:t>Phoresta</a:t>
            </a:r>
            <a:endParaRPr lang="it-IT" dirty="0">
              <a:latin typeface="Aptos ExtraBold" panose="020B0004020202020204" pitchFamily="34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B023E3D5-0511-58FB-27FD-6B26AE59D024}"/>
              </a:ext>
            </a:extLst>
          </p:cNvPr>
          <p:cNvGrpSpPr/>
          <p:nvPr/>
        </p:nvGrpSpPr>
        <p:grpSpPr>
          <a:xfrm>
            <a:off x="1682886" y="195859"/>
            <a:ext cx="10115678" cy="4774971"/>
            <a:chOff x="1682886" y="195859"/>
            <a:chExt cx="10115678" cy="4774971"/>
          </a:xfrm>
        </p:grpSpPr>
        <p:pic>
          <p:nvPicPr>
            <p:cNvPr id="10" name="Immagine 9" descr="Immagine che contiene testo, schermata, diagramma&#10;&#10;Descrizione generata automaticamente">
              <a:extLst>
                <a:ext uri="{FF2B5EF4-FFF2-40B4-BE49-F238E27FC236}">
                  <a16:creationId xmlns:a16="http://schemas.microsoft.com/office/drawing/2014/main" id="{DA8862C6-4448-955E-9DF8-30AB4CFF3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886" y="1683235"/>
              <a:ext cx="10115678" cy="3287595"/>
            </a:xfrm>
            <a:prstGeom prst="rect">
              <a:avLst/>
            </a:prstGeom>
          </p:spPr>
        </p:pic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549D2DFB-B5A3-FEE4-EDE1-E6050D95ECD2}"/>
                </a:ext>
              </a:extLst>
            </p:cNvPr>
            <p:cNvGrpSpPr/>
            <p:nvPr/>
          </p:nvGrpSpPr>
          <p:grpSpPr>
            <a:xfrm>
              <a:off x="4106879" y="195859"/>
              <a:ext cx="3047629" cy="1584304"/>
              <a:chOff x="4106879" y="195859"/>
              <a:chExt cx="3047629" cy="1584304"/>
            </a:xfrm>
          </p:grpSpPr>
          <p:cxnSp>
            <p:nvCxnSpPr>
              <p:cNvPr id="13" name="Connettore diritto 12">
                <a:extLst>
                  <a:ext uri="{FF2B5EF4-FFF2-40B4-BE49-F238E27FC236}">
                    <a16:creationId xmlns:a16="http://schemas.microsoft.com/office/drawing/2014/main" id="{8F4908C2-BC4D-161E-6152-4141BFB60FC6}"/>
                  </a:ext>
                </a:extLst>
              </p:cNvPr>
              <p:cNvCxnSpPr/>
              <p:nvPr/>
            </p:nvCxnSpPr>
            <p:spPr>
              <a:xfrm flipV="1">
                <a:off x="4669277" y="825737"/>
                <a:ext cx="0" cy="95442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diritto 13">
                <a:extLst>
                  <a:ext uri="{FF2B5EF4-FFF2-40B4-BE49-F238E27FC236}">
                    <a16:creationId xmlns:a16="http://schemas.microsoft.com/office/drawing/2014/main" id="{3DBA19AB-2955-4975-EF1F-0B7434F61EDC}"/>
                  </a:ext>
                </a:extLst>
              </p:cNvPr>
              <p:cNvCxnSpPr/>
              <p:nvPr/>
            </p:nvCxnSpPr>
            <p:spPr>
              <a:xfrm flipV="1">
                <a:off x="6592111" y="825737"/>
                <a:ext cx="0" cy="95442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diritto 15">
                <a:extLst>
                  <a:ext uri="{FF2B5EF4-FFF2-40B4-BE49-F238E27FC236}">
                    <a16:creationId xmlns:a16="http://schemas.microsoft.com/office/drawing/2014/main" id="{BB55CFD5-6238-B31B-B14B-3E9773F82A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277" y="825737"/>
                <a:ext cx="192283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BE30C391-A068-A3FF-9C6B-0EEE9BCAF764}"/>
                  </a:ext>
                </a:extLst>
              </p:cNvPr>
              <p:cNvSpPr txBox="1"/>
              <p:nvPr/>
            </p:nvSpPr>
            <p:spPr>
              <a:xfrm>
                <a:off x="4883534" y="1141955"/>
                <a:ext cx="1494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Aptos ExtraBold" panose="020B0004020202020204" pitchFamily="34" charset="0"/>
                  </a:rPr>
                  <a:t>5 mm – 1 µm</a:t>
                </a:r>
                <a:endParaRPr lang="en-US" dirty="0">
                  <a:latin typeface="Aptos ExtraBold" panose="020B0004020202020204" pitchFamily="34" charset="0"/>
                </a:endParaRPr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F03F4441-328A-9D1A-EC47-1A8AECCF64C5}"/>
                  </a:ext>
                </a:extLst>
              </p:cNvPr>
              <p:cNvSpPr txBox="1"/>
              <p:nvPr/>
            </p:nvSpPr>
            <p:spPr>
              <a:xfrm>
                <a:off x="4106879" y="195859"/>
                <a:ext cx="304762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 dirty="0">
                    <a:latin typeface="Aptos ExtraBold" panose="020B0004020202020204" pitchFamily="34" charset="0"/>
                  </a:rPr>
                  <a:t>Microplastiche</a:t>
                </a:r>
                <a:endParaRPr lang="en-US" sz="3200" dirty="0">
                  <a:latin typeface="Aptos ExtraBold" panose="020B00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1716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10" name="Immagine 9" descr="Immagine che contiene testo, Carattere, schermata, grafica&#10;&#10;Descrizione generata automaticamente">
            <a:extLst>
              <a:ext uri="{FF2B5EF4-FFF2-40B4-BE49-F238E27FC236}">
                <a16:creationId xmlns:a16="http://schemas.microsoft.com/office/drawing/2014/main" id="{53514CF9-3AD9-2D3A-045D-C66920A9D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52" y="231974"/>
            <a:ext cx="8352095" cy="585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D6108706-9606-3227-2DD9-3966564439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50" t="13926" r="27833" b="7620"/>
          <a:stretch/>
        </p:blipFill>
        <p:spPr>
          <a:xfrm>
            <a:off x="1296291" y="132080"/>
            <a:ext cx="4173700" cy="3968082"/>
          </a:xfrm>
          <a:prstGeom prst="rect">
            <a:avLst/>
          </a:prstGeom>
        </p:spPr>
      </p:pic>
      <p:pic>
        <p:nvPicPr>
          <p:cNvPr id="12" name="Immagine 11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E2056E85-68BA-38C0-AFB6-3B348A51A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20" y="2381887"/>
            <a:ext cx="6430150" cy="361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44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11" name="Immagine 10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FD9279C-6FB1-A789-2E9F-7A5091082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90" y="116840"/>
            <a:ext cx="6009640" cy="600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26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3074" name="Picture 2" descr="Manta Micro-Plastics Collection Net | Aquatic Live Food">
            <a:extLst>
              <a:ext uri="{FF2B5EF4-FFF2-40B4-BE49-F238E27FC236}">
                <a16:creationId xmlns:a16="http://schemas.microsoft.com/office/drawing/2014/main" id="{3B00C3C3-FEB8-D1A7-098C-CB26AB4DF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815" y="383430"/>
            <a:ext cx="4151987" cy="277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lankton net similar to the one used in our studies., plankton net -  rioogc.com.br">
            <a:extLst>
              <a:ext uri="{FF2B5EF4-FFF2-40B4-BE49-F238E27FC236}">
                <a16:creationId xmlns:a16="http://schemas.microsoft.com/office/drawing/2014/main" id="{712D8ED7-6231-4A62-D65E-D07508DD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07" y="3413712"/>
            <a:ext cx="2132916" cy="292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iskin Bottles | OSIL">
            <a:extLst>
              <a:ext uri="{FF2B5EF4-FFF2-40B4-BE49-F238E27FC236}">
                <a16:creationId xmlns:a16="http://schemas.microsoft.com/office/drawing/2014/main" id="{676E4B8B-8D77-2070-9414-74025490F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8" r="23212"/>
          <a:stretch/>
        </p:blipFill>
        <p:spPr bwMode="auto">
          <a:xfrm>
            <a:off x="7395983" y="149302"/>
            <a:ext cx="2140085" cy="28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ump for micro plastic | Elite Scientific &amp; Meditech Co.">
            <a:extLst>
              <a:ext uri="{FF2B5EF4-FFF2-40B4-BE49-F238E27FC236}">
                <a16:creationId xmlns:a16="http://schemas.microsoft.com/office/drawing/2014/main" id="{4B7AB802-012C-B728-CD01-F0D4D1429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4" b="12315"/>
          <a:stretch/>
        </p:blipFill>
        <p:spPr bwMode="auto">
          <a:xfrm>
            <a:off x="6219151" y="3168968"/>
            <a:ext cx="4033890" cy="29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624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13" name="Immagine 12" descr="Immagine che contiene testo, Attrezzature mediche, Attrezzatura da laboratorio, lavandino&#10;&#10;Descrizione generata automaticamente">
            <a:extLst>
              <a:ext uri="{FF2B5EF4-FFF2-40B4-BE49-F238E27FC236}">
                <a16:creationId xmlns:a16="http://schemas.microsoft.com/office/drawing/2014/main" id="{F0677929-3669-74BB-B5DC-86C1FD6F9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4" y="180759"/>
            <a:ext cx="4993967" cy="2809106"/>
          </a:xfrm>
          <a:prstGeom prst="rect">
            <a:avLst/>
          </a:prstGeom>
        </p:spPr>
      </p:pic>
      <p:pic>
        <p:nvPicPr>
          <p:cNvPr id="17" name="Immagine 16" descr="Immagine che contiene testo, schermata, neve, inverno&#10;&#10;Descrizione generata automaticamente">
            <a:extLst>
              <a:ext uri="{FF2B5EF4-FFF2-40B4-BE49-F238E27FC236}">
                <a16:creationId xmlns:a16="http://schemas.microsoft.com/office/drawing/2014/main" id="{4909B025-1720-9A62-0BE6-183B9D127F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81" y="112577"/>
            <a:ext cx="5235340" cy="2877288"/>
          </a:xfrm>
          <a:prstGeom prst="rect">
            <a:avLst/>
          </a:prstGeom>
        </p:spPr>
      </p:pic>
      <p:pic>
        <p:nvPicPr>
          <p:cNvPr id="19" name="Immagine 18" descr="Immagine che contiene testo, schermata, sciare, aria aperta&#10;&#10;Descrizione generata automaticamente">
            <a:extLst>
              <a:ext uri="{FF2B5EF4-FFF2-40B4-BE49-F238E27FC236}">
                <a16:creationId xmlns:a16="http://schemas.microsoft.com/office/drawing/2014/main" id="{573A32A3-10C4-3B66-948C-148EB12AC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4" y="3089682"/>
            <a:ext cx="5054594" cy="2843209"/>
          </a:xfrm>
          <a:prstGeom prst="rect">
            <a:avLst/>
          </a:prstGeom>
        </p:spPr>
      </p:pic>
      <p:pic>
        <p:nvPicPr>
          <p:cNvPr id="23" name="Immagine 22" descr="Immagine che contiene testo, trasporto, schermata, ruota&#10;&#10;Descrizione generata automaticamente">
            <a:extLst>
              <a:ext uri="{FF2B5EF4-FFF2-40B4-BE49-F238E27FC236}">
                <a16:creationId xmlns:a16="http://schemas.microsoft.com/office/drawing/2014/main" id="{D664BFE3-BA79-F4DA-0A5B-4FDBC5E17E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r="10508"/>
          <a:stretch/>
        </p:blipFill>
        <p:spPr>
          <a:xfrm>
            <a:off x="6643481" y="3089682"/>
            <a:ext cx="5372099" cy="280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07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BBA1D85-DF5C-3D4D-64E9-D03A33E537CC}"/>
              </a:ext>
            </a:extLst>
          </p:cNvPr>
          <p:cNvGrpSpPr/>
          <p:nvPr/>
        </p:nvGrpSpPr>
        <p:grpSpPr>
          <a:xfrm>
            <a:off x="49205" y="5898788"/>
            <a:ext cx="12023109" cy="873147"/>
            <a:chOff x="49205" y="5898788"/>
            <a:chExt cx="12023109" cy="873147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7B56D7-EB34-999A-10CD-772796A6702B}"/>
                </a:ext>
              </a:extLst>
            </p:cNvPr>
            <p:cNvGrpSpPr/>
            <p:nvPr/>
          </p:nvGrpSpPr>
          <p:grpSpPr>
            <a:xfrm>
              <a:off x="1258657" y="6245157"/>
              <a:ext cx="10813657" cy="397982"/>
              <a:chOff x="1258657" y="6245157"/>
              <a:chExt cx="10813657" cy="39798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73C650-CA1E-5652-753A-280932888809}"/>
                  </a:ext>
                </a:extLst>
              </p:cNvPr>
              <p:cNvSpPr txBox="1"/>
              <p:nvPr/>
            </p:nvSpPr>
            <p:spPr>
              <a:xfrm>
                <a:off x="1258657" y="6335362"/>
                <a:ext cx="9920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Aptos ExtraBold" panose="020B0004020202020204" pitchFamily="34" charset="0"/>
                  </a:rPr>
                  <a:t>Bologna 7 Giugno 2024			Auditorium Marco Biagi Confindustria Emilia Area Centro</a:t>
                </a:r>
                <a:endParaRPr lang="en-US" sz="1400" dirty="0">
                  <a:latin typeface="Aptos ExtraBold" panose="020B0004020202020204" pitchFamily="34" charset="0"/>
                </a:endParaRPr>
              </a:p>
            </p:txBody>
          </p:sp>
          <p:pic>
            <p:nvPicPr>
              <p:cNvPr id="6" name="Picture 2" descr="Logo di InterCinD">
                <a:extLst>
                  <a:ext uri="{FF2B5EF4-FFF2-40B4-BE49-F238E27FC236}">
                    <a16:creationId xmlns:a16="http://schemas.microsoft.com/office/drawing/2014/main" id="{0EB40A83-C098-1F28-B2A3-C5B539877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5940" y="6245157"/>
                <a:ext cx="395024" cy="395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Lab Service Analytica srl">
                <a:extLst>
                  <a:ext uri="{FF2B5EF4-FFF2-40B4-BE49-F238E27FC236}">
                    <a16:creationId xmlns:a16="http://schemas.microsoft.com/office/drawing/2014/main" id="{269D67AF-BE37-F8B6-8A5C-3DAD702B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9759" y="6249772"/>
                <a:ext cx="325341" cy="39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onfindustria Emilia Area Centro">
                <a:extLst>
                  <a:ext uri="{FF2B5EF4-FFF2-40B4-BE49-F238E27FC236}">
                    <a16:creationId xmlns:a16="http://schemas.microsoft.com/office/drawing/2014/main" id="{10A894D2-BCBB-CA25-6DB8-C7133331D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28" y="6253195"/>
                <a:ext cx="386986" cy="386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Immagine 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BF38C929-7853-9CD3-4B46-96ABE16A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" y="5898788"/>
              <a:ext cx="1100657" cy="873147"/>
            </a:xfrm>
            <a:prstGeom prst="rect">
              <a:avLst/>
            </a:prstGeom>
          </p:spPr>
        </p:pic>
      </p:grpSp>
      <p:pic>
        <p:nvPicPr>
          <p:cNvPr id="9" name="Immagine 8" descr="Immagine che contiene interni, soffitto, cucina, pavimento&#10;&#10;Descrizione generata automaticamente">
            <a:extLst>
              <a:ext uri="{FF2B5EF4-FFF2-40B4-BE49-F238E27FC236}">
                <a16:creationId xmlns:a16="http://schemas.microsoft.com/office/drawing/2014/main" id="{220A3222-48DD-BE62-4B07-8414C2D2E5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1"/>
          <a:stretch/>
        </p:blipFill>
        <p:spPr>
          <a:xfrm>
            <a:off x="1515371" y="340102"/>
            <a:ext cx="4941436" cy="566186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DFC986E-AC9E-79AB-7788-425ED46A4AEE}"/>
              </a:ext>
            </a:extLst>
          </p:cNvPr>
          <p:cNvSpPr txBox="1"/>
          <p:nvPr/>
        </p:nvSpPr>
        <p:spPr>
          <a:xfrm>
            <a:off x="6096000" y="963182"/>
            <a:ext cx="579101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Aptos ExtraBold" panose="020B0004020202020204" pitchFamily="34" charset="0"/>
              </a:rPr>
              <a:t> </a:t>
            </a:r>
            <a:r>
              <a:rPr lang="it-IT" sz="2800" b="1" dirty="0" err="1">
                <a:latin typeface="Aptos ExtraBold" panose="020B0004020202020204" pitchFamily="34" charset="0"/>
              </a:rPr>
              <a:t>QA</a:t>
            </a:r>
            <a:r>
              <a:rPr lang="it-IT" sz="2800" b="1" dirty="0">
                <a:latin typeface="Aptos ExtraBold" panose="020B0004020202020204" pitchFamily="34" charset="0"/>
              </a:rPr>
              <a:t>/QC</a:t>
            </a:r>
          </a:p>
          <a:p>
            <a:pPr algn="ctr"/>
            <a:r>
              <a:rPr lang="it-IT" sz="2800" b="1" dirty="0">
                <a:latin typeface="Aptos ExtraBold" panose="020B0004020202020204" pitchFamily="34" charset="0"/>
              </a:rPr>
              <a:t>Reagenti</a:t>
            </a:r>
          </a:p>
          <a:p>
            <a:pPr algn="ctr"/>
            <a:r>
              <a:rPr lang="it-IT" sz="2800" b="1" dirty="0">
                <a:latin typeface="Aptos ExtraBold" panose="020B0004020202020204" pitchFamily="34" charset="0"/>
              </a:rPr>
              <a:t>Temperatura</a:t>
            </a:r>
          </a:p>
          <a:p>
            <a:pPr algn="ctr"/>
            <a:r>
              <a:rPr lang="it-IT" sz="2800" b="1" dirty="0">
                <a:latin typeface="Aptos ExtraBold" panose="020B0004020202020204" pitchFamily="34" charset="0"/>
              </a:rPr>
              <a:t>Bianchi</a:t>
            </a:r>
          </a:p>
          <a:p>
            <a:pPr algn="ctr"/>
            <a:r>
              <a:rPr lang="it-IT" sz="2800" b="1" dirty="0">
                <a:latin typeface="Aptos ExtraBold" panose="020B0004020202020204" pitchFamily="34" charset="0"/>
              </a:rPr>
              <a:t>Resa</a:t>
            </a:r>
          </a:p>
          <a:p>
            <a:pPr algn="ctr"/>
            <a:r>
              <a:rPr lang="it-IT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ExtraBold" panose="020B0004020202020204" pitchFamily="34" charset="0"/>
              </a:rPr>
              <a:t>STANDARDS</a:t>
            </a:r>
          </a:p>
          <a:p>
            <a:pPr algn="ctr"/>
            <a:r>
              <a:rPr lang="it-IT" sz="2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ptos ExtraBold" panose="020B0004020202020204" pitchFamily="34" charset="0"/>
              </a:rPr>
              <a:t>CRMs</a:t>
            </a:r>
            <a:endParaRPr lang="it-IT" sz="2800" b="1" dirty="0">
              <a:solidFill>
                <a:schemeClr val="accent1">
                  <a:lumMod val="60000"/>
                  <a:lumOff val="40000"/>
                </a:schemeClr>
              </a:solidFill>
              <a:latin typeface="Aptos ExtraBold" panose="020B0004020202020204" pitchFamily="34" charset="0"/>
            </a:endParaRPr>
          </a:p>
          <a:p>
            <a:pPr algn="ctr"/>
            <a:r>
              <a:rPr lang="it-IT" sz="2800" b="1" dirty="0">
                <a:latin typeface="Aptos ExtraBold" panose="020B0004020202020204" pitchFamily="34" charset="0"/>
              </a:rPr>
              <a:t>Contaminazione</a:t>
            </a:r>
          </a:p>
          <a:p>
            <a:pPr algn="ctr"/>
            <a:r>
              <a:rPr lang="it-IT" sz="2800" b="1" dirty="0">
                <a:latin typeface="Aptos ExtraBold" panose="020B0004020202020204" pitchFamily="34" charset="0"/>
              </a:rPr>
              <a:t>Materiali</a:t>
            </a:r>
          </a:p>
          <a:p>
            <a:pPr algn="ctr"/>
            <a:endParaRPr lang="en-US" sz="3600" b="1" dirty="0">
              <a:latin typeface="Aptos ExtraBold" panose="020B00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0BBC80A-5F85-FD24-DA24-9B18C38613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4824" y1="89892" x2="84824" y2="89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0643">
            <a:off x="5235354" y="2004805"/>
            <a:ext cx="4059781" cy="182490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A0B1065-D7B2-70D0-DB1B-12E00655485F}"/>
              </a:ext>
            </a:extLst>
          </p:cNvPr>
          <p:cNvSpPr txBox="1"/>
          <p:nvPr/>
        </p:nvSpPr>
        <p:spPr>
          <a:xfrm>
            <a:off x="6096000" y="5059086"/>
            <a:ext cx="6241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Aptos ExtraBold" panose="020B0004020202020204" pitchFamily="34" charset="0"/>
              </a:rPr>
              <a:t>Condizioni sperimentali</a:t>
            </a:r>
            <a:endParaRPr lang="en-US" sz="3600" b="1" dirty="0">
              <a:latin typeface="Aptos ExtraBold" panose="020B0004020202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7868AC5-4379-8BB6-D80B-EF1D2B28D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4824" y1="89892" x2="84824" y2="89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1317" flipH="1">
            <a:off x="8648861" y="1900261"/>
            <a:ext cx="4073822" cy="196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31499"/>
      </p:ext>
    </p:extLst>
  </p:cSld>
  <p:clrMapOvr>
    <a:masterClrMapping/>
  </p:clrMapOvr>
</p:sld>
</file>

<file path=ppt/theme/theme1.xml><?xml version="1.0" encoding="utf-8"?>
<a:theme xmlns:a="http://schemas.openxmlformats.org/drawingml/2006/main" name="InterweaveVTI">
  <a:themeElements>
    <a:clrScheme name="AnalogousFromDarkSeedLeftStep">
      <a:dk1>
        <a:srgbClr val="000000"/>
      </a:dk1>
      <a:lt1>
        <a:srgbClr val="FFFFFF"/>
      </a:lt1>
      <a:dk2>
        <a:srgbClr val="1A212F"/>
      </a:dk2>
      <a:lt2>
        <a:srgbClr val="F0F3F2"/>
      </a:lt2>
      <a:accent1>
        <a:srgbClr val="E7298F"/>
      </a:accent1>
      <a:accent2>
        <a:srgbClr val="D517CC"/>
      </a:accent2>
      <a:accent3>
        <a:srgbClr val="A129E7"/>
      </a:accent3>
      <a:accent4>
        <a:srgbClr val="4E28D8"/>
      </a:accent4>
      <a:accent5>
        <a:srgbClr val="2950E7"/>
      </a:accent5>
      <a:accent6>
        <a:srgbClr val="178DD5"/>
      </a:accent6>
      <a:hlink>
        <a:srgbClr val="3F44BF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683</Words>
  <Application>Microsoft Office PowerPoint</Application>
  <PresentationFormat>Widescreen</PresentationFormat>
  <Paragraphs>98</Paragraphs>
  <Slides>18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Aptos</vt:lpstr>
      <vt:lpstr>Aptos ExtraBold</vt:lpstr>
      <vt:lpstr>Arial</vt:lpstr>
      <vt:lpstr>Neue Haas Grotesk Text Pro</vt:lpstr>
      <vt:lpstr>InterweaveVTI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Fabiana Corami</dc:creator>
  <cp:lastModifiedBy>Fabiana Corami</cp:lastModifiedBy>
  <cp:revision>15</cp:revision>
  <dcterms:created xsi:type="dcterms:W3CDTF">2024-06-03T14:44:41Z</dcterms:created>
  <dcterms:modified xsi:type="dcterms:W3CDTF">2024-06-07T04:28:21Z</dcterms:modified>
</cp:coreProperties>
</file>