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1"/>
    <p:sldMasterId id="2147483749" r:id="rId2"/>
    <p:sldMasterId id="2147483764" r:id="rId3"/>
  </p:sldMasterIdLst>
  <p:notesMasterIdLst>
    <p:notesMasterId r:id="rId25"/>
  </p:notesMasterIdLst>
  <p:sldIdLst>
    <p:sldId id="373" r:id="rId4"/>
    <p:sldId id="549" r:id="rId5"/>
    <p:sldId id="511" r:id="rId6"/>
    <p:sldId id="512" r:id="rId7"/>
    <p:sldId id="509" r:id="rId8"/>
    <p:sldId id="526" r:id="rId9"/>
    <p:sldId id="357" r:id="rId10"/>
    <p:sldId id="358" r:id="rId11"/>
    <p:sldId id="517" r:id="rId12"/>
    <p:sldId id="547" r:id="rId13"/>
    <p:sldId id="503" r:id="rId14"/>
    <p:sldId id="508" r:id="rId15"/>
    <p:sldId id="523" r:id="rId16"/>
    <p:sldId id="521" r:id="rId17"/>
    <p:sldId id="522" r:id="rId18"/>
    <p:sldId id="483" r:id="rId19"/>
    <p:sldId id="548" r:id="rId20"/>
    <p:sldId id="550" r:id="rId21"/>
    <p:sldId id="552" r:id="rId22"/>
    <p:sldId id="551" r:id="rId23"/>
    <p:sldId id="351"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B30"/>
    <a:srgbClr val="004557"/>
    <a:srgbClr val="F466DC"/>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316D6C-8DCD-4A3C-9BFD-E669E18B032A}" v="449" dt="2024-06-06T08:12:29.181"/>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89" autoAdjust="0"/>
    <p:restoredTop sz="94674"/>
  </p:normalViewPr>
  <p:slideViewPr>
    <p:cSldViewPr snapToGrid="0" snapToObjects="1">
      <p:cViewPr varScale="1">
        <p:scale>
          <a:sx n="84" d="100"/>
          <a:sy n="84" d="100"/>
        </p:scale>
        <p:origin x="852" y="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173C06-B699-4ABD-97C6-03B5236ADC3B}"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it-IT"/>
        </a:p>
      </dgm:t>
    </dgm:pt>
    <dgm:pt modelId="{84DBFD92-7F25-47CB-847D-689EF53B813C}">
      <dgm:prSet custT="1"/>
      <dgm:spPr>
        <a:solidFill>
          <a:srgbClr val="F2BB30"/>
        </a:solidFill>
      </dgm:spPr>
      <dgm:t>
        <a:bodyPr/>
        <a:lstStyle/>
        <a:p>
          <a:r>
            <a:rPr lang="it-IT" altLang="it-IT" sz="1600" b="0" dirty="0">
              <a:solidFill>
                <a:schemeClr val="tx1"/>
              </a:solidFill>
              <a:latin typeface="Verdana" panose="020B0604030504040204" pitchFamily="34" charset="0"/>
              <a:ea typeface="Verdana" panose="020B0604030504040204" pitchFamily="34" charset="0"/>
              <a:cs typeface="Verdana" panose="020B0604030504040204" pitchFamily="34" charset="0"/>
            </a:rPr>
            <a:t>Stabilire la riferibilità metrologica dei risultati di misura</a:t>
          </a:r>
        </a:p>
      </dgm:t>
    </dgm:pt>
    <dgm:pt modelId="{15055204-0434-479F-A742-6CC8540F53BB}" type="parTrans" cxnId="{B5E77871-ABF4-45CB-AAEB-766BA3ED5BF1}">
      <dgm:prSet/>
      <dgm:spPr>
        <a:ln>
          <a:solidFill>
            <a:srgbClr val="004557"/>
          </a:solidFill>
        </a:ln>
      </dgm:spPr>
      <dgm:t>
        <a:bodyPr/>
        <a:lstStyle/>
        <a:p>
          <a:endParaRPr lang="it-IT"/>
        </a:p>
      </dgm:t>
    </dgm:pt>
    <dgm:pt modelId="{04C8DFB1-EC28-483D-960F-454DFBDD50CA}" type="sibTrans" cxnId="{B5E77871-ABF4-45CB-AAEB-766BA3ED5BF1}">
      <dgm:prSet/>
      <dgm:spPr/>
      <dgm:t>
        <a:bodyPr/>
        <a:lstStyle/>
        <a:p>
          <a:endParaRPr lang="it-IT"/>
        </a:p>
      </dgm:t>
    </dgm:pt>
    <dgm:pt modelId="{EBD48DD0-4B22-40BA-A683-EAAE981D62E4}">
      <dgm:prSet custT="1"/>
      <dgm:spPr>
        <a:solidFill>
          <a:srgbClr val="F2BB30"/>
        </a:solidFill>
      </dgm:spPr>
      <dgm:t>
        <a:bodyPr/>
        <a:lstStyle/>
        <a:p>
          <a:r>
            <a:rPr lang="it-IT" altLang="it-IT" sz="1600" b="0" kern="1200" dirty="0">
              <a:solidFill>
                <a:srgbClr val="000000"/>
              </a:solidFill>
              <a:latin typeface="Verdana" panose="020B0604030504040204" pitchFamily="34" charset="0"/>
              <a:ea typeface="Verdana" panose="020B0604030504040204" pitchFamily="34" charset="0"/>
              <a:cs typeface="Verdana" panose="020B0604030504040204" pitchFamily="34" charset="0"/>
            </a:rPr>
            <a:t>Validare i metodi di prova e analisi </a:t>
          </a:r>
        </a:p>
        <a:p>
          <a:r>
            <a:rPr lang="it-IT" altLang="it-IT" sz="1600" b="0" kern="1200" dirty="0">
              <a:solidFill>
                <a:srgbClr val="000000"/>
              </a:solidFill>
              <a:latin typeface="Verdana" panose="020B0604030504040204" pitchFamily="34" charset="0"/>
              <a:ea typeface="Verdana" panose="020B0604030504040204" pitchFamily="34" charset="0"/>
            </a:rPr>
            <a:t>(giustezza e precisione)</a:t>
          </a:r>
          <a:endParaRPr lang="it-IT" altLang="it-IT" sz="1600" b="1" kern="1200" dirty="0">
            <a:solidFill>
              <a:schemeClr val="tx1"/>
            </a:solidFill>
            <a:latin typeface="Verdana" panose="020B0604030504040204" pitchFamily="34" charset="0"/>
            <a:ea typeface="Verdana" panose="020B0604030504040204" pitchFamily="34" charset="0"/>
          </a:endParaRPr>
        </a:p>
      </dgm:t>
    </dgm:pt>
    <dgm:pt modelId="{ADD052C0-C3B6-44A3-BA23-A3E54642934C}" type="parTrans" cxnId="{E58344A7-CA91-46D3-8B05-2D58088ADDF3}">
      <dgm:prSet/>
      <dgm:spPr>
        <a:ln>
          <a:solidFill>
            <a:srgbClr val="004557"/>
          </a:solidFill>
        </a:ln>
      </dgm:spPr>
      <dgm:t>
        <a:bodyPr/>
        <a:lstStyle/>
        <a:p>
          <a:endParaRPr lang="it-IT"/>
        </a:p>
      </dgm:t>
    </dgm:pt>
    <dgm:pt modelId="{6F5F82B7-1D61-4368-BAC7-351F40DA9CCC}" type="sibTrans" cxnId="{E58344A7-CA91-46D3-8B05-2D58088ADDF3}">
      <dgm:prSet/>
      <dgm:spPr/>
      <dgm:t>
        <a:bodyPr/>
        <a:lstStyle/>
        <a:p>
          <a:endParaRPr lang="it-IT"/>
        </a:p>
      </dgm:t>
    </dgm:pt>
    <dgm:pt modelId="{DB0D6EB3-873C-4D50-A049-8501FF5D5C66}">
      <dgm:prSet custT="1"/>
      <dgm:spPr>
        <a:solidFill>
          <a:srgbClr val="F2BB30"/>
        </a:solidFill>
      </dgm:spPr>
      <dgm:t>
        <a:bodyPr/>
        <a:lstStyle/>
        <a:p>
          <a:pPr marL="0" lvl="0" indent="0" algn="ctr" defTabSz="711200">
            <a:lnSpc>
              <a:spcPct val="90000"/>
            </a:lnSpc>
            <a:spcBef>
              <a:spcPct val="0"/>
            </a:spcBef>
            <a:spcAft>
              <a:spcPct val="35000"/>
            </a:spcAft>
            <a:buNone/>
          </a:pPr>
          <a:r>
            <a:rPr lang="it-IT" altLang="it-IT" sz="1600" b="0" kern="1200" dirty="0">
              <a:solidFill>
                <a:srgbClr val="000000"/>
              </a:solidFill>
              <a:latin typeface="Verdana" panose="020B0604030504040204" pitchFamily="34" charset="0"/>
              <a:ea typeface="Verdana" panose="020B0604030504040204" pitchFamily="34" charset="0"/>
              <a:cs typeface="Verdana" panose="020B0604030504040204" pitchFamily="34" charset="0"/>
            </a:rPr>
            <a:t>Effettuare controlli (statistici di processo) di qualità</a:t>
          </a:r>
        </a:p>
      </dgm:t>
    </dgm:pt>
    <dgm:pt modelId="{10CBA3F9-2FE7-4497-8264-874210496537}" type="parTrans" cxnId="{51FF4BF5-4B6C-44D5-99D6-CCA81A31885D}">
      <dgm:prSet/>
      <dgm:spPr>
        <a:ln>
          <a:solidFill>
            <a:srgbClr val="004557"/>
          </a:solidFill>
        </a:ln>
      </dgm:spPr>
      <dgm:t>
        <a:bodyPr/>
        <a:lstStyle/>
        <a:p>
          <a:endParaRPr lang="it-IT"/>
        </a:p>
      </dgm:t>
    </dgm:pt>
    <dgm:pt modelId="{C9671DF1-A0DB-44F0-98CF-BA3C79100765}" type="sibTrans" cxnId="{51FF4BF5-4B6C-44D5-99D6-CCA81A31885D}">
      <dgm:prSet/>
      <dgm:spPr/>
      <dgm:t>
        <a:bodyPr/>
        <a:lstStyle/>
        <a:p>
          <a:endParaRPr lang="it-IT"/>
        </a:p>
      </dgm:t>
    </dgm:pt>
    <dgm:pt modelId="{72219BAF-4DD1-4952-8BB8-1BB0018071BF}" type="pres">
      <dgm:prSet presAssocID="{EE173C06-B699-4ABD-97C6-03B5236ADC3B}" presName="composite" presStyleCnt="0">
        <dgm:presLayoutVars>
          <dgm:chMax val="5"/>
          <dgm:dir/>
          <dgm:animLvl val="ctr"/>
          <dgm:resizeHandles val="exact"/>
        </dgm:presLayoutVars>
      </dgm:prSet>
      <dgm:spPr/>
    </dgm:pt>
    <dgm:pt modelId="{09A47535-32CB-432C-A26C-52451C9317A7}" type="pres">
      <dgm:prSet presAssocID="{EE173C06-B699-4ABD-97C6-03B5236ADC3B}" presName="cycle" presStyleCnt="0"/>
      <dgm:spPr/>
    </dgm:pt>
    <dgm:pt modelId="{7DC30D78-DF40-4C06-BFEB-CDDD42353614}" type="pres">
      <dgm:prSet presAssocID="{EE173C06-B699-4ABD-97C6-03B5236ADC3B}" presName="centerShape" presStyleCnt="0"/>
      <dgm:spPr/>
    </dgm:pt>
    <dgm:pt modelId="{E22C4E6F-B6F9-434C-A241-3545541F0794}" type="pres">
      <dgm:prSet presAssocID="{EE173C06-B699-4ABD-97C6-03B5236ADC3B}" presName="connSite" presStyleLbl="node1" presStyleIdx="0" presStyleCnt="4"/>
      <dgm:spPr/>
    </dgm:pt>
    <dgm:pt modelId="{362A6EBF-B5BD-49AA-B830-5F9ADA4C787D}" type="pres">
      <dgm:prSet presAssocID="{EE173C06-B699-4ABD-97C6-03B5236ADC3B}" presName="visible" presStyleLbl="node1" presStyleIdx="0" presStyleCnt="4" custScaleX="113480" custScaleY="79190" custLinFactNeighborX="23326" custLinFactNeighborY="-2681"/>
      <dgm:spPr>
        <a:blipFill rotWithShape="1">
          <a:blip xmlns:r="http://schemas.openxmlformats.org/officeDocument/2006/relationships" r:embed="rId1"/>
          <a:srcRect/>
          <a:stretch>
            <a:fillRect l="-137000" r="-137000"/>
          </a:stretch>
        </a:blipFill>
      </dgm:spPr>
    </dgm:pt>
    <dgm:pt modelId="{E394BC9F-F0A1-4D13-A332-8AF037024796}" type="pres">
      <dgm:prSet presAssocID="{10CBA3F9-2FE7-4497-8264-874210496537}" presName="Name25" presStyleLbl="parChTrans1D1" presStyleIdx="0" presStyleCnt="3"/>
      <dgm:spPr/>
    </dgm:pt>
    <dgm:pt modelId="{BAF987F4-F940-4A13-9543-4A78F72870D0}" type="pres">
      <dgm:prSet presAssocID="{DB0D6EB3-873C-4D50-A049-8501FF5D5C66}" presName="node" presStyleCnt="0"/>
      <dgm:spPr/>
    </dgm:pt>
    <dgm:pt modelId="{64AB820C-EDF5-41A8-B4E1-CDFB5D602FFA}" type="pres">
      <dgm:prSet presAssocID="{DB0D6EB3-873C-4D50-A049-8501FF5D5C66}" presName="parentNode" presStyleLbl="node1" presStyleIdx="1" presStyleCnt="4" custScaleX="412887" custLinFactX="100000" custLinFactY="100000" custLinFactNeighborX="186663" custLinFactNeighborY="147919">
        <dgm:presLayoutVars>
          <dgm:chMax val="1"/>
          <dgm:bulletEnabled val="1"/>
        </dgm:presLayoutVars>
      </dgm:prSet>
      <dgm:spPr/>
    </dgm:pt>
    <dgm:pt modelId="{66F8FA84-F1C0-4AF6-83EC-562B545C9A25}" type="pres">
      <dgm:prSet presAssocID="{DB0D6EB3-873C-4D50-A049-8501FF5D5C66}" presName="childNode" presStyleLbl="revTx" presStyleIdx="0" presStyleCnt="0">
        <dgm:presLayoutVars>
          <dgm:bulletEnabled val="1"/>
        </dgm:presLayoutVars>
      </dgm:prSet>
      <dgm:spPr/>
    </dgm:pt>
    <dgm:pt modelId="{7093BBF0-33B4-452A-80E0-7A1A62051EB6}" type="pres">
      <dgm:prSet presAssocID="{ADD052C0-C3B6-44A3-BA23-A3E54642934C}" presName="Name25" presStyleLbl="parChTrans1D1" presStyleIdx="1" presStyleCnt="3"/>
      <dgm:spPr/>
    </dgm:pt>
    <dgm:pt modelId="{6F770048-490D-423C-A762-8A448534EFE2}" type="pres">
      <dgm:prSet presAssocID="{EBD48DD0-4B22-40BA-A683-EAAE981D62E4}" presName="node" presStyleCnt="0"/>
      <dgm:spPr/>
    </dgm:pt>
    <dgm:pt modelId="{F1799DFC-F54D-4A41-9241-21577357DF6E}" type="pres">
      <dgm:prSet presAssocID="{EBD48DD0-4B22-40BA-A683-EAAE981D62E4}" presName="parentNode" presStyleLbl="node1" presStyleIdx="2" presStyleCnt="4" custScaleX="412898" custScaleY="120720" custLinFactX="107636" custLinFactNeighborX="200000" custLinFactNeighborY="2018">
        <dgm:presLayoutVars>
          <dgm:chMax val="1"/>
          <dgm:bulletEnabled val="1"/>
        </dgm:presLayoutVars>
      </dgm:prSet>
      <dgm:spPr/>
    </dgm:pt>
    <dgm:pt modelId="{D3A8FA81-8B8F-44E2-BBEB-40469E0A1C3E}" type="pres">
      <dgm:prSet presAssocID="{EBD48DD0-4B22-40BA-A683-EAAE981D62E4}" presName="childNode" presStyleLbl="revTx" presStyleIdx="0" presStyleCnt="0">
        <dgm:presLayoutVars>
          <dgm:bulletEnabled val="1"/>
        </dgm:presLayoutVars>
      </dgm:prSet>
      <dgm:spPr/>
    </dgm:pt>
    <dgm:pt modelId="{AA3D1E6C-4776-4875-A52F-F6C2F5C2EE8A}" type="pres">
      <dgm:prSet presAssocID="{15055204-0434-479F-A742-6CC8540F53BB}" presName="Name25" presStyleLbl="parChTrans1D1" presStyleIdx="2" presStyleCnt="3"/>
      <dgm:spPr/>
    </dgm:pt>
    <dgm:pt modelId="{52335199-A4DD-4C2E-B814-B6ED4BABA89E}" type="pres">
      <dgm:prSet presAssocID="{84DBFD92-7F25-47CB-847D-689EF53B813C}" presName="node" presStyleCnt="0"/>
      <dgm:spPr/>
    </dgm:pt>
    <dgm:pt modelId="{60D9A3D6-1EE9-482D-B0A2-52D7C6333F5F}" type="pres">
      <dgm:prSet presAssocID="{84DBFD92-7F25-47CB-847D-689EF53B813C}" presName="parentNode" presStyleLbl="node1" presStyleIdx="3" presStyleCnt="4" custScaleX="456367" custScaleY="101433" custLinFactX="141386" custLinFactY="-100000" custLinFactNeighborX="200000" custLinFactNeighborY="-143886">
        <dgm:presLayoutVars>
          <dgm:chMax val="1"/>
          <dgm:bulletEnabled val="1"/>
        </dgm:presLayoutVars>
      </dgm:prSet>
      <dgm:spPr/>
    </dgm:pt>
    <dgm:pt modelId="{E7F3D58C-3FDB-42E2-AB66-9C0B04FBF9F1}" type="pres">
      <dgm:prSet presAssocID="{84DBFD92-7F25-47CB-847D-689EF53B813C}" presName="childNode" presStyleLbl="revTx" presStyleIdx="0" presStyleCnt="0">
        <dgm:presLayoutVars>
          <dgm:bulletEnabled val="1"/>
        </dgm:presLayoutVars>
      </dgm:prSet>
      <dgm:spPr/>
    </dgm:pt>
  </dgm:ptLst>
  <dgm:cxnLst>
    <dgm:cxn modelId="{DD10D11E-5523-4A89-8637-E15EFAC36905}" type="presOf" srcId="{EBD48DD0-4B22-40BA-A683-EAAE981D62E4}" destId="{F1799DFC-F54D-4A41-9241-21577357DF6E}" srcOrd="0" destOrd="0" presId="urn:microsoft.com/office/officeart/2005/8/layout/radial2"/>
    <dgm:cxn modelId="{5B1C492B-F435-446A-8E11-6EA3A0316D17}" type="presOf" srcId="{84DBFD92-7F25-47CB-847D-689EF53B813C}" destId="{60D9A3D6-1EE9-482D-B0A2-52D7C6333F5F}" srcOrd="0" destOrd="0" presId="urn:microsoft.com/office/officeart/2005/8/layout/radial2"/>
    <dgm:cxn modelId="{74D60B3C-0BB2-4CB1-BBBD-7FDD788B84E1}" type="presOf" srcId="{DB0D6EB3-873C-4D50-A049-8501FF5D5C66}" destId="{64AB820C-EDF5-41A8-B4E1-CDFB5D602FFA}" srcOrd="0" destOrd="0" presId="urn:microsoft.com/office/officeart/2005/8/layout/radial2"/>
    <dgm:cxn modelId="{B5E77871-ABF4-45CB-AAEB-766BA3ED5BF1}" srcId="{EE173C06-B699-4ABD-97C6-03B5236ADC3B}" destId="{84DBFD92-7F25-47CB-847D-689EF53B813C}" srcOrd="2" destOrd="0" parTransId="{15055204-0434-479F-A742-6CC8540F53BB}" sibTransId="{04C8DFB1-EC28-483D-960F-454DFBDD50CA}"/>
    <dgm:cxn modelId="{6796FF5A-D0D8-4943-9703-9FEF5710C3B7}" type="presOf" srcId="{15055204-0434-479F-A742-6CC8540F53BB}" destId="{AA3D1E6C-4776-4875-A52F-F6C2F5C2EE8A}" srcOrd="0" destOrd="0" presId="urn:microsoft.com/office/officeart/2005/8/layout/radial2"/>
    <dgm:cxn modelId="{6123677B-6076-4B44-AD30-801209760B41}" type="presOf" srcId="{ADD052C0-C3B6-44A3-BA23-A3E54642934C}" destId="{7093BBF0-33B4-452A-80E0-7A1A62051EB6}" srcOrd="0" destOrd="0" presId="urn:microsoft.com/office/officeart/2005/8/layout/radial2"/>
    <dgm:cxn modelId="{D6FA518A-8F6E-41C9-BF1D-36CE7BF4E314}" type="presOf" srcId="{EE173C06-B699-4ABD-97C6-03B5236ADC3B}" destId="{72219BAF-4DD1-4952-8BB8-1BB0018071BF}" srcOrd="0" destOrd="0" presId="urn:microsoft.com/office/officeart/2005/8/layout/radial2"/>
    <dgm:cxn modelId="{8A71758E-C48F-4580-B984-906E0006B834}" type="presOf" srcId="{10CBA3F9-2FE7-4497-8264-874210496537}" destId="{E394BC9F-F0A1-4D13-A332-8AF037024796}" srcOrd="0" destOrd="0" presId="urn:microsoft.com/office/officeart/2005/8/layout/radial2"/>
    <dgm:cxn modelId="{E58344A7-CA91-46D3-8B05-2D58088ADDF3}" srcId="{EE173C06-B699-4ABD-97C6-03B5236ADC3B}" destId="{EBD48DD0-4B22-40BA-A683-EAAE981D62E4}" srcOrd="1" destOrd="0" parTransId="{ADD052C0-C3B6-44A3-BA23-A3E54642934C}" sibTransId="{6F5F82B7-1D61-4368-BAC7-351F40DA9CCC}"/>
    <dgm:cxn modelId="{51FF4BF5-4B6C-44D5-99D6-CCA81A31885D}" srcId="{EE173C06-B699-4ABD-97C6-03B5236ADC3B}" destId="{DB0D6EB3-873C-4D50-A049-8501FF5D5C66}" srcOrd="0" destOrd="0" parTransId="{10CBA3F9-2FE7-4497-8264-874210496537}" sibTransId="{C9671DF1-A0DB-44F0-98CF-BA3C79100765}"/>
    <dgm:cxn modelId="{EC615ED4-0177-42B6-81C1-CFB0B8A0275C}" type="presParOf" srcId="{72219BAF-4DD1-4952-8BB8-1BB0018071BF}" destId="{09A47535-32CB-432C-A26C-52451C9317A7}" srcOrd="0" destOrd="0" presId="urn:microsoft.com/office/officeart/2005/8/layout/radial2"/>
    <dgm:cxn modelId="{389C5FBC-84E8-4DB3-8D63-F35299C638FE}" type="presParOf" srcId="{09A47535-32CB-432C-A26C-52451C9317A7}" destId="{7DC30D78-DF40-4C06-BFEB-CDDD42353614}" srcOrd="0" destOrd="0" presId="urn:microsoft.com/office/officeart/2005/8/layout/radial2"/>
    <dgm:cxn modelId="{F6CCD8B2-6D6E-4998-B931-6105800D265C}" type="presParOf" srcId="{7DC30D78-DF40-4C06-BFEB-CDDD42353614}" destId="{E22C4E6F-B6F9-434C-A241-3545541F0794}" srcOrd="0" destOrd="0" presId="urn:microsoft.com/office/officeart/2005/8/layout/radial2"/>
    <dgm:cxn modelId="{E8DC7B59-C670-4360-8528-4FAA507F59AB}" type="presParOf" srcId="{7DC30D78-DF40-4C06-BFEB-CDDD42353614}" destId="{362A6EBF-B5BD-49AA-B830-5F9ADA4C787D}" srcOrd="1" destOrd="0" presId="urn:microsoft.com/office/officeart/2005/8/layout/radial2"/>
    <dgm:cxn modelId="{8E406B23-6A70-4D6C-8E6D-2B68F2C6307D}" type="presParOf" srcId="{09A47535-32CB-432C-A26C-52451C9317A7}" destId="{E394BC9F-F0A1-4D13-A332-8AF037024796}" srcOrd="1" destOrd="0" presId="urn:microsoft.com/office/officeart/2005/8/layout/radial2"/>
    <dgm:cxn modelId="{5F105279-DD43-42CB-8F30-0B00BB495140}" type="presParOf" srcId="{09A47535-32CB-432C-A26C-52451C9317A7}" destId="{BAF987F4-F940-4A13-9543-4A78F72870D0}" srcOrd="2" destOrd="0" presId="urn:microsoft.com/office/officeart/2005/8/layout/radial2"/>
    <dgm:cxn modelId="{62282F14-3247-4DC2-9DA0-D61A77A1C44C}" type="presParOf" srcId="{BAF987F4-F940-4A13-9543-4A78F72870D0}" destId="{64AB820C-EDF5-41A8-B4E1-CDFB5D602FFA}" srcOrd="0" destOrd="0" presId="urn:microsoft.com/office/officeart/2005/8/layout/radial2"/>
    <dgm:cxn modelId="{BFE3FDF4-7EE9-4000-B8D6-882862F38471}" type="presParOf" srcId="{BAF987F4-F940-4A13-9543-4A78F72870D0}" destId="{66F8FA84-F1C0-4AF6-83EC-562B545C9A25}" srcOrd="1" destOrd="0" presId="urn:microsoft.com/office/officeart/2005/8/layout/radial2"/>
    <dgm:cxn modelId="{4099CEFC-8F2A-4E88-88FC-EE79E4D68CC9}" type="presParOf" srcId="{09A47535-32CB-432C-A26C-52451C9317A7}" destId="{7093BBF0-33B4-452A-80E0-7A1A62051EB6}" srcOrd="3" destOrd="0" presId="urn:microsoft.com/office/officeart/2005/8/layout/radial2"/>
    <dgm:cxn modelId="{55E95949-D3E4-4A15-9A54-EDC45AFD0EBF}" type="presParOf" srcId="{09A47535-32CB-432C-A26C-52451C9317A7}" destId="{6F770048-490D-423C-A762-8A448534EFE2}" srcOrd="4" destOrd="0" presId="urn:microsoft.com/office/officeart/2005/8/layout/radial2"/>
    <dgm:cxn modelId="{B3D92A59-7A1E-40E6-85F6-A335BAF7897A}" type="presParOf" srcId="{6F770048-490D-423C-A762-8A448534EFE2}" destId="{F1799DFC-F54D-4A41-9241-21577357DF6E}" srcOrd="0" destOrd="0" presId="urn:microsoft.com/office/officeart/2005/8/layout/radial2"/>
    <dgm:cxn modelId="{161BDA2E-54D0-42A0-BE89-C56E4F983285}" type="presParOf" srcId="{6F770048-490D-423C-A762-8A448534EFE2}" destId="{D3A8FA81-8B8F-44E2-BBEB-40469E0A1C3E}" srcOrd="1" destOrd="0" presId="urn:microsoft.com/office/officeart/2005/8/layout/radial2"/>
    <dgm:cxn modelId="{90887284-422C-4A33-BFCC-3BE90EA2DC6F}" type="presParOf" srcId="{09A47535-32CB-432C-A26C-52451C9317A7}" destId="{AA3D1E6C-4776-4875-A52F-F6C2F5C2EE8A}" srcOrd="5" destOrd="0" presId="urn:microsoft.com/office/officeart/2005/8/layout/radial2"/>
    <dgm:cxn modelId="{9605B8F9-7D98-4966-B19F-3C3E502F9008}" type="presParOf" srcId="{09A47535-32CB-432C-A26C-52451C9317A7}" destId="{52335199-A4DD-4C2E-B814-B6ED4BABA89E}" srcOrd="6" destOrd="0" presId="urn:microsoft.com/office/officeart/2005/8/layout/radial2"/>
    <dgm:cxn modelId="{8D3C572E-F08B-412D-8D8C-97B625276D31}" type="presParOf" srcId="{52335199-A4DD-4C2E-B814-B6ED4BABA89E}" destId="{60D9A3D6-1EE9-482D-B0A2-52D7C6333F5F}" srcOrd="0" destOrd="0" presId="urn:microsoft.com/office/officeart/2005/8/layout/radial2"/>
    <dgm:cxn modelId="{04F280A2-A1FC-4818-A97A-BCFE8CDD1C87}" type="presParOf" srcId="{52335199-A4DD-4C2E-B814-B6ED4BABA89E}" destId="{E7F3D58C-3FDB-42E2-AB66-9C0B04FBF9F1}"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E8A307-6B20-40D6-B41A-7C89F93C7C32}" type="doc">
      <dgm:prSet loTypeId="urn:microsoft.com/office/officeart/2005/8/layout/pyramid1" loCatId="pyramid" qsTypeId="urn:microsoft.com/office/officeart/2005/8/quickstyle/3d1" qsCatId="3D" csTypeId="urn:microsoft.com/office/officeart/2005/8/colors/accent1_2" csCatId="accent1" phldr="1"/>
      <dgm:spPr/>
    </dgm:pt>
    <dgm:pt modelId="{59BB5831-2985-4CAA-8C13-BF0FFCCBD992}">
      <dgm:prSet phldrT="[Testo]" custT="1"/>
      <dgm:spPr>
        <a:solidFill>
          <a:srgbClr val="004557"/>
        </a:solidFill>
      </dgm:spPr>
      <dgm:t>
        <a:bodyPr/>
        <a:lstStyle/>
        <a:p>
          <a:endParaRPr lang="it-IT" sz="1600" dirty="0">
            <a:solidFill>
              <a:srgbClr val="F2BB30"/>
            </a:solidFill>
            <a:latin typeface="Verdana" panose="020B0604030504040204" pitchFamily="34" charset="0"/>
            <a:ea typeface="Verdana" panose="020B0604030504040204" pitchFamily="34" charset="0"/>
          </a:endParaRPr>
        </a:p>
        <a:p>
          <a:r>
            <a:rPr lang="it-IT" sz="1600" dirty="0">
              <a:solidFill>
                <a:schemeClr val="bg1"/>
              </a:solidFill>
              <a:latin typeface="Verdana" panose="020B0604030504040204" pitchFamily="34" charset="0"/>
              <a:ea typeface="Verdana" panose="020B0604030504040204" pitchFamily="34" charset="0"/>
            </a:rPr>
            <a:t>BIPM</a:t>
          </a:r>
        </a:p>
      </dgm:t>
    </dgm:pt>
    <dgm:pt modelId="{DF14EFDA-F603-4BDD-B928-9020317BD073}" type="parTrans" cxnId="{BE77FCCC-017A-44BF-A528-37763F22CF10}">
      <dgm:prSet/>
      <dgm:spPr/>
      <dgm:t>
        <a:bodyPr/>
        <a:lstStyle/>
        <a:p>
          <a:endParaRPr lang="it-IT" sz="1600">
            <a:solidFill>
              <a:srgbClr val="F2BB30"/>
            </a:solidFill>
            <a:latin typeface="Verdana" panose="020B0604030504040204" pitchFamily="34" charset="0"/>
            <a:ea typeface="Verdana" panose="020B0604030504040204" pitchFamily="34" charset="0"/>
          </a:endParaRPr>
        </a:p>
      </dgm:t>
    </dgm:pt>
    <dgm:pt modelId="{CB1E8D24-4DE7-41F6-9371-769013F362C6}" type="sibTrans" cxnId="{BE77FCCC-017A-44BF-A528-37763F22CF10}">
      <dgm:prSet/>
      <dgm:spPr/>
      <dgm:t>
        <a:bodyPr/>
        <a:lstStyle/>
        <a:p>
          <a:endParaRPr lang="it-IT" sz="1600">
            <a:solidFill>
              <a:srgbClr val="F2BB30"/>
            </a:solidFill>
            <a:latin typeface="Verdana" panose="020B0604030504040204" pitchFamily="34" charset="0"/>
            <a:ea typeface="Verdana" panose="020B0604030504040204" pitchFamily="34" charset="0"/>
          </a:endParaRPr>
        </a:p>
      </dgm:t>
    </dgm:pt>
    <dgm:pt modelId="{0ABEC582-DD44-4F57-85B6-E79F40857C53}">
      <dgm:prSet phldrT="[Testo]" custT="1"/>
      <dgm:spPr>
        <a:solidFill>
          <a:srgbClr val="004557"/>
        </a:solidFill>
      </dgm:spPr>
      <dgm:t>
        <a:bodyPr/>
        <a:lstStyle/>
        <a:p>
          <a:r>
            <a:rPr lang="it-IT" sz="2400" dirty="0">
              <a:solidFill>
                <a:srgbClr val="F2BB30"/>
              </a:solidFill>
              <a:latin typeface="Verdana" panose="020B0604030504040204" pitchFamily="34" charset="0"/>
              <a:ea typeface="Verdana" panose="020B0604030504040204" pitchFamily="34" charset="0"/>
            </a:rPr>
            <a:t>NMI</a:t>
          </a:r>
          <a:r>
            <a:rPr lang="it-IT" sz="1600" dirty="0">
              <a:solidFill>
                <a:srgbClr val="F2BB30"/>
              </a:solidFill>
              <a:latin typeface="Verdana" panose="020B0604030504040204" pitchFamily="34" charset="0"/>
              <a:ea typeface="Verdana" panose="020B0604030504040204" pitchFamily="34" charset="0"/>
            </a:rPr>
            <a:t>/DI</a:t>
          </a:r>
        </a:p>
      </dgm:t>
    </dgm:pt>
    <dgm:pt modelId="{B74F523C-691E-4691-961E-A949967A0EBF}" type="parTrans" cxnId="{1FE12A48-0759-4685-98CA-8B03AC294D3A}">
      <dgm:prSet/>
      <dgm:spPr/>
      <dgm:t>
        <a:bodyPr/>
        <a:lstStyle/>
        <a:p>
          <a:endParaRPr lang="it-IT" sz="1600">
            <a:solidFill>
              <a:srgbClr val="F2BB30"/>
            </a:solidFill>
            <a:latin typeface="Verdana" panose="020B0604030504040204" pitchFamily="34" charset="0"/>
            <a:ea typeface="Verdana" panose="020B0604030504040204" pitchFamily="34" charset="0"/>
          </a:endParaRPr>
        </a:p>
      </dgm:t>
    </dgm:pt>
    <dgm:pt modelId="{2640180B-1E60-4FC3-902F-1594B94A36EF}" type="sibTrans" cxnId="{1FE12A48-0759-4685-98CA-8B03AC294D3A}">
      <dgm:prSet/>
      <dgm:spPr/>
      <dgm:t>
        <a:bodyPr/>
        <a:lstStyle/>
        <a:p>
          <a:endParaRPr lang="it-IT" sz="1600">
            <a:solidFill>
              <a:srgbClr val="F2BB30"/>
            </a:solidFill>
            <a:latin typeface="Verdana" panose="020B0604030504040204" pitchFamily="34" charset="0"/>
            <a:ea typeface="Verdana" panose="020B0604030504040204" pitchFamily="34" charset="0"/>
          </a:endParaRPr>
        </a:p>
      </dgm:t>
    </dgm:pt>
    <dgm:pt modelId="{E4EA1B43-AD64-4ED7-9320-DE4EDE857B16}">
      <dgm:prSet phldrT="[Testo]" custT="1"/>
      <dgm:spPr>
        <a:solidFill>
          <a:srgbClr val="004557"/>
        </a:solidFill>
      </dgm:spPr>
      <dgm:t>
        <a:bodyPr/>
        <a:lstStyle/>
        <a:p>
          <a:r>
            <a:rPr lang="it-IT" sz="2400" dirty="0">
              <a:solidFill>
                <a:srgbClr val="F2BB30"/>
              </a:solidFill>
              <a:latin typeface="Verdana" panose="020B0604030504040204" pitchFamily="34" charset="0"/>
              <a:ea typeface="Verdana" panose="020B0604030504040204" pitchFamily="34" charset="0"/>
            </a:rPr>
            <a:t>RMP</a:t>
          </a:r>
          <a:r>
            <a:rPr lang="it-IT" sz="1600" dirty="0">
              <a:solidFill>
                <a:srgbClr val="F2BB30"/>
              </a:solidFill>
              <a:latin typeface="Verdana" panose="020B0604030504040204" pitchFamily="34" charset="0"/>
              <a:ea typeface="Verdana" panose="020B0604030504040204" pitchFamily="34" charset="0"/>
            </a:rPr>
            <a:t> (CAB)</a:t>
          </a:r>
        </a:p>
      </dgm:t>
    </dgm:pt>
    <dgm:pt modelId="{82E37A7E-0FFA-4DE4-8B0F-4A7127297DFD}" type="parTrans" cxnId="{4B495B5E-851F-4117-8F69-B0CE5E42117F}">
      <dgm:prSet/>
      <dgm:spPr/>
      <dgm:t>
        <a:bodyPr/>
        <a:lstStyle/>
        <a:p>
          <a:endParaRPr lang="it-IT" sz="1600">
            <a:solidFill>
              <a:srgbClr val="F2BB30"/>
            </a:solidFill>
            <a:latin typeface="Verdana" panose="020B0604030504040204" pitchFamily="34" charset="0"/>
            <a:ea typeface="Verdana" panose="020B0604030504040204" pitchFamily="34" charset="0"/>
          </a:endParaRPr>
        </a:p>
      </dgm:t>
    </dgm:pt>
    <dgm:pt modelId="{3B23142D-E24B-4900-9B3B-C01E03562C72}" type="sibTrans" cxnId="{4B495B5E-851F-4117-8F69-B0CE5E42117F}">
      <dgm:prSet/>
      <dgm:spPr/>
      <dgm:t>
        <a:bodyPr/>
        <a:lstStyle/>
        <a:p>
          <a:endParaRPr lang="it-IT" sz="1600">
            <a:solidFill>
              <a:srgbClr val="F2BB30"/>
            </a:solidFill>
            <a:latin typeface="Verdana" panose="020B0604030504040204" pitchFamily="34" charset="0"/>
            <a:ea typeface="Verdana" panose="020B0604030504040204" pitchFamily="34" charset="0"/>
          </a:endParaRPr>
        </a:p>
      </dgm:t>
    </dgm:pt>
    <dgm:pt modelId="{2C32AD5D-D564-42BA-B716-CB471A21BC8F}">
      <dgm:prSet phldrT="[Testo]" custT="1"/>
      <dgm:spPr>
        <a:solidFill>
          <a:srgbClr val="004557"/>
        </a:solidFill>
      </dgm:spPr>
      <dgm:t>
        <a:bodyPr/>
        <a:lstStyle/>
        <a:p>
          <a:r>
            <a:rPr lang="it-IT" sz="1600" dirty="0">
              <a:solidFill>
                <a:schemeClr val="bg1"/>
              </a:solidFill>
              <a:latin typeface="Verdana" panose="020B0604030504040204" pitchFamily="34" charset="0"/>
              <a:ea typeface="Verdana" panose="020B0604030504040204" pitchFamily="34" charset="0"/>
            </a:rPr>
            <a:t>materiali e strumenti di trasferimento</a:t>
          </a:r>
        </a:p>
      </dgm:t>
    </dgm:pt>
    <dgm:pt modelId="{B71B29F5-A23C-4455-AD85-1CAB4DE148CC}" type="parTrans" cxnId="{2A76CC07-46F2-4C6C-BB24-EEE2800506FD}">
      <dgm:prSet/>
      <dgm:spPr/>
      <dgm:t>
        <a:bodyPr/>
        <a:lstStyle/>
        <a:p>
          <a:endParaRPr lang="it-IT" sz="1600">
            <a:solidFill>
              <a:srgbClr val="F2BB30"/>
            </a:solidFill>
            <a:latin typeface="Verdana" panose="020B0604030504040204" pitchFamily="34" charset="0"/>
            <a:ea typeface="Verdana" panose="020B0604030504040204" pitchFamily="34" charset="0"/>
          </a:endParaRPr>
        </a:p>
      </dgm:t>
    </dgm:pt>
    <dgm:pt modelId="{D029E3A9-EA96-4294-9EF1-AFF0B417E3E1}" type="sibTrans" cxnId="{2A76CC07-46F2-4C6C-BB24-EEE2800506FD}">
      <dgm:prSet/>
      <dgm:spPr/>
      <dgm:t>
        <a:bodyPr/>
        <a:lstStyle/>
        <a:p>
          <a:endParaRPr lang="it-IT" sz="1600">
            <a:solidFill>
              <a:srgbClr val="F2BB30"/>
            </a:solidFill>
            <a:latin typeface="Verdana" panose="020B0604030504040204" pitchFamily="34" charset="0"/>
            <a:ea typeface="Verdana" panose="020B0604030504040204" pitchFamily="34" charset="0"/>
          </a:endParaRPr>
        </a:p>
      </dgm:t>
    </dgm:pt>
    <dgm:pt modelId="{CDD388A3-826A-4A1D-BAC4-5AC7F25E7215}">
      <dgm:prSet phldrT="[Testo]" custT="1"/>
      <dgm:spPr>
        <a:solidFill>
          <a:srgbClr val="004557"/>
        </a:solidFill>
      </dgm:spPr>
      <dgm:t>
        <a:bodyPr/>
        <a:lstStyle/>
        <a:p>
          <a:r>
            <a:rPr lang="it-IT" sz="1600" dirty="0">
              <a:solidFill>
                <a:schemeClr val="bg1"/>
              </a:solidFill>
              <a:latin typeface="Verdana" panose="020B0604030504040204" pitchFamily="34" charset="0"/>
              <a:ea typeface="Verdana" panose="020B0604030504040204" pitchFamily="34" charset="0"/>
            </a:rPr>
            <a:t>materiali e strumenti di lavoro</a:t>
          </a:r>
        </a:p>
      </dgm:t>
    </dgm:pt>
    <dgm:pt modelId="{A80C33FF-7BA7-40C5-AFB2-CA1572A4CA1D}" type="parTrans" cxnId="{3C6CDA56-FDD7-4566-8F82-A13296E6670E}">
      <dgm:prSet/>
      <dgm:spPr/>
      <dgm:t>
        <a:bodyPr/>
        <a:lstStyle/>
        <a:p>
          <a:endParaRPr lang="it-IT" sz="1600">
            <a:solidFill>
              <a:srgbClr val="F2BB30"/>
            </a:solidFill>
            <a:latin typeface="Verdana" panose="020B0604030504040204" pitchFamily="34" charset="0"/>
            <a:ea typeface="Verdana" panose="020B0604030504040204" pitchFamily="34" charset="0"/>
          </a:endParaRPr>
        </a:p>
      </dgm:t>
    </dgm:pt>
    <dgm:pt modelId="{53E05C9B-65C6-4144-AAFF-B4C82C8AF514}" type="sibTrans" cxnId="{3C6CDA56-FDD7-4566-8F82-A13296E6670E}">
      <dgm:prSet/>
      <dgm:spPr/>
      <dgm:t>
        <a:bodyPr/>
        <a:lstStyle/>
        <a:p>
          <a:endParaRPr lang="it-IT" sz="1600">
            <a:solidFill>
              <a:srgbClr val="F2BB30"/>
            </a:solidFill>
            <a:latin typeface="Verdana" panose="020B0604030504040204" pitchFamily="34" charset="0"/>
            <a:ea typeface="Verdana" panose="020B0604030504040204" pitchFamily="34" charset="0"/>
          </a:endParaRPr>
        </a:p>
      </dgm:t>
    </dgm:pt>
    <dgm:pt modelId="{579DDCBC-CC79-4C36-81E7-F147B3379682}" type="pres">
      <dgm:prSet presAssocID="{61E8A307-6B20-40D6-B41A-7C89F93C7C32}" presName="Name0" presStyleCnt="0">
        <dgm:presLayoutVars>
          <dgm:dir/>
          <dgm:animLvl val="lvl"/>
          <dgm:resizeHandles val="exact"/>
        </dgm:presLayoutVars>
      </dgm:prSet>
      <dgm:spPr/>
    </dgm:pt>
    <dgm:pt modelId="{AAA79D31-CC46-470B-8AD6-4D8D3066B60A}" type="pres">
      <dgm:prSet presAssocID="{59BB5831-2985-4CAA-8C13-BF0FFCCBD992}" presName="Name8" presStyleCnt="0"/>
      <dgm:spPr/>
    </dgm:pt>
    <dgm:pt modelId="{7B19C2A2-E4D9-4178-8776-3670F28AA876}" type="pres">
      <dgm:prSet presAssocID="{59BB5831-2985-4CAA-8C13-BF0FFCCBD992}" presName="level" presStyleLbl="node1" presStyleIdx="0" presStyleCnt="5">
        <dgm:presLayoutVars>
          <dgm:chMax val="1"/>
          <dgm:bulletEnabled val="1"/>
        </dgm:presLayoutVars>
      </dgm:prSet>
      <dgm:spPr/>
    </dgm:pt>
    <dgm:pt modelId="{8BEBF85B-F8A5-420E-BFC1-92FA529EF978}" type="pres">
      <dgm:prSet presAssocID="{59BB5831-2985-4CAA-8C13-BF0FFCCBD992}" presName="levelTx" presStyleLbl="revTx" presStyleIdx="0" presStyleCnt="0">
        <dgm:presLayoutVars>
          <dgm:chMax val="1"/>
          <dgm:bulletEnabled val="1"/>
        </dgm:presLayoutVars>
      </dgm:prSet>
      <dgm:spPr/>
    </dgm:pt>
    <dgm:pt modelId="{C2FF85A7-E81B-4B74-935A-724C0E834963}" type="pres">
      <dgm:prSet presAssocID="{0ABEC582-DD44-4F57-85B6-E79F40857C53}" presName="Name8" presStyleCnt="0"/>
      <dgm:spPr/>
    </dgm:pt>
    <dgm:pt modelId="{19F86C1C-E9C1-499B-BFF4-523C1230E2B8}" type="pres">
      <dgm:prSet presAssocID="{0ABEC582-DD44-4F57-85B6-E79F40857C53}" presName="level" presStyleLbl="node1" presStyleIdx="1" presStyleCnt="5">
        <dgm:presLayoutVars>
          <dgm:chMax val="1"/>
          <dgm:bulletEnabled val="1"/>
        </dgm:presLayoutVars>
      </dgm:prSet>
      <dgm:spPr/>
    </dgm:pt>
    <dgm:pt modelId="{A024A26E-E1F2-4A94-A71F-BDEE25A7FC80}" type="pres">
      <dgm:prSet presAssocID="{0ABEC582-DD44-4F57-85B6-E79F40857C53}" presName="levelTx" presStyleLbl="revTx" presStyleIdx="0" presStyleCnt="0">
        <dgm:presLayoutVars>
          <dgm:chMax val="1"/>
          <dgm:bulletEnabled val="1"/>
        </dgm:presLayoutVars>
      </dgm:prSet>
      <dgm:spPr/>
    </dgm:pt>
    <dgm:pt modelId="{B2D6835B-F470-4941-A7E6-3C5AE6F149D2}" type="pres">
      <dgm:prSet presAssocID="{E4EA1B43-AD64-4ED7-9320-DE4EDE857B16}" presName="Name8" presStyleCnt="0"/>
      <dgm:spPr/>
    </dgm:pt>
    <dgm:pt modelId="{68367958-1AA3-4BF2-9CE8-46B042B871A2}" type="pres">
      <dgm:prSet presAssocID="{E4EA1B43-AD64-4ED7-9320-DE4EDE857B16}" presName="level" presStyleLbl="node1" presStyleIdx="2" presStyleCnt="5">
        <dgm:presLayoutVars>
          <dgm:chMax val="1"/>
          <dgm:bulletEnabled val="1"/>
        </dgm:presLayoutVars>
      </dgm:prSet>
      <dgm:spPr/>
    </dgm:pt>
    <dgm:pt modelId="{ABDF8125-5FC5-4EF5-9CC0-170C6B8B4983}" type="pres">
      <dgm:prSet presAssocID="{E4EA1B43-AD64-4ED7-9320-DE4EDE857B16}" presName="levelTx" presStyleLbl="revTx" presStyleIdx="0" presStyleCnt="0">
        <dgm:presLayoutVars>
          <dgm:chMax val="1"/>
          <dgm:bulletEnabled val="1"/>
        </dgm:presLayoutVars>
      </dgm:prSet>
      <dgm:spPr/>
    </dgm:pt>
    <dgm:pt modelId="{20A65472-0583-43A0-8549-4FD16DC8B882}" type="pres">
      <dgm:prSet presAssocID="{2C32AD5D-D564-42BA-B716-CB471A21BC8F}" presName="Name8" presStyleCnt="0"/>
      <dgm:spPr/>
    </dgm:pt>
    <dgm:pt modelId="{4A4A519A-63C5-40CC-B367-1463C6F2F62D}" type="pres">
      <dgm:prSet presAssocID="{2C32AD5D-D564-42BA-B716-CB471A21BC8F}" presName="level" presStyleLbl="node1" presStyleIdx="3" presStyleCnt="5">
        <dgm:presLayoutVars>
          <dgm:chMax val="1"/>
          <dgm:bulletEnabled val="1"/>
        </dgm:presLayoutVars>
      </dgm:prSet>
      <dgm:spPr/>
    </dgm:pt>
    <dgm:pt modelId="{4F9B1BC8-6284-45E9-B06D-E5698FBDA9F4}" type="pres">
      <dgm:prSet presAssocID="{2C32AD5D-D564-42BA-B716-CB471A21BC8F}" presName="levelTx" presStyleLbl="revTx" presStyleIdx="0" presStyleCnt="0">
        <dgm:presLayoutVars>
          <dgm:chMax val="1"/>
          <dgm:bulletEnabled val="1"/>
        </dgm:presLayoutVars>
      </dgm:prSet>
      <dgm:spPr/>
    </dgm:pt>
    <dgm:pt modelId="{DC5AD7F0-2D57-4772-99AE-0A66D1440120}" type="pres">
      <dgm:prSet presAssocID="{CDD388A3-826A-4A1D-BAC4-5AC7F25E7215}" presName="Name8" presStyleCnt="0"/>
      <dgm:spPr/>
    </dgm:pt>
    <dgm:pt modelId="{B6E9B53F-2115-4329-87BE-BD009A457635}" type="pres">
      <dgm:prSet presAssocID="{CDD388A3-826A-4A1D-BAC4-5AC7F25E7215}" presName="level" presStyleLbl="node1" presStyleIdx="4" presStyleCnt="5" custLinFactNeighborY="0">
        <dgm:presLayoutVars>
          <dgm:chMax val="1"/>
          <dgm:bulletEnabled val="1"/>
        </dgm:presLayoutVars>
      </dgm:prSet>
      <dgm:spPr/>
    </dgm:pt>
    <dgm:pt modelId="{4AF89B0C-B3DF-4F23-8730-57524C068612}" type="pres">
      <dgm:prSet presAssocID="{CDD388A3-826A-4A1D-BAC4-5AC7F25E7215}" presName="levelTx" presStyleLbl="revTx" presStyleIdx="0" presStyleCnt="0">
        <dgm:presLayoutVars>
          <dgm:chMax val="1"/>
          <dgm:bulletEnabled val="1"/>
        </dgm:presLayoutVars>
      </dgm:prSet>
      <dgm:spPr/>
    </dgm:pt>
  </dgm:ptLst>
  <dgm:cxnLst>
    <dgm:cxn modelId="{2A76CC07-46F2-4C6C-BB24-EEE2800506FD}" srcId="{61E8A307-6B20-40D6-B41A-7C89F93C7C32}" destId="{2C32AD5D-D564-42BA-B716-CB471A21BC8F}" srcOrd="3" destOrd="0" parTransId="{B71B29F5-A23C-4455-AD85-1CAB4DE148CC}" sibTransId="{D029E3A9-EA96-4294-9EF1-AFF0B417E3E1}"/>
    <dgm:cxn modelId="{6B974508-EE3E-4019-B7A0-80FCC85D5F70}" type="presOf" srcId="{61E8A307-6B20-40D6-B41A-7C89F93C7C32}" destId="{579DDCBC-CC79-4C36-81E7-F147B3379682}" srcOrd="0" destOrd="0" presId="urn:microsoft.com/office/officeart/2005/8/layout/pyramid1"/>
    <dgm:cxn modelId="{16B2470F-DBF2-4BEC-BF57-7A98E68C67AC}" type="presOf" srcId="{59BB5831-2985-4CAA-8C13-BF0FFCCBD992}" destId="{7B19C2A2-E4D9-4178-8776-3670F28AA876}" srcOrd="0" destOrd="0" presId="urn:microsoft.com/office/officeart/2005/8/layout/pyramid1"/>
    <dgm:cxn modelId="{5B581121-5D00-4366-A466-E55E84498846}" type="presOf" srcId="{CDD388A3-826A-4A1D-BAC4-5AC7F25E7215}" destId="{4AF89B0C-B3DF-4F23-8730-57524C068612}" srcOrd="1" destOrd="0" presId="urn:microsoft.com/office/officeart/2005/8/layout/pyramid1"/>
    <dgm:cxn modelId="{4B495B5E-851F-4117-8F69-B0CE5E42117F}" srcId="{61E8A307-6B20-40D6-B41A-7C89F93C7C32}" destId="{E4EA1B43-AD64-4ED7-9320-DE4EDE857B16}" srcOrd="2" destOrd="0" parTransId="{82E37A7E-0FFA-4DE4-8B0F-4A7127297DFD}" sibTransId="{3B23142D-E24B-4900-9B3B-C01E03562C72}"/>
    <dgm:cxn modelId="{92441643-D0BB-4EAF-8033-3247608F0982}" type="presOf" srcId="{59BB5831-2985-4CAA-8C13-BF0FFCCBD992}" destId="{8BEBF85B-F8A5-420E-BFC1-92FA529EF978}" srcOrd="1" destOrd="0" presId="urn:microsoft.com/office/officeart/2005/8/layout/pyramid1"/>
    <dgm:cxn modelId="{1FE12A48-0759-4685-98CA-8B03AC294D3A}" srcId="{61E8A307-6B20-40D6-B41A-7C89F93C7C32}" destId="{0ABEC582-DD44-4F57-85B6-E79F40857C53}" srcOrd="1" destOrd="0" parTransId="{B74F523C-691E-4691-961E-A949967A0EBF}" sibTransId="{2640180B-1E60-4FC3-902F-1594B94A36EF}"/>
    <dgm:cxn modelId="{6C4FD66F-0FC1-4B88-AF42-63E20822A91B}" type="presOf" srcId="{2C32AD5D-D564-42BA-B716-CB471A21BC8F}" destId="{4F9B1BC8-6284-45E9-B06D-E5698FBDA9F4}" srcOrd="1" destOrd="0" presId="urn:microsoft.com/office/officeart/2005/8/layout/pyramid1"/>
    <dgm:cxn modelId="{3C6CDA56-FDD7-4566-8F82-A13296E6670E}" srcId="{61E8A307-6B20-40D6-B41A-7C89F93C7C32}" destId="{CDD388A3-826A-4A1D-BAC4-5AC7F25E7215}" srcOrd="4" destOrd="0" parTransId="{A80C33FF-7BA7-40C5-AFB2-CA1572A4CA1D}" sibTransId="{53E05C9B-65C6-4144-AAFF-B4C82C8AF514}"/>
    <dgm:cxn modelId="{72169F8D-ECDE-426E-9CA3-504A52E2BB1D}" type="presOf" srcId="{2C32AD5D-D564-42BA-B716-CB471A21BC8F}" destId="{4A4A519A-63C5-40CC-B367-1463C6F2F62D}" srcOrd="0" destOrd="0" presId="urn:microsoft.com/office/officeart/2005/8/layout/pyramid1"/>
    <dgm:cxn modelId="{A8FDBD94-2D3E-40D6-AE35-6912B5C25D21}" type="presOf" srcId="{0ABEC582-DD44-4F57-85B6-E79F40857C53}" destId="{19F86C1C-E9C1-499B-BFF4-523C1230E2B8}" srcOrd="0" destOrd="0" presId="urn:microsoft.com/office/officeart/2005/8/layout/pyramid1"/>
    <dgm:cxn modelId="{779B74B9-A649-4335-894E-94B0E40A1DE9}" type="presOf" srcId="{0ABEC582-DD44-4F57-85B6-E79F40857C53}" destId="{A024A26E-E1F2-4A94-A71F-BDEE25A7FC80}" srcOrd="1" destOrd="0" presId="urn:microsoft.com/office/officeart/2005/8/layout/pyramid1"/>
    <dgm:cxn modelId="{BE77FCCC-017A-44BF-A528-37763F22CF10}" srcId="{61E8A307-6B20-40D6-B41A-7C89F93C7C32}" destId="{59BB5831-2985-4CAA-8C13-BF0FFCCBD992}" srcOrd="0" destOrd="0" parTransId="{DF14EFDA-F603-4BDD-B928-9020317BD073}" sibTransId="{CB1E8D24-4DE7-41F6-9371-769013F362C6}"/>
    <dgm:cxn modelId="{74A1F9D4-8329-40F0-8FE1-14D9C411E1B8}" type="presOf" srcId="{E4EA1B43-AD64-4ED7-9320-DE4EDE857B16}" destId="{ABDF8125-5FC5-4EF5-9CC0-170C6B8B4983}" srcOrd="1" destOrd="0" presId="urn:microsoft.com/office/officeart/2005/8/layout/pyramid1"/>
    <dgm:cxn modelId="{961C76E4-AAED-491A-B39F-5A74E1504734}" type="presOf" srcId="{CDD388A3-826A-4A1D-BAC4-5AC7F25E7215}" destId="{B6E9B53F-2115-4329-87BE-BD009A457635}" srcOrd="0" destOrd="0" presId="urn:microsoft.com/office/officeart/2005/8/layout/pyramid1"/>
    <dgm:cxn modelId="{3519E8EB-7D97-4602-8DDB-5C1B1D2EA184}" type="presOf" srcId="{E4EA1B43-AD64-4ED7-9320-DE4EDE857B16}" destId="{68367958-1AA3-4BF2-9CE8-46B042B871A2}" srcOrd="0" destOrd="0" presId="urn:microsoft.com/office/officeart/2005/8/layout/pyramid1"/>
    <dgm:cxn modelId="{BDF21D06-5662-4E9D-A2B8-0CE8C1C55D22}" type="presParOf" srcId="{579DDCBC-CC79-4C36-81E7-F147B3379682}" destId="{AAA79D31-CC46-470B-8AD6-4D8D3066B60A}" srcOrd="0" destOrd="0" presId="urn:microsoft.com/office/officeart/2005/8/layout/pyramid1"/>
    <dgm:cxn modelId="{F0DA252C-5C0E-4F72-B2AB-0C3E7C18BEAA}" type="presParOf" srcId="{AAA79D31-CC46-470B-8AD6-4D8D3066B60A}" destId="{7B19C2A2-E4D9-4178-8776-3670F28AA876}" srcOrd="0" destOrd="0" presId="urn:microsoft.com/office/officeart/2005/8/layout/pyramid1"/>
    <dgm:cxn modelId="{2BC483F5-C7EE-4891-AA63-A97EDAFF0196}" type="presParOf" srcId="{AAA79D31-CC46-470B-8AD6-4D8D3066B60A}" destId="{8BEBF85B-F8A5-420E-BFC1-92FA529EF978}" srcOrd="1" destOrd="0" presId="urn:microsoft.com/office/officeart/2005/8/layout/pyramid1"/>
    <dgm:cxn modelId="{7B8B77AD-ED76-49B4-9E8C-762E7CA0B6F0}" type="presParOf" srcId="{579DDCBC-CC79-4C36-81E7-F147B3379682}" destId="{C2FF85A7-E81B-4B74-935A-724C0E834963}" srcOrd="1" destOrd="0" presId="urn:microsoft.com/office/officeart/2005/8/layout/pyramid1"/>
    <dgm:cxn modelId="{AC5F5336-B03A-4202-A4D1-2D909C13A8DF}" type="presParOf" srcId="{C2FF85A7-E81B-4B74-935A-724C0E834963}" destId="{19F86C1C-E9C1-499B-BFF4-523C1230E2B8}" srcOrd="0" destOrd="0" presId="urn:microsoft.com/office/officeart/2005/8/layout/pyramid1"/>
    <dgm:cxn modelId="{C7C51E04-914C-4358-94AA-1532865D1060}" type="presParOf" srcId="{C2FF85A7-E81B-4B74-935A-724C0E834963}" destId="{A024A26E-E1F2-4A94-A71F-BDEE25A7FC80}" srcOrd="1" destOrd="0" presId="urn:microsoft.com/office/officeart/2005/8/layout/pyramid1"/>
    <dgm:cxn modelId="{5F10C84D-A9F1-423B-8705-DB2CAEA972B8}" type="presParOf" srcId="{579DDCBC-CC79-4C36-81E7-F147B3379682}" destId="{B2D6835B-F470-4941-A7E6-3C5AE6F149D2}" srcOrd="2" destOrd="0" presId="urn:microsoft.com/office/officeart/2005/8/layout/pyramid1"/>
    <dgm:cxn modelId="{EC0D6BBC-75BD-47C9-B3FE-724DA1A9EAC7}" type="presParOf" srcId="{B2D6835B-F470-4941-A7E6-3C5AE6F149D2}" destId="{68367958-1AA3-4BF2-9CE8-46B042B871A2}" srcOrd="0" destOrd="0" presId="urn:microsoft.com/office/officeart/2005/8/layout/pyramid1"/>
    <dgm:cxn modelId="{D612753F-DB13-4308-89A7-8EF778F7C9C1}" type="presParOf" srcId="{B2D6835B-F470-4941-A7E6-3C5AE6F149D2}" destId="{ABDF8125-5FC5-4EF5-9CC0-170C6B8B4983}" srcOrd="1" destOrd="0" presId="urn:microsoft.com/office/officeart/2005/8/layout/pyramid1"/>
    <dgm:cxn modelId="{DC6ADE66-5ACC-4F6E-B7A8-2C3A2BBD6360}" type="presParOf" srcId="{579DDCBC-CC79-4C36-81E7-F147B3379682}" destId="{20A65472-0583-43A0-8549-4FD16DC8B882}" srcOrd="3" destOrd="0" presId="urn:microsoft.com/office/officeart/2005/8/layout/pyramid1"/>
    <dgm:cxn modelId="{127BE8CD-97BC-436A-BB8E-436E1EC4668C}" type="presParOf" srcId="{20A65472-0583-43A0-8549-4FD16DC8B882}" destId="{4A4A519A-63C5-40CC-B367-1463C6F2F62D}" srcOrd="0" destOrd="0" presId="urn:microsoft.com/office/officeart/2005/8/layout/pyramid1"/>
    <dgm:cxn modelId="{E953B5D6-51E1-4100-B4D8-4CFC8C83B593}" type="presParOf" srcId="{20A65472-0583-43A0-8549-4FD16DC8B882}" destId="{4F9B1BC8-6284-45E9-B06D-E5698FBDA9F4}" srcOrd="1" destOrd="0" presId="urn:microsoft.com/office/officeart/2005/8/layout/pyramid1"/>
    <dgm:cxn modelId="{AE635CA7-C02E-424D-9BBE-89FFF883E066}" type="presParOf" srcId="{579DDCBC-CC79-4C36-81E7-F147B3379682}" destId="{DC5AD7F0-2D57-4772-99AE-0A66D1440120}" srcOrd="4" destOrd="0" presId="urn:microsoft.com/office/officeart/2005/8/layout/pyramid1"/>
    <dgm:cxn modelId="{A50AD9EB-39CD-4DDC-B69E-5571FA21A049}" type="presParOf" srcId="{DC5AD7F0-2D57-4772-99AE-0A66D1440120}" destId="{B6E9B53F-2115-4329-87BE-BD009A457635}" srcOrd="0" destOrd="0" presId="urn:microsoft.com/office/officeart/2005/8/layout/pyramid1"/>
    <dgm:cxn modelId="{D3421EB9-AC8C-472A-AFAC-F355A9A5C12E}" type="presParOf" srcId="{DC5AD7F0-2D57-4772-99AE-0A66D1440120}" destId="{4AF89B0C-B3DF-4F23-8730-57524C068612}"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D1E6C-4776-4875-A52F-F6C2F5C2EE8A}">
      <dsp:nvSpPr>
        <dsp:cNvPr id="0" name=""/>
        <dsp:cNvSpPr/>
      </dsp:nvSpPr>
      <dsp:spPr>
        <a:xfrm rot="20661143">
          <a:off x="2763585" y="1201232"/>
          <a:ext cx="2340211" cy="33706"/>
        </a:xfrm>
        <a:custGeom>
          <a:avLst/>
          <a:gdLst/>
          <a:ahLst/>
          <a:cxnLst/>
          <a:rect l="0" t="0" r="0" b="0"/>
          <a:pathLst>
            <a:path>
              <a:moveTo>
                <a:pt x="0" y="16853"/>
              </a:moveTo>
              <a:lnTo>
                <a:pt x="2340211" y="16853"/>
              </a:lnTo>
            </a:path>
          </a:pathLst>
        </a:custGeom>
        <a:noFill/>
        <a:ln w="12700" cap="flat" cmpd="sng" algn="ctr">
          <a:solidFill>
            <a:srgbClr val="004557"/>
          </a:solidFill>
          <a:prstDash val="solid"/>
          <a:miter lim="800000"/>
        </a:ln>
        <a:effectLst/>
      </dsp:spPr>
      <dsp:style>
        <a:lnRef idx="2">
          <a:scrgbClr r="0" g="0" b="0"/>
        </a:lnRef>
        <a:fillRef idx="0">
          <a:scrgbClr r="0" g="0" b="0"/>
        </a:fillRef>
        <a:effectRef idx="0">
          <a:scrgbClr r="0" g="0" b="0"/>
        </a:effectRef>
        <a:fontRef idx="minor"/>
      </dsp:style>
    </dsp:sp>
    <dsp:sp modelId="{7093BBF0-33B4-452A-80E0-7A1A62051EB6}">
      <dsp:nvSpPr>
        <dsp:cNvPr id="0" name=""/>
        <dsp:cNvSpPr/>
      </dsp:nvSpPr>
      <dsp:spPr>
        <a:xfrm rot="15942">
          <a:off x="2806941" y="1683249"/>
          <a:ext cx="1667689" cy="33706"/>
        </a:xfrm>
        <a:custGeom>
          <a:avLst/>
          <a:gdLst/>
          <a:ahLst/>
          <a:cxnLst/>
          <a:rect l="0" t="0" r="0" b="0"/>
          <a:pathLst>
            <a:path>
              <a:moveTo>
                <a:pt x="0" y="16853"/>
              </a:moveTo>
              <a:lnTo>
                <a:pt x="1667689" y="16853"/>
              </a:lnTo>
            </a:path>
          </a:pathLst>
        </a:custGeom>
        <a:noFill/>
        <a:ln w="12700" cap="flat" cmpd="sng" algn="ctr">
          <a:solidFill>
            <a:srgbClr val="004557"/>
          </a:solidFill>
          <a:prstDash val="solid"/>
          <a:miter lim="800000"/>
        </a:ln>
        <a:effectLst/>
      </dsp:spPr>
      <dsp:style>
        <a:lnRef idx="2">
          <a:scrgbClr r="0" g="0" b="0"/>
        </a:lnRef>
        <a:fillRef idx="0">
          <a:scrgbClr r="0" g="0" b="0"/>
        </a:fillRef>
        <a:effectRef idx="0">
          <a:scrgbClr r="0" g="0" b="0"/>
        </a:effectRef>
        <a:fontRef idx="minor"/>
      </dsp:style>
    </dsp:sp>
    <dsp:sp modelId="{E394BC9F-F0A1-4D13-A332-8AF037024796}">
      <dsp:nvSpPr>
        <dsp:cNvPr id="0" name=""/>
        <dsp:cNvSpPr/>
      </dsp:nvSpPr>
      <dsp:spPr>
        <a:xfrm rot="1079426">
          <a:off x="2756796" y="2178947"/>
          <a:ext cx="2051626" cy="33706"/>
        </a:xfrm>
        <a:custGeom>
          <a:avLst/>
          <a:gdLst/>
          <a:ahLst/>
          <a:cxnLst/>
          <a:rect l="0" t="0" r="0" b="0"/>
          <a:pathLst>
            <a:path>
              <a:moveTo>
                <a:pt x="0" y="16853"/>
              </a:moveTo>
              <a:lnTo>
                <a:pt x="2051626" y="16853"/>
              </a:lnTo>
            </a:path>
          </a:pathLst>
        </a:custGeom>
        <a:noFill/>
        <a:ln w="12700" cap="flat" cmpd="sng" algn="ctr">
          <a:solidFill>
            <a:srgbClr val="004557"/>
          </a:solidFill>
          <a:prstDash val="solid"/>
          <a:miter lim="800000"/>
        </a:ln>
        <a:effectLst/>
      </dsp:spPr>
      <dsp:style>
        <a:lnRef idx="2">
          <a:scrgbClr r="0" g="0" b="0"/>
        </a:lnRef>
        <a:fillRef idx="0">
          <a:scrgbClr r="0" g="0" b="0"/>
        </a:fillRef>
        <a:effectRef idx="0">
          <a:scrgbClr r="0" g="0" b="0"/>
        </a:effectRef>
        <a:fontRef idx="minor"/>
      </dsp:style>
    </dsp:sp>
    <dsp:sp modelId="{362A6EBF-B5BD-49AA-B830-5F9ADA4C787D}">
      <dsp:nvSpPr>
        <dsp:cNvPr id="0" name=""/>
        <dsp:cNvSpPr/>
      </dsp:nvSpPr>
      <dsp:spPr>
        <a:xfrm>
          <a:off x="1691077" y="1004040"/>
          <a:ext cx="1850927" cy="1291636"/>
        </a:xfrm>
        <a:prstGeom prst="ellipse">
          <a:avLst/>
        </a:prstGeom>
        <a:blipFill rotWithShape="1">
          <a:blip xmlns:r="http://schemas.openxmlformats.org/officeDocument/2006/relationships" r:embed="rId1"/>
          <a:srcRect/>
          <a:stretch>
            <a:fillRect l="-137000" r="-13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AB820C-EDF5-41A8-B4E1-CDFB5D602FFA}">
      <dsp:nvSpPr>
        <dsp:cNvPr id="0" name=""/>
        <dsp:cNvSpPr/>
      </dsp:nvSpPr>
      <dsp:spPr>
        <a:xfrm>
          <a:off x="3945810" y="2415551"/>
          <a:ext cx="4040661" cy="978636"/>
        </a:xfrm>
        <a:prstGeom prst="ellipse">
          <a:avLst/>
        </a:prstGeom>
        <a:solidFill>
          <a:srgbClr val="F2B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altLang="it-IT" sz="1600" b="0" kern="1200" dirty="0">
              <a:solidFill>
                <a:srgbClr val="000000"/>
              </a:solidFill>
              <a:latin typeface="Verdana" panose="020B0604030504040204" pitchFamily="34" charset="0"/>
              <a:ea typeface="Verdana" panose="020B0604030504040204" pitchFamily="34" charset="0"/>
              <a:cs typeface="Verdana" panose="020B0604030504040204" pitchFamily="34" charset="0"/>
            </a:rPr>
            <a:t>Effettuare controlli (statistici di processo) di qualità</a:t>
          </a:r>
        </a:p>
      </dsp:txBody>
      <dsp:txXfrm>
        <a:off x="4537551" y="2558869"/>
        <a:ext cx="2857179" cy="692000"/>
      </dsp:txXfrm>
    </dsp:sp>
    <dsp:sp modelId="{F1799DFC-F54D-4A41-9241-21577357DF6E}">
      <dsp:nvSpPr>
        <dsp:cNvPr id="0" name=""/>
        <dsp:cNvSpPr/>
      </dsp:nvSpPr>
      <dsp:spPr>
        <a:xfrm>
          <a:off x="4474368" y="1122632"/>
          <a:ext cx="4040769" cy="1181409"/>
        </a:xfrm>
        <a:prstGeom prst="ellipse">
          <a:avLst/>
        </a:prstGeom>
        <a:solidFill>
          <a:srgbClr val="F2B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altLang="it-IT" sz="1600" b="0" kern="1200" dirty="0">
              <a:solidFill>
                <a:srgbClr val="000000"/>
              </a:solidFill>
              <a:latin typeface="Verdana" panose="020B0604030504040204" pitchFamily="34" charset="0"/>
              <a:ea typeface="Verdana" panose="020B0604030504040204" pitchFamily="34" charset="0"/>
              <a:cs typeface="Verdana" panose="020B0604030504040204" pitchFamily="34" charset="0"/>
            </a:rPr>
            <a:t>Validare i metodi di prova e analisi </a:t>
          </a:r>
        </a:p>
        <a:p>
          <a:pPr marL="0" lvl="0" indent="0" algn="ctr" defTabSz="711200">
            <a:lnSpc>
              <a:spcPct val="90000"/>
            </a:lnSpc>
            <a:spcBef>
              <a:spcPct val="0"/>
            </a:spcBef>
            <a:spcAft>
              <a:spcPct val="35000"/>
            </a:spcAft>
            <a:buNone/>
          </a:pPr>
          <a:r>
            <a:rPr lang="it-IT" altLang="it-IT" sz="1600" b="0" kern="1200" dirty="0">
              <a:solidFill>
                <a:srgbClr val="000000"/>
              </a:solidFill>
              <a:latin typeface="Verdana" panose="020B0604030504040204" pitchFamily="34" charset="0"/>
              <a:ea typeface="Verdana" panose="020B0604030504040204" pitchFamily="34" charset="0"/>
            </a:rPr>
            <a:t>(giustezza e precisione)</a:t>
          </a:r>
          <a:endParaRPr lang="it-IT" altLang="it-IT" sz="1600" b="1" kern="1200" dirty="0">
            <a:solidFill>
              <a:schemeClr val="tx1"/>
            </a:solidFill>
            <a:latin typeface="Verdana" panose="020B0604030504040204" pitchFamily="34" charset="0"/>
            <a:ea typeface="Verdana" panose="020B0604030504040204" pitchFamily="34" charset="0"/>
          </a:endParaRPr>
        </a:p>
      </dsp:txBody>
      <dsp:txXfrm>
        <a:off x="5066125" y="1295645"/>
        <a:ext cx="2857255" cy="835383"/>
      </dsp:txXfrm>
    </dsp:sp>
    <dsp:sp modelId="{60D9A3D6-1EE9-482D-B0A2-52D7C6333F5F}">
      <dsp:nvSpPr>
        <dsp:cNvPr id="0" name=""/>
        <dsp:cNvSpPr/>
      </dsp:nvSpPr>
      <dsp:spPr>
        <a:xfrm>
          <a:off x="4215405" y="17357"/>
          <a:ext cx="4466172" cy="992660"/>
        </a:xfrm>
        <a:prstGeom prst="ellipse">
          <a:avLst/>
        </a:prstGeom>
        <a:solidFill>
          <a:srgbClr val="F2BB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altLang="it-IT" sz="1600" b="0" kern="1200" dirty="0">
              <a:solidFill>
                <a:schemeClr val="tx1"/>
              </a:solidFill>
              <a:latin typeface="Verdana" panose="020B0604030504040204" pitchFamily="34" charset="0"/>
              <a:ea typeface="Verdana" panose="020B0604030504040204" pitchFamily="34" charset="0"/>
              <a:cs typeface="Verdana" panose="020B0604030504040204" pitchFamily="34" charset="0"/>
            </a:rPr>
            <a:t>Stabilire la riferibilità metrologica dei risultati di misura</a:t>
          </a:r>
        </a:p>
      </dsp:txBody>
      <dsp:txXfrm>
        <a:off x="4869461" y="162729"/>
        <a:ext cx="3158060" cy="7019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9C2A2-E4D9-4178-8776-3670F28AA876}">
      <dsp:nvSpPr>
        <dsp:cNvPr id="0" name=""/>
        <dsp:cNvSpPr/>
      </dsp:nvSpPr>
      <dsp:spPr>
        <a:xfrm>
          <a:off x="1832775" y="0"/>
          <a:ext cx="916387" cy="742352"/>
        </a:xfrm>
        <a:prstGeom prst="trapezoid">
          <a:avLst>
            <a:gd name="adj" fmla="val 61722"/>
          </a:avLst>
        </a:prstGeom>
        <a:solidFill>
          <a:srgbClr val="00455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it-IT" sz="1600" kern="1200" dirty="0">
            <a:solidFill>
              <a:srgbClr val="F2BB30"/>
            </a:solidFill>
            <a:latin typeface="Verdana" panose="020B0604030504040204" pitchFamily="34" charset="0"/>
            <a:ea typeface="Verdana" panose="020B0604030504040204" pitchFamily="34" charset="0"/>
          </a:endParaRPr>
        </a:p>
        <a:p>
          <a:pPr marL="0" lvl="0" indent="0" algn="ctr" defTabSz="711200">
            <a:lnSpc>
              <a:spcPct val="90000"/>
            </a:lnSpc>
            <a:spcBef>
              <a:spcPct val="0"/>
            </a:spcBef>
            <a:spcAft>
              <a:spcPct val="35000"/>
            </a:spcAft>
            <a:buNone/>
          </a:pPr>
          <a:r>
            <a:rPr lang="it-IT" sz="1600" kern="1200" dirty="0">
              <a:solidFill>
                <a:schemeClr val="bg1"/>
              </a:solidFill>
              <a:latin typeface="Verdana" panose="020B0604030504040204" pitchFamily="34" charset="0"/>
              <a:ea typeface="Verdana" panose="020B0604030504040204" pitchFamily="34" charset="0"/>
            </a:rPr>
            <a:t>BIPM</a:t>
          </a:r>
        </a:p>
      </dsp:txBody>
      <dsp:txXfrm>
        <a:off x="1832775" y="0"/>
        <a:ext cx="916387" cy="742352"/>
      </dsp:txXfrm>
    </dsp:sp>
    <dsp:sp modelId="{19F86C1C-E9C1-499B-BFF4-523C1230E2B8}">
      <dsp:nvSpPr>
        <dsp:cNvPr id="0" name=""/>
        <dsp:cNvSpPr/>
      </dsp:nvSpPr>
      <dsp:spPr>
        <a:xfrm>
          <a:off x="1374581" y="742352"/>
          <a:ext cx="1832775" cy="742352"/>
        </a:xfrm>
        <a:prstGeom prst="trapezoid">
          <a:avLst>
            <a:gd name="adj" fmla="val 61722"/>
          </a:avLst>
        </a:prstGeom>
        <a:solidFill>
          <a:srgbClr val="00455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kern="1200" dirty="0">
              <a:solidFill>
                <a:srgbClr val="F2BB30"/>
              </a:solidFill>
              <a:latin typeface="Verdana" panose="020B0604030504040204" pitchFamily="34" charset="0"/>
              <a:ea typeface="Verdana" panose="020B0604030504040204" pitchFamily="34" charset="0"/>
            </a:rPr>
            <a:t>NMI</a:t>
          </a:r>
          <a:r>
            <a:rPr lang="it-IT" sz="1600" kern="1200" dirty="0">
              <a:solidFill>
                <a:srgbClr val="F2BB30"/>
              </a:solidFill>
              <a:latin typeface="Verdana" panose="020B0604030504040204" pitchFamily="34" charset="0"/>
              <a:ea typeface="Verdana" panose="020B0604030504040204" pitchFamily="34" charset="0"/>
            </a:rPr>
            <a:t>/DI</a:t>
          </a:r>
        </a:p>
      </dsp:txBody>
      <dsp:txXfrm>
        <a:off x="1695317" y="742352"/>
        <a:ext cx="1191304" cy="742352"/>
      </dsp:txXfrm>
    </dsp:sp>
    <dsp:sp modelId="{68367958-1AA3-4BF2-9CE8-46B042B871A2}">
      <dsp:nvSpPr>
        <dsp:cNvPr id="0" name=""/>
        <dsp:cNvSpPr/>
      </dsp:nvSpPr>
      <dsp:spPr>
        <a:xfrm>
          <a:off x="916387" y="1484704"/>
          <a:ext cx="2749163" cy="742352"/>
        </a:xfrm>
        <a:prstGeom prst="trapezoid">
          <a:avLst>
            <a:gd name="adj" fmla="val 61722"/>
          </a:avLst>
        </a:prstGeom>
        <a:solidFill>
          <a:srgbClr val="00455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kern="1200" dirty="0">
              <a:solidFill>
                <a:srgbClr val="F2BB30"/>
              </a:solidFill>
              <a:latin typeface="Verdana" panose="020B0604030504040204" pitchFamily="34" charset="0"/>
              <a:ea typeface="Verdana" panose="020B0604030504040204" pitchFamily="34" charset="0"/>
            </a:rPr>
            <a:t>RMP</a:t>
          </a:r>
          <a:r>
            <a:rPr lang="it-IT" sz="1600" kern="1200" dirty="0">
              <a:solidFill>
                <a:srgbClr val="F2BB30"/>
              </a:solidFill>
              <a:latin typeface="Verdana" panose="020B0604030504040204" pitchFamily="34" charset="0"/>
              <a:ea typeface="Verdana" panose="020B0604030504040204" pitchFamily="34" charset="0"/>
            </a:rPr>
            <a:t> (CAB)</a:t>
          </a:r>
        </a:p>
      </dsp:txBody>
      <dsp:txXfrm>
        <a:off x="1397491" y="1484704"/>
        <a:ext cx="1786956" cy="742352"/>
      </dsp:txXfrm>
    </dsp:sp>
    <dsp:sp modelId="{4A4A519A-63C5-40CC-B367-1463C6F2F62D}">
      <dsp:nvSpPr>
        <dsp:cNvPr id="0" name=""/>
        <dsp:cNvSpPr/>
      </dsp:nvSpPr>
      <dsp:spPr>
        <a:xfrm>
          <a:off x="458193" y="2227057"/>
          <a:ext cx="3665551" cy="742352"/>
        </a:xfrm>
        <a:prstGeom prst="trapezoid">
          <a:avLst>
            <a:gd name="adj" fmla="val 61722"/>
          </a:avLst>
        </a:prstGeom>
        <a:solidFill>
          <a:srgbClr val="00455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bg1"/>
              </a:solidFill>
              <a:latin typeface="Verdana" panose="020B0604030504040204" pitchFamily="34" charset="0"/>
              <a:ea typeface="Verdana" panose="020B0604030504040204" pitchFamily="34" charset="0"/>
            </a:rPr>
            <a:t>materiali e strumenti di trasferimento</a:t>
          </a:r>
        </a:p>
      </dsp:txBody>
      <dsp:txXfrm>
        <a:off x="1099665" y="2227057"/>
        <a:ext cx="2382608" cy="742352"/>
      </dsp:txXfrm>
    </dsp:sp>
    <dsp:sp modelId="{B6E9B53F-2115-4329-87BE-BD009A457635}">
      <dsp:nvSpPr>
        <dsp:cNvPr id="0" name=""/>
        <dsp:cNvSpPr/>
      </dsp:nvSpPr>
      <dsp:spPr>
        <a:xfrm>
          <a:off x="0" y="2969409"/>
          <a:ext cx="4581939" cy="742352"/>
        </a:xfrm>
        <a:prstGeom prst="trapezoid">
          <a:avLst>
            <a:gd name="adj" fmla="val 61722"/>
          </a:avLst>
        </a:prstGeom>
        <a:solidFill>
          <a:srgbClr val="00455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bg1"/>
              </a:solidFill>
              <a:latin typeface="Verdana" panose="020B0604030504040204" pitchFamily="34" charset="0"/>
              <a:ea typeface="Verdana" panose="020B0604030504040204" pitchFamily="34" charset="0"/>
            </a:rPr>
            <a:t>materiali e strumenti di lavoro</a:t>
          </a:r>
        </a:p>
      </dsp:txBody>
      <dsp:txXfrm>
        <a:off x="801839" y="2969409"/>
        <a:ext cx="2978260" cy="742352"/>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EB888A-2A1C-9245-8A44-3AC964A7364D}" type="datetimeFigureOut">
              <a:t>06/06/2024</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11CF6-73A5-444D-853C-6AD6F010C666}" type="slidenum">
              <a:t>‹N›</a:t>
            </a:fld>
            <a:endParaRPr lang="en-US"/>
          </a:p>
        </p:txBody>
      </p:sp>
    </p:spTree>
    <p:extLst>
      <p:ext uri="{BB962C8B-B14F-4D97-AF65-F5344CB8AC3E}">
        <p14:creationId xmlns:p14="http://schemas.microsoft.com/office/powerpoint/2010/main" val="917587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C911CF6-73A5-444D-853C-6AD6F010C666}" type="slidenum">
              <a:rPr lang="it-IT" smtClean="0"/>
              <a:t>10</a:t>
            </a:fld>
            <a:endParaRPr lang="it-IT"/>
          </a:p>
        </p:txBody>
      </p:sp>
    </p:spTree>
    <p:extLst>
      <p:ext uri="{BB962C8B-B14F-4D97-AF65-F5344CB8AC3E}">
        <p14:creationId xmlns:p14="http://schemas.microsoft.com/office/powerpoint/2010/main" val="1482955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INTERNA - White">
    <p:bg>
      <p:bgPr>
        <a:solidFill>
          <a:schemeClr val="bg1"/>
        </a:solidFill>
        <a:effectLst/>
      </p:bgPr>
    </p:bg>
    <p:spTree>
      <p:nvGrpSpPr>
        <p:cNvPr id="1" name=""/>
        <p:cNvGrpSpPr/>
        <p:nvPr/>
      </p:nvGrpSpPr>
      <p:grpSpPr>
        <a:xfrm>
          <a:off x="0" y="0"/>
          <a:ext cx="0" cy="0"/>
          <a:chOff x="0" y="0"/>
          <a:chExt cx="0" cy="0"/>
        </a:xfrm>
      </p:grpSpPr>
      <p:sp>
        <p:nvSpPr>
          <p:cNvPr id="11" name="Segnaposto testo 8">
            <a:extLst>
              <a:ext uri="{FF2B5EF4-FFF2-40B4-BE49-F238E27FC236}">
                <a16:creationId xmlns:a16="http://schemas.microsoft.com/office/drawing/2014/main" id="{2C37245B-2A52-1A49-AF2C-7FE6F1E7BAD8}"/>
              </a:ext>
            </a:extLst>
          </p:cNvPr>
          <p:cNvSpPr>
            <a:spLocks noGrp="1"/>
          </p:cNvSpPr>
          <p:nvPr>
            <p:ph type="body" sz="quarter" idx="12" hasCustomPrompt="1"/>
          </p:nvPr>
        </p:nvSpPr>
        <p:spPr>
          <a:xfrm>
            <a:off x="1869801" y="3169073"/>
            <a:ext cx="5470799" cy="235448"/>
          </a:xfrm>
          <a:prstGeom prst="rect">
            <a:avLst/>
          </a:prstGeom>
        </p:spPr>
        <p:txBody>
          <a:bodyPr anchor="b"/>
          <a:lstStyle>
            <a:lvl1pPr marL="0" indent="0" algn="l">
              <a:buNone/>
              <a:defRPr lang="en-US" sz="1100" b="1" kern="1200">
                <a:solidFill>
                  <a:srgbClr val="004557"/>
                </a:solidFill>
                <a:latin typeface="Verdana"/>
                <a:ea typeface="+mn-ea"/>
                <a:cs typeface="Verdana"/>
              </a:defRPr>
            </a:lvl1pPr>
          </a:lstStyle>
          <a:p>
            <a:pPr lvl="0"/>
            <a:r>
              <a:rPr lang="it-IT"/>
              <a:t>Nome Cognome</a:t>
            </a:r>
            <a:endParaRPr lang="en-US"/>
          </a:p>
        </p:txBody>
      </p:sp>
      <p:sp>
        <p:nvSpPr>
          <p:cNvPr id="12" name="Segnaposto testo 8">
            <a:extLst>
              <a:ext uri="{FF2B5EF4-FFF2-40B4-BE49-F238E27FC236}">
                <a16:creationId xmlns:a16="http://schemas.microsoft.com/office/drawing/2014/main" id="{0A682D08-818F-7049-9B91-C40A479ED1C2}"/>
              </a:ext>
            </a:extLst>
          </p:cNvPr>
          <p:cNvSpPr>
            <a:spLocks noGrp="1"/>
          </p:cNvSpPr>
          <p:nvPr>
            <p:ph type="body" sz="quarter" idx="13" hasCustomPrompt="1"/>
          </p:nvPr>
        </p:nvSpPr>
        <p:spPr>
          <a:xfrm>
            <a:off x="1869800" y="3414890"/>
            <a:ext cx="5470799" cy="704661"/>
          </a:xfrm>
          <a:prstGeom prst="rect">
            <a:avLst/>
          </a:prstGeom>
        </p:spPr>
        <p:txBody>
          <a:bodyPr anchor="t"/>
          <a:lstStyle>
            <a:lvl1pPr marL="0" indent="0" algn="l">
              <a:lnSpc>
                <a:spcPct val="100000"/>
              </a:lnSpc>
              <a:buNone/>
              <a:defRPr lang="en-US" sz="800" kern="1200">
                <a:solidFill>
                  <a:srgbClr val="004557"/>
                </a:solidFill>
                <a:latin typeface="Verdana"/>
                <a:ea typeface="+mn-ea"/>
                <a:cs typeface="Verdana"/>
              </a:defRPr>
            </a:lvl1pPr>
          </a:lstStyle>
          <a:p>
            <a:pPr lvl="0"/>
            <a:r>
              <a:rPr lang="it-IT" dirty="0"/>
              <a:t>Ruolo Ente</a:t>
            </a:r>
            <a:endParaRPr lang="en-US" dirty="0"/>
          </a:p>
        </p:txBody>
      </p:sp>
      <p:sp>
        <p:nvSpPr>
          <p:cNvPr id="13" name="Titolo 13">
            <a:extLst>
              <a:ext uri="{FF2B5EF4-FFF2-40B4-BE49-F238E27FC236}">
                <a16:creationId xmlns:a16="http://schemas.microsoft.com/office/drawing/2014/main" id="{6BA211DF-9260-BA43-8D84-5C4D439092BC}"/>
              </a:ext>
            </a:extLst>
          </p:cNvPr>
          <p:cNvSpPr>
            <a:spLocks noGrp="1"/>
          </p:cNvSpPr>
          <p:nvPr>
            <p:ph type="title" hasCustomPrompt="1"/>
          </p:nvPr>
        </p:nvSpPr>
        <p:spPr>
          <a:xfrm>
            <a:off x="1869801" y="1783533"/>
            <a:ext cx="5470799" cy="1219924"/>
          </a:xfrm>
          <a:prstGeom prst="rect">
            <a:avLst/>
          </a:prstGeom>
        </p:spPr>
        <p:txBody>
          <a:bodyPr anchor="b">
            <a:normAutofit/>
          </a:bodyPr>
          <a:lstStyle>
            <a:lvl1pPr>
              <a:lnSpc>
                <a:spcPts val="2850"/>
              </a:lnSpc>
              <a:defRPr sz="2050" b="1">
                <a:solidFill>
                  <a:srgbClr val="004557"/>
                </a:solidFill>
                <a:latin typeface="Verdana" panose="020B0604030504040204" pitchFamily="34" charset="0"/>
                <a:ea typeface="Verdana" panose="020B0604030504040204" pitchFamily="34" charset="0"/>
                <a:cs typeface="Verdana" panose="020B0604030504040204" pitchFamily="34" charset="0"/>
              </a:defRPr>
            </a:lvl1pPr>
          </a:lstStyle>
          <a:p>
            <a:r>
              <a:rPr lang="it-IT" dirty="0"/>
              <a:t>Titolo della presentazione</a:t>
            </a:r>
            <a:endParaRPr lang="en-US" dirty="0"/>
          </a:p>
        </p:txBody>
      </p:sp>
      <p:sp>
        <p:nvSpPr>
          <p:cNvPr id="14" name="object 17">
            <a:extLst>
              <a:ext uri="{FF2B5EF4-FFF2-40B4-BE49-F238E27FC236}">
                <a16:creationId xmlns:a16="http://schemas.microsoft.com/office/drawing/2014/main" id="{BAAEAAEF-9112-6645-AA41-AF3DB04B0630}"/>
              </a:ext>
            </a:extLst>
          </p:cNvPr>
          <p:cNvSpPr/>
          <p:nvPr userDrawn="1"/>
        </p:nvSpPr>
        <p:spPr>
          <a:xfrm>
            <a:off x="1977144" y="3069143"/>
            <a:ext cx="437843" cy="19050"/>
          </a:xfrm>
          <a:custGeom>
            <a:avLst/>
            <a:gdLst/>
            <a:ahLst/>
            <a:cxnLst/>
            <a:rect l="l" t="t" r="r" b="b"/>
            <a:pathLst>
              <a:path w="482600" h="25400">
                <a:moveTo>
                  <a:pt x="482600" y="0"/>
                </a:moveTo>
                <a:lnTo>
                  <a:pt x="0" y="0"/>
                </a:lnTo>
                <a:lnTo>
                  <a:pt x="0" y="25399"/>
                </a:lnTo>
                <a:lnTo>
                  <a:pt x="482600" y="25399"/>
                </a:lnTo>
                <a:lnTo>
                  <a:pt x="482600" y="0"/>
                </a:lnTo>
                <a:close/>
              </a:path>
            </a:pathLst>
          </a:custGeom>
          <a:solidFill>
            <a:srgbClr val="F2BB30"/>
          </a:solidFill>
        </p:spPr>
        <p:txBody>
          <a:bodyPr wrap="square" lIns="0" tIns="0" rIns="0" bIns="0" rtlCol="0"/>
          <a:lstStyle/>
          <a:p>
            <a:endParaRPr sz="1350"/>
          </a:p>
        </p:txBody>
      </p:sp>
      <p:sp>
        <p:nvSpPr>
          <p:cNvPr id="4" name="Segnaposto testo 8">
            <a:extLst>
              <a:ext uri="{FF2B5EF4-FFF2-40B4-BE49-F238E27FC236}">
                <a16:creationId xmlns:a16="http://schemas.microsoft.com/office/drawing/2014/main" id="{2FEC0C55-366C-1445-BC93-56DE7BAED060}"/>
              </a:ext>
            </a:extLst>
          </p:cNvPr>
          <p:cNvSpPr>
            <a:spLocks noGrp="1"/>
          </p:cNvSpPr>
          <p:nvPr>
            <p:ph type="body" sz="quarter" idx="10" hasCustomPrompt="1"/>
          </p:nvPr>
        </p:nvSpPr>
        <p:spPr>
          <a:xfrm>
            <a:off x="1869800" y="4798059"/>
            <a:ext cx="2286001" cy="260432"/>
          </a:xfrm>
          <a:prstGeom prst="rect">
            <a:avLst/>
          </a:prstGeom>
        </p:spPr>
        <p:txBody>
          <a:bodyPr anchor="b"/>
          <a:lstStyle>
            <a:lvl1pPr marL="0" indent="0" algn="l">
              <a:buNone/>
              <a:defRPr lang="en-US" sz="1000" b="1" kern="1200">
                <a:solidFill>
                  <a:srgbClr val="004366"/>
                </a:solidFill>
                <a:latin typeface="Verdana" panose="020B0604030504040204" pitchFamily="34" charset="0"/>
                <a:ea typeface="Verdana" panose="020B0604030504040204" pitchFamily="34" charset="0"/>
                <a:cs typeface="Verdana" panose="020B0604030504040204" pitchFamily="34" charset="0"/>
              </a:defRPr>
            </a:lvl1pPr>
          </a:lstStyle>
          <a:p>
            <a:pPr lvl="0"/>
            <a:r>
              <a:rPr lang="it-IT" dirty="0"/>
              <a:t>Luogo, GG mese AAAA</a:t>
            </a:r>
            <a:endParaRPr lang="en-US" dirty="0"/>
          </a:p>
        </p:txBody>
      </p:sp>
    </p:spTree>
    <p:extLst>
      <p:ext uri="{BB962C8B-B14F-4D97-AF65-F5344CB8AC3E}">
        <p14:creationId xmlns:p14="http://schemas.microsoft.com/office/powerpoint/2010/main" val="213699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NA - 1 col - Text">
    <p:spTree>
      <p:nvGrpSpPr>
        <p:cNvPr id="1" name=""/>
        <p:cNvGrpSpPr/>
        <p:nvPr/>
      </p:nvGrpSpPr>
      <p:grpSpPr>
        <a:xfrm>
          <a:off x="0" y="0"/>
          <a:ext cx="0" cy="0"/>
          <a:chOff x="0" y="0"/>
          <a:chExt cx="0" cy="0"/>
        </a:xfrm>
      </p:grpSpPr>
      <p:sp>
        <p:nvSpPr>
          <p:cNvPr id="9" name="Segnaposto testo 8">
            <a:extLst>
              <a:ext uri="{FF2B5EF4-FFF2-40B4-BE49-F238E27FC236}">
                <a16:creationId xmlns:a16="http://schemas.microsoft.com/office/drawing/2014/main" id="{EB79AB1F-9F56-0947-99F7-CD1C477BD65A}"/>
              </a:ext>
            </a:extLst>
          </p:cNvPr>
          <p:cNvSpPr>
            <a:spLocks noGrp="1"/>
          </p:cNvSpPr>
          <p:nvPr>
            <p:ph type="body" sz="quarter" idx="11" hasCustomPrompt="1"/>
          </p:nvPr>
        </p:nvSpPr>
        <p:spPr>
          <a:xfrm>
            <a:off x="365760" y="1240203"/>
            <a:ext cx="8420793" cy="3272324"/>
          </a:xfrm>
          <a:prstGeom prst="rect">
            <a:avLst/>
          </a:prstGeom>
        </p:spPr>
        <p:txBody>
          <a:bodyPr anchor="t"/>
          <a:lstStyle>
            <a:lvl1pPr marL="0" indent="0" algn="l">
              <a:buNone/>
              <a:defRPr lang="en-US" sz="11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a:t>
            </a:r>
            <a:r>
              <a:rPr lang="it-IT" dirty="0" err="1"/>
              <a:t>Aenean</a:t>
            </a:r>
            <a:r>
              <a:rPr lang="it-IT" dirty="0"/>
              <a:t> </a:t>
            </a:r>
            <a:r>
              <a:rPr lang="it-IT" dirty="0" err="1"/>
              <a:t>commodo</a:t>
            </a:r>
            <a:r>
              <a:rPr lang="it-IT" dirty="0"/>
              <a:t> ligula </a:t>
            </a:r>
            <a:r>
              <a:rPr lang="it-IT" dirty="0" err="1"/>
              <a:t>eget</a:t>
            </a:r>
            <a:r>
              <a:rPr lang="it-IT" dirty="0"/>
              <a:t> </a:t>
            </a:r>
            <a:r>
              <a:rPr lang="it-IT" dirty="0" err="1"/>
              <a:t>dolor</a:t>
            </a:r>
            <a:r>
              <a:rPr lang="it-IT" dirty="0"/>
              <a:t> </a:t>
            </a:r>
            <a:r>
              <a:rPr lang="it-IT" dirty="0" err="1"/>
              <a:t>aenean</a:t>
            </a:r>
            <a:r>
              <a:rPr lang="it-IT" dirty="0"/>
              <a:t> massa. </a:t>
            </a:r>
            <a:r>
              <a:rPr lang="it-IT" dirty="0" err="1"/>
              <a:t>Cum</a:t>
            </a:r>
            <a:r>
              <a:rPr lang="it-IT" dirty="0"/>
              <a:t> </a:t>
            </a:r>
            <a:r>
              <a:rPr lang="it-IT" dirty="0" err="1"/>
              <a:t>sociis</a:t>
            </a:r>
            <a:r>
              <a:rPr lang="it-IT" dirty="0"/>
              <a:t> </a:t>
            </a:r>
            <a:r>
              <a:rPr lang="it-IT" dirty="0" err="1"/>
              <a:t>natoque</a:t>
            </a:r>
            <a:r>
              <a:rPr lang="it-IT" dirty="0"/>
              <a:t> </a:t>
            </a:r>
            <a:r>
              <a:rPr lang="it-IT" dirty="0" err="1"/>
              <a:t>penatibus</a:t>
            </a:r>
            <a:r>
              <a:rPr lang="it-IT" dirty="0"/>
              <a:t> et </a:t>
            </a:r>
            <a:r>
              <a:rPr lang="it-IT" dirty="0" err="1"/>
              <a:t>magnis</a:t>
            </a:r>
            <a:r>
              <a:rPr lang="it-IT" dirty="0"/>
              <a:t> </a:t>
            </a:r>
            <a:r>
              <a:rPr lang="it-IT" dirty="0" err="1"/>
              <a:t>dis</a:t>
            </a:r>
            <a:r>
              <a:rPr lang="it-IT" dirty="0"/>
              <a:t>  </a:t>
            </a:r>
            <a:r>
              <a:rPr lang="it-IT" dirty="0" err="1"/>
              <a:t>parturient</a:t>
            </a:r>
            <a:r>
              <a:rPr lang="it-IT" dirty="0"/>
              <a:t> </a:t>
            </a:r>
            <a:r>
              <a:rPr lang="it-IT" dirty="0" err="1"/>
              <a:t>montes</a:t>
            </a:r>
            <a:r>
              <a:rPr lang="it-IT" dirty="0"/>
              <a:t>, </a:t>
            </a:r>
            <a:r>
              <a:rPr lang="it-IT" dirty="0" err="1"/>
              <a:t>nascetur</a:t>
            </a:r>
            <a:r>
              <a:rPr lang="it-IT" dirty="0"/>
              <a:t> </a:t>
            </a:r>
            <a:r>
              <a:rPr lang="it-IT" dirty="0" err="1"/>
              <a:t>ridiculus</a:t>
            </a:r>
            <a:r>
              <a:rPr lang="it-IT" dirty="0"/>
              <a:t>.</a:t>
            </a:r>
          </a:p>
          <a:p>
            <a:pPr lvl="0"/>
            <a:r>
              <a:rPr lang="it-IT" dirty="0" err="1"/>
              <a:t>Donec</a:t>
            </a:r>
            <a:r>
              <a:rPr lang="it-IT" dirty="0"/>
              <a:t> </a:t>
            </a:r>
            <a:r>
              <a:rPr lang="it-IT" dirty="0" err="1"/>
              <a:t>quam</a:t>
            </a:r>
            <a:r>
              <a:rPr lang="it-IT" dirty="0"/>
              <a:t> </a:t>
            </a:r>
            <a:r>
              <a:rPr lang="it-IT" dirty="0" err="1"/>
              <a:t>felis</a:t>
            </a:r>
            <a:r>
              <a:rPr lang="it-IT" dirty="0"/>
              <a:t>, </a:t>
            </a:r>
            <a:r>
              <a:rPr lang="it-IT" dirty="0" err="1"/>
              <a:t>ultricies</a:t>
            </a:r>
            <a:r>
              <a:rPr lang="it-IT" dirty="0"/>
              <a:t> </a:t>
            </a:r>
            <a:r>
              <a:rPr lang="it-IT" dirty="0" err="1"/>
              <a:t>nec</a:t>
            </a:r>
            <a:r>
              <a:rPr lang="it-IT" dirty="0"/>
              <a:t>, </a:t>
            </a:r>
            <a:r>
              <a:rPr lang="it-IT" dirty="0" err="1"/>
              <a:t>pellentesque</a:t>
            </a:r>
            <a:r>
              <a:rPr lang="it-IT" dirty="0"/>
              <a:t>  </a:t>
            </a:r>
            <a:r>
              <a:rPr lang="it-IT" dirty="0" err="1"/>
              <a:t>eu</a:t>
            </a:r>
            <a:r>
              <a:rPr lang="it-IT" dirty="0"/>
              <a:t>, </a:t>
            </a:r>
            <a:r>
              <a:rPr lang="it-IT" dirty="0" err="1"/>
              <a:t>pretium</a:t>
            </a:r>
            <a:r>
              <a:rPr lang="it-IT" dirty="0"/>
              <a:t> </a:t>
            </a:r>
            <a:r>
              <a:rPr lang="it-IT" dirty="0" err="1"/>
              <a:t>quis</a:t>
            </a:r>
            <a:r>
              <a:rPr lang="it-IT" dirty="0"/>
              <a:t>, </a:t>
            </a:r>
            <a:r>
              <a:rPr lang="it-IT" dirty="0" err="1"/>
              <a:t>sem</a:t>
            </a:r>
            <a:r>
              <a:rPr lang="it-IT" dirty="0"/>
              <a:t>. Nulla </a:t>
            </a:r>
            <a:r>
              <a:rPr lang="it-IT" dirty="0" err="1"/>
              <a:t>consequat</a:t>
            </a:r>
            <a:r>
              <a:rPr lang="it-IT" dirty="0"/>
              <a:t> massa </a:t>
            </a:r>
            <a:r>
              <a:rPr lang="it-IT" dirty="0" err="1"/>
              <a:t>quis</a:t>
            </a:r>
            <a:r>
              <a:rPr lang="it-IT" dirty="0"/>
              <a:t> </a:t>
            </a:r>
            <a:r>
              <a:rPr lang="it-IT" dirty="0" err="1"/>
              <a:t>enim</a:t>
            </a:r>
            <a:r>
              <a:rPr lang="it-IT" dirty="0"/>
              <a:t> </a:t>
            </a:r>
            <a:r>
              <a:rPr lang="it-IT" dirty="0" err="1"/>
              <a:t>donec</a:t>
            </a:r>
            <a:r>
              <a:rPr lang="it-IT" dirty="0"/>
              <a:t> </a:t>
            </a:r>
            <a:r>
              <a:rPr lang="it-IT" dirty="0" err="1"/>
              <a:t>pede</a:t>
            </a:r>
            <a:r>
              <a:rPr lang="it-IT" dirty="0"/>
              <a:t> </a:t>
            </a:r>
            <a:r>
              <a:rPr lang="it-IT" dirty="0" err="1"/>
              <a:t>justo</a:t>
            </a:r>
            <a:r>
              <a:rPr lang="it-IT" dirty="0"/>
              <a:t>, </a:t>
            </a:r>
            <a:r>
              <a:rPr lang="it-IT" dirty="0" err="1"/>
              <a:t>fringilla</a:t>
            </a:r>
            <a:r>
              <a:rPr lang="it-IT" dirty="0"/>
              <a:t> </a:t>
            </a:r>
            <a:r>
              <a:rPr lang="it-IT" dirty="0" err="1"/>
              <a:t>vel</a:t>
            </a:r>
            <a:r>
              <a:rPr lang="it-IT" dirty="0"/>
              <a:t>, </a:t>
            </a:r>
            <a:r>
              <a:rPr lang="it-IT" dirty="0" err="1"/>
              <a:t>aliquet</a:t>
            </a:r>
            <a:r>
              <a:rPr lang="it-IT" dirty="0"/>
              <a:t> </a:t>
            </a:r>
            <a:r>
              <a:rPr lang="it-IT" dirty="0" err="1"/>
              <a:t>nec</a:t>
            </a:r>
            <a:r>
              <a:rPr lang="it-IT" dirty="0"/>
              <a:t>, </a:t>
            </a:r>
            <a:r>
              <a:rPr lang="it-IT" dirty="0" err="1"/>
              <a:t>vulputate</a:t>
            </a:r>
            <a:r>
              <a:rPr lang="it-IT" dirty="0"/>
              <a:t>  </a:t>
            </a:r>
            <a:r>
              <a:rPr lang="it-IT" dirty="0" err="1"/>
              <a:t>eget</a:t>
            </a:r>
            <a:r>
              <a:rPr lang="it-IT" dirty="0"/>
              <a:t>, </a:t>
            </a:r>
            <a:r>
              <a:rPr lang="it-IT" dirty="0" err="1"/>
              <a:t>arcu</a:t>
            </a:r>
            <a:r>
              <a:rPr lang="it-IT" dirty="0"/>
              <a:t> </a:t>
            </a:r>
            <a:r>
              <a:rPr lang="it-IT" dirty="0" err="1"/>
              <a:t>quisque</a:t>
            </a:r>
            <a:r>
              <a:rPr lang="it-IT" dirty="0"/>
              <a:t> </a:t>
            </a:r>
            <a:r>
              <a:rPr lang="it-IT" dirty="0" err="1"/>
              <a:t>rutrum</a:t>
            </a:r>
            <a:r>
              <a:rPr lang="it-IT" dirty="0"/>
              <a:t>.</a:t>
            </a:r>
          </a:p>
        </p:txBody>
      </p:sp>
      <p:sp>
        <p:nvSpPr>
          <p:cNvPr id="7" name="Titolo 13">
            <a:extLst>
              <a:ext uri="{FF2B5EF4-FFF2-40B4-BE49-F238E27FC236}">
                <a16:creationId xmlns:a16="http://schemas.microsoft.com/office/drawing/2014/main" id="{6D9DEE87-D795-E249-A30F-22570DBA300E}"/>
              </a:ext>
            </a:extLst>
          </p:cNvPr>
          <p:cNvSpPr>
            <a:spLocks noGrp="1"/>
          </p:cNvSpPr>
          <p:nvPr>
            <p:ph type="title"/>
          </p:nvPr>
        </p:nvSpPr>
        <p:spPr>
          <a:xfrm>
            <a:off x="335133" y="403450"/>
            <a:ext cx="5794734" cy="741538"/>
          </a:xfrm>
          <a:prstGeom prst="rect">
            <a:avLst/>
          </a:prstGeom>
        </p:spPr>
        <p:txBody>
          <a:bodyPr anchor="t"/>
          <a:lstStyle>
            <a:lvl1pPr>
              <a:lnSpc>
                <a:spcPts val="2400"/>
              </a:lnSpc>
              <a:defRPr sz="1600" b="1">
                <a:solidFill>
                  <a:srgbClr val="004557"/>
                </a:solidFill>
                <a:latin typeface="Verdana" panose="020B0604030504040204" pitchFamily="34" charset="0"/>
                <a:ea typeface="Verdana" panose="020B0604030504040204" pitchFamily="34" charset="0"/>
                <a:cs typeface="Verdana" panose="020B0604030504040204" pitchFamily="34" charset="0"/>
              </a:defRPr>
            </a:lvl1pPr>
          </a:lstStyle>
          <a:p>
            <a:r>
              <a:rPr lang="it-IT" dirty="0"/>
              <a:t>Fare clic per modificare lo stile del titolo</a:t>
            </a:r>
            <a:endParaRPr lang="en-US" dirty="0"/>
          </a:p>
        </p:txBody>
      </p:sp>
      <p:sp>
        <p:nvSpPr>
          <p:cNvPr id="2" name="Segnaposto numero diapositiva 4">
            <a:extLst>
              <a:ext uri="{FF2B5EF4-FFF2-40B4-BE49-F238E27FC236}">
                <a16:creationId xmlns:a16="http://schemas.microsoft.com/office/drawing/2014/main" id="{FB41135E-2AF7-1575-5737-40F6DAFD351F}"/>
              </a:ext>
            </a:extLst>
          </p:cNvPr>
          <p:cNvSpPr txBox="1">
            <a:spLocks/>
          </p:cNvSpPr>
          <p:nvPr userDrawn="1"/>
        </p:nvSpPr>
        <p:spPr>
          <a:xfrm>
            <a:off x="8206238" y="4780606"/>
            <a:ext cx="595720" cy="260432"/>
          </a:xfrm>
          <a:prstGeom prst="rect">
            <a:avLst/>
          </a:prstGeom>
        </p:spPr>
        <p:txBody>
          <a:bodyPr anchor="b"/>
          <a:lstStyle>
            <a:defPPr>
              <a:defRPr lang="en-US"/>
            </a:defPPr>
            <a:lvl1pPr marL="0" algn="r" defTabSz="457200" rtl="0" eaLnBrk="1" latinLnBrk="0" hangingPunct="1">
              <a:defRPr sz="550" b="0" kern="1200" spc="50" baseline="0">
                <a:solidFill>
                  <a:srgbClr val="636462"/>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50F68D-B56B-B04A-9614-36D373571AF6}" type="slidenum">
              <a:rPr lang="it-IT" sz="700" smtClean="0"/>
              <a:pPr/>
              <a:t>‹N›</a:t>
            </a:fld>
            <a:endParaRPr lang="it-IT" sz="700" dirty="0"/>
          </a:p>
        </p:txBody>
      </p:sp>
    </p:spTree>
    <p:extLst>
      <p:ext uri="{BB962C8B-B14F-4D97-AF65-F5344CB8AC3E}">
        <p14:creationId xmlns:p14="http://schemas.microsoft.com/office/powerpoint/2010/main" val="2003828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INTERNA - Vuota">
    <p:spTree>
      <p:nvGrpSpPr>
        <p:cNvPr id="1" name=""/>
        <p:cNvGrpSpPr/>
        <p:nvPr/>
      </p:nvGrpSpPr>
      <p:grpSpPr>
        <a:xfrm>
          <a:off x="0" y="0"/>
          <a:ext cx="0" cy="0"/>
          <a:chOff x="0" y="0"/>
          <a:chExt cx="0" cy="0"/>
        </a:xfrm>
      </p:grpSpPr>
      <p:sp>
        <p:nvSpPr>
          <p:cNvPr id="4" name="Titolo 13">
            <a:extLst>
              <a:ext uri="{FF2B5EF4-FFF2-40B4-BE49-F238E27FC236}">
                <a16:creationId xmlns:a16="http://schemas.microsoft.com/office/drawing/2014/main" id="{15C9B1AF-C341-1040-B2D1-2F1CBE7F5C6A}"/>
              </a:ext>
            </a:extLst>
          </p:cNvPr>
          <p:cNvSpPr>
            <a:spLocks noGrp="1"/>
          </p:cNvSpPr>
          <p:nvPr>
            <p:ph type="title" hasCustomPrompt="1"/>
          </p:nvPr>
        </p:nvSpPr>
        <p:spPr>
          <a:xfrm>
            <a:off x="1622067" y="403450"/>
            <a:ext cx="5794734" cy="741538"/>
          </a:xfrm>
          <a:prstGeom prst="rect">
            <a:avLst/>
          </a:prstGeom>
        </p:spPr>
        <p:txBody>
          <a:bodyPr anchor="t"/>
          <a:lstStyle>
            <a:lvl1pPr>
              <a:lnSpc>
                <a:spcPts val="2400"/>
              </a:lnSpc>
              <a:defRPr sz="1600" b="1">
                <a:solidFill>
                  <a:srgbClr val="004557"/>
                </a:solidFill>
                <a:latin typeface="Verdana" panose="020B0604030504040204" pitchFamily="34" charset="0"/>
                <a:ea typeface="Verdana" panose="020B0604030504040204" pitchFamily="34" charset="0"/>
                <a:cs typeface="Verdana" panose="020B0604030504040204" pitchFamily="34" charset="0"/>
              </a:defRPr>
            </a:lvl1pPr>
          </a:lstStyle>
          <a:p>
            <a:r>
              <a:rPr lang="it-IT"/>
              <a:t>Fare clic per modificare </a:t>
            </a:r>
            <a:br>
              <a:rPr lang="it-IT"/>
            </a:br>
            <a:r>
              <a:rPr lang="it-IT"/>
              <a:t>lo stile del titolo</a:t>
            </a:r>
            <a:endParaRPr lang="en-US"/>
          </a:p>
        </p:txBody>
      </p:sp>
      <p:sp>
        <p:nvSpPr>
          <p:cNvPr id="5" name="Segnaposto numero diapositiva 4">
            <a:extLst>
              <a:ext uri="{FF2B5EF4-FFF2-40B4-BE49-F238E27FC236}">
                <a16:creationId xmlns:a16="http://schemas.microsoft.com/office/drawing/2014/main" id="{3E0BB6C6-C430-E14C-AD3B-D02D5F03B74C}"/>
              </a:ext>
            </a:extLst>
          </p:cNvPr>
          <p:cNvSpPr>
            <a:spLocks noGrp="1"/>
          </p:cNvSpPr>
          <p:nvPr>
            <p:ph type="sldNum" sz="quarter" idx="4"/>
          </p:nvPr>
        </p:nvSpPr>
        <p:spPr>
          <a:xfrm>
            <a:off x="8032569" y="4799139"/>
            <a:ext cx="595720" cy="260432"/>
          </a:xfrm>
          <a:prstGeom prst="rect">
            <a:avLst/>
          </a:prstGeom>
        </p:spPr>
        <p:txBody>
          <a:bodyPr anchor="b"/>
          <a:lstStyle>
            <a:lvl1pPr algn="r">
              <a:defRPr sz="550" b="0" spc="50" baseline="0">
                <a:solidFill>
                  <a:srgbClr val="636462"/>
                </a:solidFill>
                <a:latin typeface="Verdana" panose="020B0604030504040204" pitchFamily="34" charset="0"/>
                <a:ea typeface="Verdana" panose="020B0604030504040204" pitchFamily="34" charset="0"/>
                <a:cs typeface="Verdana" panose="020B0604030504040204" pitchFamily="34" charset="0"/>
              </a:defRPr>
            </a:lvl1pPr>
          </a:lstStyle>
          <a:p>
            <a:r>
              <a:rPr lang="it-IT" dirty="0"/>
              <a:t>/ </a:t>
            </a:r>
            <a:fld id="{8850F68D-B56B-B04A-9614-36D373571AF6}" type="slidenum">
              <a:rPr lang="it-IT"/>
              <a:pPr/>
              <a:t>‹N›</a:t>
            </a:fld>
            <a:endParaRPr lang="it-IT" dirty="0"/>
          </a:p>
        </p:txBody>
      </p:sp>
    </p:spTree>
    <p:extLst>
      <p:ext uri="{BB962C8B-B14F-4D97-AF65-F5344CB8AC3E}">
        <p14:creationId xmlns:p14="http://schemas.microsoft.com/office/powerpoint/2010/main" val="934811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INTERNA - Vuota">
    <p:spTree>
      <p:nvGrpSpPr>
        <p:cNvPr id="1" name=""/>
        <p:cNvGrpSpPr/>
        <p:nvPr/>
      </p:nvGrpSpPr>
      <p:grpSpPr>
        <a:xfrm>
          <a:off x="0" y="0"/>
          <a:ext cx="0" cy="0"/>
          <a:chOff x="0" y="0"/>
          <a:chExt cx="0" cy="0"/>
        </a:xfrm>
      </p:grpSpPr>
      <p:sp>
        <p:nvSpPr>
          <p:cNvPr id="4" name="Titolo 13">
            <a:extLst>
              <a:ext uri="{FF2B5EF4-FFF2-40B4-BE49-F238E27FC236}">
                <a16:creationId xmlns:a16="http://schemas.microsoft.com/office/drawing/2014/main" id="{15C9B1AF-C341-1040-B2D1-2F1CBE7F5C6A}"/>
              </a:ext>
            </a:extLst>
          </p:cNvPr>
          <p:cNvSpPr>
            <a:spLocks noGrp="1"/>
          </p:cNvSpPr>
          <p:nvPr>
            <p:ph type="title" hasCustomPrompt="1"/>
          </p:nvPr>
        </p:nvSpPr>
        <p:spPr>
          <a:xfrm>
            <a:off x="1622067" y="403450"/>
            <a:ext cx="5794734" cy="741538"/>
          </a:xfrm>
          <a:prstGeom prst="rect">
            <a:avLst/>
          </a:prstGeom>
        </p:spPr>
        <p:txBody>
          <a:bodyPr anchor="t"/>
          <a:lstStyle>
            <a:lvl1pPr>
              <a:lnSpc>
                <a:spcPts val="2400"/>
              </a:lnSpc>
              <a:defRPr sz="1600" b="1">
                <a:solidFill>
                  <a:srgbClr val="004557"/>
                </a:solidFill>
                <a:latin typeface="Verdana" panose="020B0604030504040204" pitchFamily="34" charset="0"/>
                <a:ea typeface="Verdana" panose="020B0604030504040204" pitchFamily="34" charset="0"/>
                <a:cs typeface="Verdana" panose="020B0604030504040204" pitchFamily="34" charset="0"/>
              </a:defRPr>
            </a:lvl1pPr>
          </a:lstStyle>
          <a:p>
            <a:r>
              <a:rPr lang="it-IT"/>
              <a:t>Fare clic per modificare </a:t>
            </a:r>
            <a:br>
              <a:rPr lang="it-IT"/>
            </a:br>
            <a:r>
              <a:rPr lang="it-IT"/>
              <a:t>lo stile del titolo</a:t>
            </a:r>
            <a:endParaRPr lang="en-US"/>
          </a:p>
        </p:txBody>
      </p:sp>
      <p:sp>
        <p:nvSpPr>
          <p:cNvPr id="6" name="Segnaposto testo 8">
            <a:extLst>
              <a:ext uri="{FF2B5EF4-FFF2-40B4-BE49-F238E27FC236}">
                <a16:creationId xmlns:a16="http://schemas.microsoft.com/office/drawing/2014/main" id="{9FDB9214-2DFC-BB41-B023-84475966FA85}"/>
              </a:ext>
            </a:extLst>
          </p:cNvPr>
          <p:cNvSpPr>
            <a:spLocks noGrp="1"/>
          </p:cNvSpPr>
          <p:nvPr>
            <p:ph type="body" sz="quarter" idx="10" hasCustomPrompt="1"/>
          </p:nvPr>
        </p:nvSpPr>
        <p:spPr>
          <a:xfrm>
            <a:off x="2894272" y="4799139"/>
            <a:ext cx="4522528" cy="260432"/>
          </a:xfrm>
          <a:prstGeom prst="rect">
            <a:avLst/>
          </a:prstGeom>
        </p:spPr>
        <p:txBody>
          <a:bodyPr anchor="b"/>
          <a:lstStyle>
            <a:lvl1pPr marL="0" indent="0" algn="l">
              <a:buNone/>
              <a:defRPr lang="en-US" sz="550" b="1" kern="1200">
                <a:solidFill>
                  <a:srgbClr val="004557"/>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La </a:t>
            </a:r>
            <a:r>
              <a:rPr lang="en-US" dirty="0" err="1"/>
              <a:t>riferibilità</a:t>
            </a:r>
            <a:r>
              <a:rPr lang="en-US" dirty="0"/>
              <a:t> </a:t>
            </a:r>
            <a:r>
              <a:rPr lang="en-US" dirty="0" err="1"/>
              <a:t>metrologica</a:t>
            </a:r>
            <a:endParaRPr lang="en-US" dirty="0"/>
          </a:p>
        </p:txBody>
      </p:sp>
      <p:sp>
        <p:nvSpPr>
          <p:cNvPr id="5" name="Segnaposto numero diapositiva 4">
            <a:extLst>
              <a:ext uri="{FF2B5EF4-FFF2-40B4-BE49-F238E27FC236}">
                <a16:creationId xmlns:a16="http://schemas.microsoft.com/office/drawing/2014/main" id="{3E0BB6C6-C430-E14C-AD3B-D02D5F03B74C}"/>
              </a:ext>
            </a:extLst>
          </p:cNvPr>
          <p:cNvSpPr>
            <a:spLocks noGrp="1"/>
          </p:cNvSpPr>
          <p:nvPr>
            <p:ph type="sldNum" sz="quarter" idx="4"/>
          </p:nvPr>
        </p:nvSpPr>
        <p:spPr>
          <a:xfrm>
            <a:off x="8032569" y="4799139"/>
            <a:ext cx="595720" cy="260432"/>
          </a:xfrm>
          <a:prstGeom prst="rect">
            <a:avLst/>
          </a:prstGeom>
        </p:spPr>
        <p:txBody>
          <a:bodyPr anchor="b"/>
          <a:lstStyle>
            <a:lvl1pPr algn="r">
              <a:defRPr sz="550" b="0" spc="50" baseline="0">
                <a:solidFill>
                  <a:srgbClr val="636462"/>
                </a:solidFill>
                <a:latin typeface="Verdana" panose="020B0604030504040204" pitchFamily="34" charset="0"/>
                <a:ea typeface="Verdana" panose="020B0604030504040204" pitchFamily="34" charset="0"/>
                <a:cs typeface="Verdana" panose="020B0604030504040204" pitchFamily="34" charset="0"/>
              </a:defRPr>
            </a:lvl1pPr>
          </a:lstStyle>
          <a:p>
            <a:r>
              <a:rPr lang="it-IT" dirty="0"/>
              <a:t>/ </a:t>
            </a:r>
            <a:fld id="{8850F68D-B56B-B04A-9614-36D373571AF6}" type="slidenum">
              <a:rPr lang="it-IT"/>
              <a:pPr/>
              <a:t>‹N›</a:t>
            </a:fld>
            <a:endParaRPr lang="it-IT" dirty="0"/>
          </a:p>
        </p:txBody>
      </p:sp>
    </p:spTree>
    <p:extLst>
      <p:ext uri="{BB962C8B-B14F-4D97-AF65-F5344CB8AC3E}">
        <p14:creationId xmlns:p14="http://schemas.microsoft.com/office/powerpoint/2010/main" val="241982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INAL">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3865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ttangolo arrotondato 22">
            <a:extLst>
              <a:ext uri="{FF2B5EF4-FFF2-40B4-BE49-F238E27FC236}">
                <a16:creationId xmlns:a16="http://schemas.microsoft.com/office/drawing/2014/main" id="{4CA9904B-23CD-0543-886C-BA33E78A0E7D}"/>
              </a:ext>
            </a:extLst>
          </p:cNvPr>
          <p:cNvSpPr/>
          <p:nvPr userDrawn="1"/>
        </p:nvSpPr>
        <p:spPr>
          <a:xfrm>
            <a:off x="1524000" y="-603960"/>
            <a:ext cx="1804684" cy="270000"/>
          </a:xfrm>
          <a:prstGeom prst="roundRect">
            <a:avLst>
              <a:gd name="adj" fmla="val 50000"/>
            </a:avLst>
          </a:prstGeom>
          <a:solidFill>
            <a:srgbClr val="004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55"/>
              </a:lnSpc>
            </a:pPr>
            <a:r>
              <a:rPr lang="en-US" sz="750" dirty="0">
                <a:solidFill>
                  <a:schemeClr val="bg1"/>
                </a:solidFill>
                <a:latin typeface="Verdana" panose="020B0604030504040204" pitchFamily="34" charset="0"/>
                <a:ea typeface="Verdana" panose="020B0604030504040204" pitchFamily="34" charset="0"/>
                <a:cs typeface="Verdana" panose="020B0604030504040204" pitchFamily="34" charset="0"/>
              </a:rPr>
              <a:t>BLU ACCREDIA</a:t>
            </a:r>
          </a:p>
        </p:txBody>
      </p:sp>
      <p:sp>
        <p:nvSpPr>
          <p:cNvPr id="9" name="Rettangolo arrotondato 22">
            <a:extLst>
              <a:ext uri="{FF2B5EF4-FFF2-40B4-BE49-F238E27FC236}">
                <a16:creationId xmlns:a16="http://schemas.microsoft.com/office/drawing/2014/main" id="{834A45EF-32E2-314B-B739-A15E3C523191}"/>
              </a:ext>
            </a:extLst>
          </p:cNvPr>
          <p:cNvSpPr/>
          <p:nvPr userDrawn="1"/>
        </p:nvSpPr>
        <p:spPr>
          <a:xfrm>
            <a:off x="3765536" y="-603960"/>
            <a:ext cx="1804684" cy="270000"/>
          </a:xfrm>
          <a:prstGeom prst="roundRect">
            <a:avLst>
              <a:gd name="adj" fmla="val 50000"/>
            </a:avLst>
          </a:prstGeom>
          <a:solidFill>
            <a:srgbClr val="AD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55"/>
              </a:lnSpc>
            </a:pPr>
            <a:r>
              <a:rPr lang="en-US" sz="750" dirty="0">
                <a:solidFill>
                  <a:schemeClr val="bg1"/>
                </a:solidFill>
                <a:latin typeface="Verdana" panose="020B0604030504040204" pitchFamily="34" charset="0"/>
                <a:ea typeface="Verdana" panose="020B0604030504040204" pitchFamily="34" charset="0"/>
                <a:cs typeface="Verdana" panose="020B0604030504040204" pitchFamily="34" charset="0"/>
              </a:rPr>
              <a:t>GRIGIO ACCREDIA</a:t>
            </a:r>
          </a:p>
        </p:txBody>
      </p:sp>
      <p:sp>
        <p:nvSpPr>
          <p:cNvPr id="10" name="Rettangolo arrotondato 22">
            <a:extLst>
              <a:ext uri="{FF2B5EF4-FFF2-40B4-BE49-F238E27FC236}">
                <a16:creationId xmlns:a16="http://schemas.microsoft.com/office/drawing/2014/main" id="{D08B30D2-AEEF-5A4D-A90C-4E469E5CF1A9}"/>
              </a:ext>
            </a:extLst>
          </p:cNvPr>
          <p:cNvSpPr/>
          <p:nvPr userDrawn="1"/>
        </p:nvSpPr>
        <p:spPr>
          <a:xfrm>
            <a:off x="6007072" y="-603960"/>
            <a:ext cx="1804684" cy="270000"/>
          </a:xfrm>
          <a:prstGeom prst="roundRect">
            <a:avLst>
              <a:gd name="adj" fmla="val 50000"/>
            </a:avLst>
          </a:prstGeom>
          <a:solidFill>
            <a:srgbClr val="F2B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55"/>
              </a:lnSpc>
            </a:pPr>
            <a:r>
              <a:rPr lang="en-US" sz="750" dirty="0">
                <a:solidFill>
                  <a:schemeClr val="bg1"/>
                </a:solidFill>
                <a:latin typeface="Verdana" panose="020B0604030504040204" pitchFamily="34" charset="0"/>
                <a:ea typeface="Verdana" panose="020B0604030504040204" pitchFamily="34" charset="0"/>
                <a:cs typeface="Verdana" panose="020B0604030504040204" pitchFamily="34" charset="0"/>
              </a:rPr>
              <a:t>GIALLO ACCREDIA</a:t>
            </a:r>
          </a:p>
        </p:txBody>
      </p:sp>
      <p:pic>
        <p:nvPicPr>
          <p:cNvPr id="11" name="Immagine 10">
            <a:extLst>
              <a:ext uri="{FF2B5EF4-FFF2-40B4-BE49-F238E27FC236}">
                <a16:creationId xmlns:a16="http://schemas.microsoft.com/office/drawing/2014/main" id="{306AACDC-DBC2-C145-8361-A58B756892E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9144000" cy="1481328"/>
          </a:xfrm>
          <a:prstGeom prst="rect">
            <a:avLst/>
          </a:prstGeom>
        </p:spPr>
      </p:pic>
    </p:spTree>
    <p:extLst>
      <p:ext uri="{BB962C8B-B14F-4D97-AF65-F5344CB8AC3E}">
        <p14:creationId xmlns:p14="http://schemas.microsoft.com/office/powerpoint/2010/main" val="1808518518"/>
      </p:ext>
    </p:extLst>
  </p:cSld>
  <p:clrMap bg1="lt1" tx1="dk1" bg2="lt2" tx2="dk2" accent1="accent1" accent2="accent2" accent3="accent3" accent4="accent4" accent5="accent5" accent6="accent6" hlink="hlink" folHlink="folHlink"/>
  <p:sldLayoutIdLst>
    <p:sldLayoutId id="214748378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066" userDrawn="1">
          <p15:clr>
            <a:srgbClr val="F26B43"/>
          </p15:clr>
        </p15:guide>
        <p15:guide id="3" pos="4672" userDrawn="1">
          <p15:clr>
            <a:srgbClr val="F26B43"/>
          </p15:clr>
        </p15:guide>
        <p15:guide id="4" orient="horz" pos="2998" userDrawn="1">
          <p15:clr>
            <a:srgbClr val="F26B43"/>
          </p15:clr>
        </p15:guide>
        <p15:guide id="5" pos="188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54A1D80-0447-B23B-4EAF-8D29945C2966}"/>
              </a:ext>
            </a:extLst>
          </p:cNvPr>
          <p:cNvPicPr>
            <a:picLocks noChangeAspect="1"/>
          </p:cNvPicPr>
          <p:nvPr userDrawn="1"/>
        </p:nvPicPr>
        <p:blipFill>
          <a:blip r:embed="rId5"/>
          <a:srcRect/>
          <a:stretch/>
        </p:blipFill>
        <p:spPr>
          <a:xfrm>
            <a:off x="40338" y="4692436"/>
            <a:ext cx="9055760" cy="427040"/>
          </a:xfrm>
          <a:prstGeom prst="rect">
            <a:avLst/>
          </a:prstGeom>
        </p:spPr>
      </p:pic>
      <p:sp>
        <p:nvSpPr>
          <p:cNvPr id="9" name="Rettangolo arrotondato 22">
            <a:extLst>
              <a:ext uri="{FF2B5EF4-FFF2-40B4-BE49-F238E27FC236}">
                <a16:creationId xmlns:a16="http://schemas.microsoft.com/office/drawing/2014/main" id="{9BAE5546-3040-684E-A9CB-DBC2D075A357}"/>
              </a:ext>
            </a:extLst>
          </p:cNvPr>
          <p:cNvSpPr/>
          <p:nvPr userDrawn="1"/>
        </p:nvSpPr>
        <p:spPr>
          <a:xfrm>
            <a:off x="1524000" y="-603960"/>
            <a:ext cx="1804684" cy="270000"/>
          </a:xfrm>
          <a:prstGeom prst="roundRect">
            <a:avLst>
              <a:gd name="adj" fmla="val 50000"/>
            </a:avLst>
          </a:prstGeom>
          <a:solidFill>
            <a:srgbClr val="004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55"/>
              </a:lnSpc>
            </a:pPr>
            <a:r>
              <a:rPr lang="en-US" sz="750" dirty="0">
                <a:solidFill>
                  <a:schemeClr val="bg1"/>
                </a:solidFill>
                <a:latin typeface="Verdana" panose="020B0604030504040204" pitchFamily="34" charset="0"/>
                <a:ea typeface="Verdana" panose="020B0604030504040204" pitchFamily="34" charset="0"/>
                <a:cs typeface="Verdana" panose="020B0604030504040204" pitchFamily="34" charset="0"/>
              </a:rPr>
              <a:t>BLU ACCREDIA</a:t>
            </a:r>
          </a:p>
        </p:txBody>
      </p:sp>
      <p:sp>
        <p:nvSpPr>
          <p:cNvPr id="10" name="Rettangolo arrotondato 22">
            <a:extLst>
              <a:ext uri="{FF2B5EF4-FFF2-40B4-BE49-F238E27FC236}">
                <a16:creationId xmlns:a16="http://schemas.microsoft.com/office/drawing/2014/main" id="{9A670806-811B-C340-A8AE-E0BE11D470BB}"/>
              </a:ext>
            </a:extLst>
          </p:cNvPr>
          <p:cNvSpPr/>
          <p:nvPr userDrawn="1"/>
        </p:nvSpPr>
        <p:spPr>
          <a:xfrm>
            <a:off x="3765536" y="-603960"/>
            <a:ext cx="1804684" cy="270000"/>
          </a:xfrm>
          <a:prstGeom prst="roundRect">
            <a:avLst>
              <a:gd name="adj" fmla="val 50000"/>
            </a:avLst>
          </a:prstGeom>
          <a:solidFill>
            <a:srgbClr val="AD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55"/>
              </a:lnSpc>
            </a:pPr>
            <a:r>
              <a:rPr lang="en-US" sz="750" dirty="0">
                <a:solidFill>
                  <a:schemeClr val="bg1"/>
                </a:solidFill>
                <a:latin typeface="Verdana" panose="020B0604030504040204" pitchFamily="34" charset="0"/>
                <a:ea typeface="Verdana" panose="020B0604030504040204" pitchFamily="34" charset="0"/>
                <a:cs typeface="Verdana" panose="020B0604030504040204" pitchFamily="34" charset="0"/>
              </a:rPr>
              <a:t>GRIGIO ACCREDIA</a:t>
            </a:r>
          </a:p>
        </p:txBody>
      </p:sp>
      <p:sp>
        <p:nvSpPr>
          <p:cNvPr id="11" name="Rettangolo arrotondato 22">
            <a:extLst>
              <a:ext uri="{FF2B5EF4-FFF2-40B4-BE49-F238E27FC236}">
                <a16:creationId xmlns:a16="http://schemas.microsoft.com/office/drawing/2014/main" id="{21B3BCC2-18D7-1643-85AE-19EE88FD8960}"/>
              </a:ext>
            </a:extLst>
          </p:cNvPr>
          <p:cNvSpPr/>
          <p:nvPr userDrawn="1"/>
        </p:nvSpPr>
        <p:spPr>
          <a:xfrm>
            <a:off x="6007072" y="-603960"/>
            <a:ext cx="1804684" cy="270000"/>
          </a:xfrm>
          <a:prstGeom prst="roundRect">
            <a:avLst>
              <a:gd name="adj" fmla="val 50000"/>
            </a:avLst>
          </a:prstGeom>
          <a:solidFill>
            <a:srgbClr val="F2B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55"/>
              </a:lnSpc>
            </a:pPr>
            <a:r>
              <a:rPr lang="en-US" sz="750" dirty="0">
                <a:solidFill>
                  <a:schemeClr val="bg1"/>
                </a:solidFill>
                <a:latin typeface="Verdana" panose="020B0604030504040204" pitchFamily="34" charset="0"/>
                <a:ea typeface="Verdana" panose="020B0604030504040204" pitchFamily="34" charset="0"/>
                <a:cs typeface="Verdana" panose="020B0604030504040204" pitchFamily="34" charset="0"/>
              </a:rPr>
              <a:t>GIALLO ACCREDIA</a:t>
            </a:r>
          </a:p>
        </p:txBody>
      </p:sp>
      <p:sp>
        <p:nvSpPr>
          <p:cNvPr id="13" name="object 3">
            <a:extLst>
              <a:ext uri="{FF2B5EF4-FFF2-40B4-BE49-F238E27FC236}">
                <a16:creationId xmlns:a16="http://schemas.microsoft.com/office/drawing/2014/main" id="{30223BD6-BF1D-EB4A-A4DE-05BCF445BE16}"/>
              </a:ext>
            </a:extLst>
          </p:cNvPr>
          <p:cNvSpPr/>
          <p:nvPr userDrawn="1"/>
        </p:nvSpPr>
        <p:spPr>
          <a:xfrm>
            <a:off x="426033" y="385953"/>
            <a:ext cx="1114901" cy="19050"/>
          </a:xfrm>
          <a:custGeom>
            <a:avLst/>
            <a:gdLst/>
            <a:ahLst/>
            <a:cxnLst/>
            <a:rect l="l" t="t" r="r" b="b"/>
            <a:pathLst>
              <a:path w="1486535" h="25400">
                <a:moveTo>
                  <a:pt x="1485938" y="0"/>
                </a:moveTo>
                <a:lnTo>
                  <a:pt x="0" y="0"/>
                </a:lnTo>
                <a:lnTo>
                  <a:pt x="0" y="25400"/>
                </a:lnTo>
                <a:lnTo>
                  <a:pt x="1485938" y="25400"/>
                </a:lnTo>
                <a:lnTo>
                  <a:pt x="1485938" y="0"/>
                </a:lnTo>
                <a:close/>
              </a:path>
            </a:pathLst>
          </a:custGeom>
          <a:solidFill>
            <a:srgbClr val="F2BB30"/>
          </a:solidFill>
        </p:spPr>
        <p:txBody>
          <a:bodyPr wrap="square" lIns="0" tIns="0" rIns="0" bIns="0" rtlCol="0"/>
          <a:lstStyle/>
          <a:p>
            <a:endParaRPr sz="1350"/>
          </a:p>
        </p:txBody>
      </p:sp>
      <p:sp>
        <p:nvSpPr>
          <p:cNvPr id="2" name="Segnaposto testo 8">
            <a:extLst>
              <a:ext uri="{FF2B5EF4-FFF2-40B4-BE49-F238E27FC236}">
                <a16:creationId xmlns:a16="http://schemas.microsoft.com/office/drawing/2014/main" id="{01F5B3F1-D174-1649-A0D1-710E0F984FA9}"/>
              </a:ext>
            </a:extLst>
          </p:cNvPr>
          <p:cNvSpPr txBox="1">
            <a:spLocks/>
          </p:cNvSpPr>
          <p:nvPr userDrawn="1"/>
        </p:nvSpPr>
        <p:spPr>
          <a:xfrm>
            <a:off x="1665249" y="4792289"/>
            <a:ext cx="5379017" cy="260432"/>
          </a:xfrm>
          <a:prstGeom prst="rect">
            <a:avLst/>
          </a:prstGeom>
        </p:spPr>
        <p:txBody>
          <a:bodyPr anchor="b"/>
          <a:lstStyle>
            <a:lvl1pPr marL="0" indent="0" algn="l" defTabSz="685800" rtl="0" eaLnBrk="1" latinLnBrk="0" hangingPunct="1">
              <a:lnSpc>
                <a:spcPct val="90000"/>
              </a:lnSpc>
              <a:spcBef>
                <a:spcPts val="750"/>
              </a:spcBef>
              <a:buFont typeface="Arial" panose="020B0604020202020204" pitchFamily="34" charset="0"/>
              <a:buNone/>
              <a:defRPr lang="en-US" sz="800" b="1" kern="1200">
                <a:solidFill>
                  <a:srgbClr val="004557"/>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it-IT" dirty="0"/>
              <a:t>RM e CRM  se li riconosci non li eviti</a:t>
            </a:r>
          </a:p>
        </p:txBody>
      </p:sp>
    </p:spTree>
    <p:extLst>
      <p:ext uri="{BB962C8B-B14F-4D97-AF65-F5344CB8AC3E}">
        <p14:creationId xmlns:p14="http://schemas.microsoft.com/office/powerpoint/2010/main" val="2459588856"/>
      </p:ext>
    </p:extLst>
  </p:cSld>
  <p:clrMap bg1="lt1" tx1="dk1" bg2="lt2" tx2="dk2" accent1="accent1" accent2="accent2" accent3="accent3" accent4="accent4" accent5="accent5" accent6="accent6" hlink="hlink" folHlink="folHlink"/>
  <p:sldLayoutIdLst>
    <p:sldLayoutId id="2147483704" r:id="rId1"/>
    <p:sldLayoutId id="2147483783" r:id="rId2"/>
    <p:sldLayoutId id="2147483784"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088" userDrawn="1">
          <p15:clr>
            <a:srgbClr val="F26B43"/>
          </p15:clr>
        </p15:guide>
        <p15:guide id="4" pos="4672" userDrawn="1">
          <p15:clr>
            <a:srgbClr val="F26B43"/>
          </p15:clr>
        </p15:guide>
        <p15:guide id="5" orient="horz" pos="242" userDrawn="1">
          <p15:clr>
            <a:srgbClr val="F26B43"/>
          </p15:clr>
        </p15:guide>
        <p15:guide id="6" orient="horz" pos="2998" userDrawn="1">
          <p15:clr>
            <a:srgbClr val="F26B43"/>
          </p15:clr>
        </p15:guide>
        <p15:guide id="7" orient="horz" pos="291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ttangolo arrotondato 22">
            <a:extLst>
              <a:ext uri="{FF2B5EF4-FFF2-40B4-BE49-F238E27FC236}">
                <a16:creationId xmlns:a16="http://schemas.microsoft.com/office/drawing/2014/main" id="{4DB09E95-C640-2C45-8223-B38A614AFBED}"/>
              </a:ext>
            </a:extLst>
          </p:cNvPr>
          <p:cNvSpPr/>
          <p:nvPr userDrawn="1"/>
        </p:nvSpPr>
        <p:spPr>
          <a:xfrm>
            <a:off x="1524000" y="-603960"/>
            <a:ext cx="1804684" cy="270000"/>
          </a:xfrm>
          <a:prstGeom prst="roundRect">
            <a:avLst>
              <a:gd name="adj" fmla="val 50000"/>
            </a:avLst>
          </a:prstGeom>
          <a:solidFill>
            <a:srgbClr val="004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55"/>
              </a:lnSpc>
            </a:pPr>
            <a:r>
              <a:rPr lang="en-US" sz="750" dirty="0">
                <a:solidFill>
                  <a:schemeClr val="bg1"/>
                </a:solidFill>
                <a:latin typeface="Verdana" panose="020B0604030504040204" pitchFamily="34" charset="0"/>
                <a:ea typeface="Verdana" panose="020B0604030504040204" pitchFamily="34" charset="0"/>
                <a:cs typeface="Verdana" panose="020B0604030504040204" pitchFamily="34" charset="0"/>
              </a:rPr>
              <a:t>BLU ACCREDIA</a:t>
            </a:r>
          </a:p>
        </p:txBody>
      </p:sp>
      <p:sp>
        <p:nvSpPr>
          <p:cNvPr id="12" name="Rettangolo arrotondato 22">
            <a:extLst>
              <a:ext uri="{FF2B5EF4-FFF2-40B4-BE49-F238E27FC236}">
                <a16:creationId xmlns:a16="http://schemas.microsoft.com/office/drawing/2014/main" id="{66EDEC32-736E-B347-902D-2D4AD25F46B0}"/>
              </a:ext>
            </a:extLst>
          </p:cNvPr>
          <p:cNvSpPr/>
          <p:nvPr userDrawn="1"/>
        </p:nvSpPr>
        <p:spPr>
          <a:xfrm>
            <a:off x="3765536" y="-603960"/>
            <a:ext cx="1804684" cy="270000"/>
          </a:xfrm>
          <a:prstGeom prst="roundRect">
            <a:avLst>
              <a:gd name="adj" fmla="val 50000"/>
            </a:avLst>
          </a:prstGeom>
          <a:solidFill>
            <a:srgbClr val="AD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55"/>
              </a:lnSpc>
            </a:pPr>
            <a:r>
              <a:rPr lang="en-US" sz="750" dirty="0">
                <a:solidFill>
                  <a:schemeClr val="bg1"/>
                </a:solidFill>
                <a:latin typeface="Verdana" panose="020B0604030504040204" pitchFamily="34" charset="0"/>
                <a:ea typeface="Verdana" panose="020B0604030504040204" pitchFamily="34" charset="0"/>
                <a:cs typeface="Verdana" panose="020B0604030504040204" pitchFamily="34" charset="0"/>
              </a:rPr>
              <a:t>GRIGIO ACCREDIA</a:t>
            </a:r>
          </a:p>
        </p:txBody>
      </p:sp>
      <p:sp>
        <p:nvSpPr>
          <p:cNvPr id="13" name="Rettangolo arrotondato 22">
            <a:extLst>
              <a:ext uri="{FF2B5EF4-FFF2-40B4-BE49-F238E27FC236}">
                <a16:creationId xmlns:a16="http://schemas.microsoft.com/office/drawing/2014/main" id="{A467507C-E7CF-9F4B-AA37-E4E18D75EE61}"/>
              </a:ext>
            </a:extLst>
          </p:cNvPr>
          <p:cNvSpPr/>
          <p:nvPr userDrawn="1"/>
        </p:nvSpPr>
        <p:spPr>
          <a:xfrm>
            <a:off x="6007072" y="-603960"/>
            <a:ext cx="1804684" cy="270000"/>
          </a:xfrm>
          <a:prstGeom prst="roundRect">
            <a:avLst>
              <a:gd name="adj" fmla="val 50000"/>
            </a:avLst>
          </a:prstGeom>
          <a:solidFill>
            <a:srgbClr val="F2B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55"/>
              </a:lnSpc>
            </a:pPr>
            <a:r>
              <a:rPr lang="en-US" sz="750" dirty="0">
                <a:solidFill>
                  <a:schemeClr val="bg1"/>
                </a:solidFill>
                <a:latin typeface="Verdana" panose="020B0604030504040204" pitchFamily="34" charset="0"/>
                <a:ea typeface="Verdana" panose="020B0604030504040204" pitchFamily="34" charset="0"/>
                <a:cs typeface="Verdana" panose="020B0604030504040204" pitchFamily="34" charset="0"/>
              </a:rPr>
              <a:t>GIALLO ACCREDIA</a:t>
            </a:r>
          </a:p>
        </p:txBody>
      </p:sp>
      <p:pic>
        <p:nvPicPr>
          <p:cNvPr id="4" name="Immagine 3">
            <a:extLst>
              <a:ext uri="{FF2B5EF4-FFF2-40B4-BE49-F238E27FC236}">
                <a16:creationId xmlns:a16="http://schemas.microsoft.com/office/drawing/2014/main" id="{20E125AF-9821-E84C-9123-182CEC65D39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9170506" cy="5143500"/>
          </a:xfrm>
          <a:prstGeom prst="rect">
            <a:avLst/>
          </a:prstGeom>
        </p:spPr>
      </p:pic>
    </p:spTree>
    <p:extLst>
      <p:ext uri="{BB962C8B-B14F-4D97-AF65-F5344CB8AC3E}">
        <p14:creationId xmlns:p14="http://schemas.microsoft.com/office/powerpoint/2010/main" val="390132494"/>
      </p:ext>
    </p:extLst>
  </p:cSld>
  <p:clrMap bg1="lt1" tx1="dk1" bg2="lt2" tx2="dk2" accent1="accent1" accent2="accent2" accent3="accent3" accent4="accent4" accent5="accent5" accent6="accent6" hlink="hlink" folHlink="folHlink"/>
  <p:sldLayoutIdLst>
    <p:sldLayoutId id="2147483776"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hyperlink" Target="https://www.accredia.it/pubblicazione/approfondimento-sui-materiali-di-riferimento/"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accredia.it/pubblicazione/approfondimento-sui-materiali-di-riferimento/"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accredia.it/pubblicazione/approfondimento-sui-materiali-di-riferimento/"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hyperlink" Target="https://www.accredia.it/pubblicazione/approfondimento-sui-materiali-di-riferimento/" TargetMode="External"/><Relationship Id="rId5" Type="http://schemas.openxmlformats.org/officeDocument/2006/relationships/image" Target="../media/image11.pn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www.accredia.it/pubblicazione/approfondimento-sui-materiali-di-riferimento/"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hyperlink" Target="https://ilac.org/publications-and-resources/ilac-promotional-brochures/"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accredia.it/pubblicazione/approfondimento-sui-materiali-di-riferiment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ilac.org/publications-and-resources/ilac-policy-series/"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6.jpeg"/><Relationship Id="rId4" Type="http://schemas.openxmlformats.org/officeDocument/2006/relationships/diagramLayout" Target="../diagrams/layout2.xml"/><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A4F2685-A870-B464-AF03-14586FF9AA2A}"/>
              </a:ext>
            </a:extLst>
          </p:cNvPr>
          <p:cNvSpPr>
            <a:spLocks noGrp="1"/>
          </p:cNvSpPr>
          <p:nvPr>
            <p:ph type="body" sz="quarter" idx="12"/>
          </p:nvPr>
        </p:nvSpPr>
        <p:spPr>
          <a:xfrm>
            <a:off x="4940493" y="3244137"/>
            <a:ext cx="3232624" cy="235448"/>
          </a:xfrm>
        </p:spPr>
        <p:txBody>
          <a:bodyPr/>
          <a:lstStyle/>
          <a:p>
            <a:r>
              <a:rPr lang="it-IT" dirty="0"/>
              <a:t>Rosalba Mugno</a:t>
            </a:r>
          </a:p>
        </p:txBody>
      </p:sp>
      <p:sp>
        <p:nvSpPr>
          <p:cNvPr id="3" name="Segnaposto testo 2">
            <a:extLst>
              <a:ext uri="{FF2B5EF4-FFF2-40B4-BE49-F238E27FC236}">
                <a16:creationId xmlns:a16="http://schemas.microsoft.com/office/drawing/2014/main" id="{04165376-E3F0-CE1F-03AB-4C986E97A7AC}"/>
              </a:ext>
            </a:extLst>
          </p:cNvPr>
          <p:cNvSpPr>
            <a:spLocks noGrp="1"/>
          </p:cNvSpPr>
          <p:nvPr>
            <p:ph type="body" sz="quarter" idx="13"/>
          </p:nvPr>
        </p:nvSpPr>
        <p:spPr>
          <a:xfrm>
            <a:off x="4940493" y="3387734"/>
            <a:ext cx="3184798" cy="704661"/>
          </a:xfrm>
        </p:spPr>
        <p:txBody>
          <a:bodyPr/>
          <a:lstStyle/>
          <a:p>
            <a:r>
              <a:rPr lang="it-IT" dirty="0"/>
              <a:t>Direttore Dipartimento Laboratori di taratura Accredia</a:t>
            </a:r>
          </a:p>
        </p:txBody>
      </p:sp>
      <p:sp>
        <p:nvSpPr>
          <p:cNvPr id="4" name="Titolo 3">
            <a:extLst>
              <a:ext uri="{FF2B5EF4-FFF2-40B4-BE49-F238E27FC236}">
                <a16:creationId xmlns:a16="http://schemas.microsoft.com/office/drawing/2014/main" id="{2A2FFED8-97FD-5B14-BE68-DCA0D8197FBF}"/>
              </a:ext>
            </a:extLst>
          </p:cNvPr>
          <p:cNvSpPr>
            <a:spLocks noGrp="1"/>
          </p:cNvSpPr>
          <p:nvPr>
            <p:ph type="title"/>
          </p:nvPr>
        </p:nvSpPr>
        <p:spPr>
          <a:xfrm>
            <a:off x="3794077" y="2141937"/>
            <a:ext cx="5070143" cy="1219924"/>
          </a:xfrm>
        </p:spPr>
        <p:txBody>
          <a:bodyPr/>
          <a:lstStyle/>
          <a:p>
            <a:pPr algn="ctr"/>
            <a:r>
              <a:rPr lang="it-IT" dirty="0"/>
              <a:t>RM e CRM </a:t>
            </a:r>
            <a:br>
              <a:rPr lang="it-IT" dirty="0"/>
            </a:br>
            <a:r>
              <a:rPr lang="it-IT" dirty="0"/>
              <a:t>se li riconosci non li eviti</a:t>
            </a:r>
            <a:br>
              <a:rPr lang="it-IT" dirty="0"/>
            </a:br>
            <a:endParaRPr lang="it-IT" dirty="0"/>
          </a:p>
        </p:txBody>
      </p:sp>
      <p:sp>
        <p:nvSpPr>
          <p:cNvPr id="5" name="Segnaposto testo 4">
            <a:extLst>
              <a:ext uri="{FF2B5EF4-FFF2-40B4-BE49-F238E27FC236}">
                <a16:creationId xmlns:a16="http://schemas.microsoft.com/office/drawing/2014/main" id="{4F91473D-C893-3C80-0670-01A2C9B449FC}"/>
              </a:ext>
            </a:extLst>
          </p:cNvPr>
          <p:cNvSpPr>
            <a:spLocks noGrp="1"/>
          </p:cNvSpPr>
          <p:nvPr>
            <p:ph type="body" sz="quarter" idx="10"/>
          </p:nvPr>
        </p:nvSpPr>
        <p:spPr/>
        <p:txBody>
          <a:bodyPr/>
          <a:lstStyle/>
          <a:p>
            <a:r>
              <a:rPr lang="it-IT" dirty="0"/>
              <a:t>Bologna, 7 giugno 2024</a:t>
            </a:r>
          </a:p>
        </p:txBody>
      </p:sp>
      <p:pic>
        <p:nvPicPr>
          <p:cNvPr id="6" name="Immagine 5">
            <a:extLst>
              <a:ext uri="{FF2B5EF4-FFF2-40B4-BE49-F238E27FC236}">
                <a16:creationId xmlns:a16="http://schemas.microsoft.com/office/drawing/2014/main" id="{54528450-1CB9-67E1-FC2D-9253CEEE30A2}"/>
              </a:ext>
            </a:extLst>
          </p:cNvPr>
          <p:cNvPicPr>
            <a:picLocks noChangeAspect="1"/>
          </p:cNvPicPr>
          <p:nvPr/>
        </p:nvPicPr>
        <p:blipFill>
          <a:blip r:embed="rId2"/>
          <a:stretch>
            <a:fillRect/>
          </a:stretch>
        </p:blipFill>
        <p:spPr>
          <a:xfrm>
            <a:off x="345991" y="1999443"/>
            <a:ext cx="3798137" cy="2115495"/>
          </a:xfrm>
          <a:prstGeom prst="rect">
            <a:avLst/>
          </a:prstGeom>
        </p:spPr>
      </p:pic>
    </p:spTree>
    <p:extLst>
      <p:ext uri="{BB962C8B-B14F-4D97-AF65-F5344CB8AC3E}">
        <p14:creationId xmlns:p14="http://schemas.microsoft.com/office/powerpoint/2010/main" val="2861901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CB47CDF-2610-17F4-A164-042695FBF362}"/>
              </a:ext>
            </a:extLst>
          </p:cNvPr>
          <p:cNvPicPr>
            <a:picLocks noChangeAspect="1"/>
          </p:cNvPicPr>
          <p:nvPr/>
        </p:nvPicPr>
        <p:blipFill>
          <a:blip r:embed="rId3"/>
          <a:stretch>
            <a:fillRect/>
          </a:stretch>
        </p:blipFill>
        <p:spPr>
          <a:xfrm>
            <a:off x="5262031" y="2609870"/>
            <a:ext cx="1354525" cy="569001"/>
          </a:xfrm>
          <a:prstGeom prst="rect">
            <a:avLst/>
          </a:prstGeom>
        </p:spPr>
      </p:pic>
      <p:pic>
        <p:nvPicPr>
          <p:cNvPr id="4" name="Immagine 3" descr="Immagine che contiene testo, Carattere, logo, Elementi grafici&#10;&#10;Descrizione generata automaticamente">
            <a:extLst>
              <a:ext uri="{FF2B5EF4-FFF2-40B4-BE49-F238E27FC236}">
                <a16:creationId xmlns:a16="http://schemas.microsoft.com/office/drawing/2014/main" id="{9EFB807E-0864-13B5-4543-27B005A4B719}"/>
              </a:ext>
            </a:extLst>
          </p:cNvPr>
          <p:cNvPicPr>
            <a:picLocks noChangeAspect="1"/>
          </p:cNvPicPr>
          <p:nvPr/>
        </p:nvPicPr>
        <p:blipFill>
          <a:blip r:embed="rId4"/>
          <a:stretch>
            <a:fillRect/>
          </a:stretch>
        </p:blipFill>
        <p:spPr>
          <a:xfrm>
            <a:off x="4449047" y="2107463"/>
            <a:ext cx="2107224" cy="653506"/>
          </a:xfrm>
          <a:prstGeom prst="rect">
            <a:avLst/>
          </a:prstGeom>
        </p:spPr>
      </p:pic>
      <p:pic>
        <p:nvPicPr>
          <p:cNvPr id="14" name="Immagine 13" descr="Immagine che contiene Carattere, cerchio, Elementi grafici, bianco&#10;&#10;Descrizione generata automaticamente">
            <a:extLst>
              <a:ext uri="{FF2B5EF4-FFF2-40B4-BE49-F238E27FC236}">
                <a16:creationId xmlns:a16="http://schemas.microsoft.com/office/drawing/2014/main" id="{88907B60-6733-4CD8-6ED6-0B1DACE704F1}"/>
              </a:ext>
            </a:extLst>
          </p:cNvPr>
          <p:cNvPicPr>
            <a:picLocks noChangeAspect="1"/>
          </p:cNvPicPr>
          <p:nvPr/>
        </p:nvPicPr>
        <p:blipFill>
          <a:blip r:embed="rId5"/>
          <a:stretch>
            <a:fillRect/>
          </a:stretch>
        </p:blipFill>
        <p:spPr>
          <a:xfrm>
            <a:off x="6198111" y="1986869"/>
            <a:ext cx="1097688" cy="787231"/>
          </a:xfrm>
          <a:prstGeom prst="rect">
            <a:avLst/>
          </a:prstGeom>
        </p:spPr>
      </p:pic>
      <p:sp>
        <p:nvSpPr>
          <p:cNvPr id="2" name="Titolo 1">
            <a:extLst>
              <a:ext uri="{FF2B5EF4-FFF2-40B4-BE49-F238E27FC236}">
                <a16:creationId xmlns:a16="http://schemas.microsoft.com/office/drawing/2014/main" id="{A31EA7BB-5959-492C-A7C8-117AA59BC6C0}"/>
              </a:ext>
            </a:extLst>
          </p:cNvPr>
          <p:cNvSpPr>
            <a:spLocks noGrp="1"/>
          </p:cNvSpPr>
          <p:nvPr>
            <p:ph type="title"/>
          </p:nvPr>
        </p:nvSpPr>
        <p:spPr>
          <a:xfrm>
            <a:off x="1622067" y="403450"/>
            <a:ext cx="6743264" cy="741538"/>
          </a:xfrm>
        </p:spPr>
        <p:txBody>
          <a:bodyPr/>
          <a:lstStyle/>
          <a:p>
            <a:r>
              <a:rPr lang="it-IT" sz="1600" b="1" dirty="0">
                <a:solidFill>
                  <a:srgbClr val="0045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Fornitore competente di </a:t>
            </a:r>
            <a:r>
              <a:rPr lang="it-IT" dirty="0">
                <a:effectLst>
                  <a:outerShdw blurRad="38100" dist="38100" dir="2700000" algn="tl">
                    <a:srgbClr val="000000">
                      <a:alpha val="43137"/>
                    </a:srgbClr>
                  </a:outerShdw>
                </a:effectLst>
              </a:rPr>
              <a:t>CRM</a:t>
            </a:r>
            <a:endParaRPr lang="it-IT" dirty="0"/>
          </a:p>
        </p:txBody>
      </p:sp>
      <p:sp>
        <p:nvSpPr>
          <p:cNvPr id="9" name="CasellaDiTesto 8">
            <a:extLst>
              <a:ext uri="{FF2B5EF4-FFF2-40B4-BE49-F238E27FC236}">
                <a16:creationId xmlns:a16="http://schemas.microsoft.com/office/drawing/2014/main" id="{7AA61E72-1505-7149-ECB1-95DAE96B4742}"/>
              </a:ext>
            </a:extLst>
          </p:cNvPr>
          <p:cNvSpPr txBox="1"/>
          <p:nvPr/>
        </p:nvSpPr>
        <p:spPr>
          <a:xfrm>
            <a:off x="261257" y="1152345"/>
            <a:ext cx="4846320" cy="646331"/>
          </a:xfrm>
          <a:prstGeom prst="rect">
            <a:avLst/>
          </a:prstGeom>
          <a:noFill/>
        </p:spPr>
        <p:txBody>
          <a:bodyPr wrap="square">
            <a:spAutoFit/>
          </a:bodyPr>
          <a:lstStyle/>
          <a:p>
            <a:pPr algn="just"/>
            <a:r>
              <a:rPr lang="it-IT" sz="1200" dirty="0">
                <a:latin typeface="Verdana" panose="020B0604030504040204" pitchFamily="34" charset="0"/>
                <a:ea typeface="Verdana" panose="020B0604030504040204" pitchFamily="34" charset="0"/>
              </a:rPr>
              <a:t>4)  </a:t>
            </a:r>
            <a:r>
              <a:rPr lang="it-IT" sz="1200" b="1" dirty="0">
                <a:solidFill>
                  <a:srgbClr val="7030A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Istituti Metrologici Nazionali </a:t>
            </a:r>
            <a:r>
              <a:rPr lang="it-IT" sz="1200" dirty="0">
                <a:latin typeface="Verdana" panose="020B0604030504040204" pitchFamily="34" charset="0"/>
                <a:ea typeface="Verdana" panose="020B0604030504040204" pitchFamily="34" charset="0"/>
              </a:rPr>
              <a:t>(NMI) e Istituti Designati (DI) che producono CRM le cui proprietà sono incluse nel KCDB del BIPM</a:t>
            </a:r>
          </a:p>
        </p:txBody>
      </p:sp>
      <p:sp>
        <p:nvSpPr>
          <p:cNvPr id="12" name="CasellaDiTesto 11">
            <a:extLst>
              <a:ext uri="{FF2B5EF4-FFF2-40B4-BE49-F238E27FC236}">
                <a16:creationId xmlns:a16="http://schemas.microsoft.com/office/drawing/2014/main" id="{13EDA893-B22B-9036-5C08-B3CF8B5CC6B0}"/>
              </a:ext>
            </a:extLst>
          </p:cNvPr>
          <p:cNvSpPr txBox="1"/>
          <p:nvPr/>
        </p:nvSpPr>
        <p:spPr>
          <a:xfrm>
            <a:off x="261258" y="2078769"/>
            <a:ext cx="4389120" cy="830997"/>
          </a:xfrm>
          <a:prstGeom prst="rect">
            <a:avLst/>
          </a:prstGeom>
          <a:noFill/>
        </p:spPr>
        <p:txBody>
          <a:bodyPr wrap="square">
            <a:spAutoFit/>
          </a:bodyPr>
          <a:lstStyle>
            <a:defPPr>
              <a:defRPr lang="en-US"/>
            </a:defPPr>
            <a:lvl1pPr algn="just">
              <a:defRPr sz="1200">
                <a:latin typeface="Verdana" panose="020B0604030504040204" pitchFamily="34" charset="0"/>
                <a:ea typeface="Verdana" panose="020B0604030504040204" pitchFamily="34" charset="0"/>
              </a:defRPr>
            </a:lvl1pPr>
          </a:lstStyle>
          <a:p>
            <a:r>
              <a:rPr lang="it-IT" dirty="0"/>
              <a:t>5) </a:t>
            </a:r>
            <a:r>
              <a:rPr lang="it-IT" b="1" dirty="0">
                <a:solidFill>
                  <a:srgbClr val="7030A0"/>
                </a:solidFill>
                <a:effectLst>
                  <a:outerShdw blurRad="38100" dist="38100" dir="2700000" algn="tl">
                    <a:srgbClr val="000000">
                      <a:alpha val="43137"/>
                    </a:srgbClr>
                  </a:outerShdw>
                </a:effectLst>
              </a:rPr>
              <a:t>Produttori di materiali di riferimento </a:t>
            </a:r>
            <a:r>
              <a:rPr lang="it-IT" dirty="0"/>
              <a:t>(RMP) accreditati in accordo alla ISO 17034 che producono</a:t>
            </a:r>
          </a:p>
          <a:p>
            <a:r>
              <a:rPr lang="it-IT" dirty="0"/>
              <a:t>CRM i cui valori certificati sono riportati nello scopo di accreditamento</a:t>
            </a:r>
          </a:p>
        </p:txBody>
      </p:sp>
      <p:pic>
        <p:nvPicPr>
          <p:cNvPr id="5" name="Immagine 4">
            <a:extLst>
              <a:ext uri="{FF2B5EF4-FFF2-40B4-BE49-F238E27FC236}">
                <a16:creationId xmlns:a16="http://schemas.microsoft.com/office/drawing/2014/main" id="{CBEA0F76-A8C9-460E-8C60-FA6E3C142E54}"/>
              </a:ext>
            </a:extLst>
          </p:cNvPr>
          <p:cNvPicPr>
            <a:picLocks noChangeAspect="1"/>
          </p:cNvPicPr>
          <p:nvPr/>
        </p:nvPicPr>
        <p:blipFill rotWithShape="1">
          <a:blip r:embed="rId6"/>
          <a:srcRect l="34336" t="19508" r="41505" b="45408"/>
          <a:stretch/>
        </p:blipFill>
        <p:spPr>
          <a:xfrm>
            <a:off x="7244390" y="681126"/>
            <a:ext cx="1730674" cy="1413701"/>
          </a:xfrm>
          <a:prstGeom prst="rect">
            <a:avLst/>
          </a:prstGeom>
          <a:effectLst>
            <a:glow rad="228600">
              <a:srgbClr val="F2BB30">
                <a:alpha val="40000"/>
              </a:srgbClr>
            </a:glow>
          </a:effectLst>
        </p:spPr>
      </p:pic>
      <p:pic>
        <p:nvPicPr>
          <p:cNvPr id="16" name="Immagine 15" descr="Immagine che contiene testo, schermata, Carattere, documento&#10;&#10;Descrizione generata automaticamente">
            <a:extLst>
              <a:ext uri="{FF2B5EF4-FFF2-40B4-BE49-F238E27FC236}">
                <a16:creationId xmlns:a16="http://schemas.microsoft.com/office/drawing/2014/main" id="{B10FD3C0-A495-5C77-3019-357BDC32DE33}"/>
              </a:ext>
            </a:extLst>
          </p:cNvPr>
          <p:cNvPicPr>
            <a:picLocks noChangeAspect="1"/>
          </p:cNvPicPr>
          <p:nvPr/>
        </p:nvPicPr>
        <p:blipFill rotWithShape="1">
          <a:blip r:embed="rId7"/>
          <a:srcRect b="49555"/>
          <a:stretch/>
        </p:blipFill>
        <p:spPr>
          <a:xfrm>
            <a:off x="6900331" y="2849800"/>
            <a:ext cx="2118656" cy="1487800"/>
          </a:xfrm>
          <a:prstGeom prst="rect">
            <a:avLst/>
          </a:prstGeom>
          <a:effectLst>
            <a:glow rad="228600">
              <a:srgbClr val="F2BB30">
                <a:alpha val="40000"/>
              </a:srgbClr>
            </a:glow>
          </a:effectLst>
        </p:spPr>
      </p:pic>
      <p:sp>
        <p:nvSpPr>
          <p:cNvPr id="7" name="CasellaDiTesto 6">
            <a:extLst>
              <a:ext uri="{FF2B5EF4-FFF2-40B4-BE49-F238E27FC236}">
                <a16:creationId xmlns:a16="http://schemas.microsoft.com/office/drawing/2014/main" id="{265040EF-7B37-C257-E54A-B50C9CC61CBB}"/>
              </a:ext>
            </a:extLst>
          </p:cNvPr>
          <p:cNvSpPr txBox="1"/>
          <p:nvPr/>
        </p:nvSpPr>
        <p:spPr>
          <a:xfrm>
            <a:off x="261257" y="2992126"/>
            <a:ext cx="6071524" cy="276999"/>
          </a:xfrm>
          <a:prstGeom prst="rect">
            <a:avLst/>
          </a:prstGeom>
          <a:noFill/>
        </p:spPr>
        <p:txBody>
          <a:bodyPr wrap="square">
            <a:spAutoFit/>
          </a:bodyPr>
          <a:lstStyle/>
          <a:p>
            <a:r>
              <a:rPr lang="it-IT" sz="1200" dirty="0">
                <a:latin typeface="Verdana" panose="020B0604030504040204" pitchFamily="34" charset="0"/>
                <a:ea typeface="Verdana" panose="020B0604030504040204" pitchFamily="34" charset="0"/>
              </a:rPr>
              <a:t>6)  Organizzazioni elencate nel </a:t>
            </a:r>
            <a:r>
              <a:rPr lang="it-IT" sz="1200" b="1" dirty="0">
                <a:solidFill>
                  <a:srgbClr val="7030A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database JCTLM </a:t>
            </a:r>
            <a:r>
              <a:rPr lang="it-IT" sz="1200" dirty="0">
                <a:latin typeface="Verdana" panose="020B0604030504040204" pitchFamily="34" charset="0"/>
                <a:ea typeface="Verdana" panose="020B0604030504040204" pitchFamily="34" charset="0"/>
              </a:rPr>
              <a:t>(in www.bipm.org)</a:t>
            </a:r>
          </a:p>
        </p:txBody>
      </p:sp>
      <p:pic>
        <p:nvPicPr>
          <p:cNvPr id="13" name="Immagine 12" descr="Immagine che contiene schermata, testo, Elementi grafici, Blu elettrico&#10;&#10;Descrizione generata automaticamente">
            <a:extLst>
              <a:ext uri="{FF2B5EF4-FFF2-40B4-BE49-F238E27FC236}">
                <a16:creationId xmlns:a16="http://schemas.microsoft.com/office/drawing/2014/main" id="{61AD08FB-B820-69F3-D923-7696CCEDC27B}"/>
              </a:ext>
            </a:extLst>
          </p:cNvPr>
          <p:cNvPicPr>
            <a:picLocks noChangeAspect="1"/>
          </p:cNvPicPr>
          <p:nvPr/>
        </p:nvPicPr>
        <p:blipFill>
          <a:blip r:embed="rId8"/>
          <a:stretch>
            <a:fillRect/>
          </a:stretch>
        </p:blipFill>
        <p:spPr>
          <a:xfrm>
            <a:off x="672737" y="3271453"/>
            <a:ext cx="5660044" cy="1185071"/>
          </a:xfrm>
          <a:prstGeom prst="rect">
            <a:avLst/>
          </a:prstGeom>
        </p:spPr>
      </p:pic>
      <p:grpSp>
        <p:nvGrpSpPr>
          <p:cNvPr id="3" name="Gruppo 2">
            <a:extLst>
              <a:ext uri="{FF2B5EF4-FFF2-40B4-BE49-F238E27FC236}">
                <a16:creationId xmlns:a16="http://schemas.microsoft.com/office/drawing/2014/main" id="{51A6413B-5708-348F-28D3-CF654F02D85B}"/>
              </a:ext>
            </a:extLst>
          </p:cNvPr>
          <p:cNvGrpSpPr>
            <a:grpSpLocks noChangeAspect="1"/>
          </p:cNvGrpSpPr>
          <p:nvPr/>
        </p:nvGrpSpPr>
        <p:grpSpPr>
          <a:xfrm>
            <a:off x="5614251" y="938923"/>
            <a:ext cx="1361767" cy="610878"/>
            <a:chOff x="6363710" y="2296157"/>
            <a:chExt cx="2505101" cy="1123768"/>
          </a:xfrm>
        </p:grpSpPr>
        <p:pic>
          <p:nvPicPr>
            <p:cNvPr id="6" name="Immagine 5">
              <a:extLst>
                <a:ext uri="{FF2B5EF4-FFF2-40B4-BE49-F238E27FC236}">
                  <a16:creationId xmlns:a16="http://schemas.microsoft.com/office/drawing/2014/main" id="{023B049E-12AC-9523-1831-51845E877FB3}"/>
                </a:ext>
              </a:extLst>
            </p:cNvPr>
            <p:cNvPicPr>
              <a:picLocks noChangeAspect="1"/>
            </p:cNvPicPr>
            <p:nvPr/>
          </p:nvPicPr>
          <p:blipFill rotWithShape="1">
            <a:blip r:embed="rId9"/>
            <a:srcRect l="30708" t="34130" r="27344" b="32416"/>
            <a:stretch/>
          </p:blipFill>
          <p:spPr>
            <a:xfrm>
              <a:off x="6363710" y="2296157"/>
              <a:ext cx="2505101" cy="1123768"/>
            </a:xfrm>
            <a:prstGeom prst="rect">
              <a:avLst/>
            </a:prstGeom>
          </p:spPr>
        </p:pic>
        <p:cxnSp>
          <p:nvCxnSpPr>
            <p:cNvPr id="10" name="Connettore diritto 9">
              <a:extLst>
                <a:ext uri="{FF2B5EF4-FFF2-40B4-BE49-F238E27FC236}">
                  <a16:creationId xmlns:a16="http://schemas.microsoft.com/office/drawing/2014/main" id="{497619DB-408B-0947-827C-D9EEC863CE50}"/>
                </a:ext>
              </a:extLst>
            </p:cNvPr>
            <p:cNvCxnSpPr>
              <a:cxnSpLocks/>
            </p:cNvCxnSpPr>
            <p:nvPr/>
          </p:nvCxnSpPr>
          <p:spPr>
            <a:xfrm>
              <a:off x="8654143" y="2309219"/>
              <a:ext cx="0" cy="1044000"/>
            </a:xfrm>
            <a:prstGeom prst="line">
              <a:avLst/>
            </a:prstGeom>
            <a:ln>
              <a:solidFill>
                <a:srgbClr val="ADADAD"/>
              </a:solidFill>
            </a:ln>
          </p:spPr>
          <p:style>
            <a:lnRef idx="1">
              <a:schemeClr val="accent1"/>
            </a:lnRef>
            <a:fillRef idx="0">
              <a:schemeClr val="accent1"/>
            </a:fillRef>
            <a:effectRef idx="0">
              <a:schemeClr val="accent1"/>
            </a:effectRef>
            <a:fontRef idx="minor">
              <a:schemeClr val="tx1"/>
            </a:fontRef>
          </p:style>
        </p:cxnSp>
      </p:grpSp>
      <p:pic>
        <p:nvPicPr>
          <p:cNvPr id="11" name="Picture 14" descr="Home">
            <a:extLst>
              <a:ext uri="{FF2B5EF4-FFF2-40B4-BE49-F238E27FC236}">
                <a16:creationId xmlns:a16="http://schemas.microsoft.com/office/drawing/2014/main" id="{7E5C619A-79DB-85D0-143D-6A34EED692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01746" y="1569697"/>
            <a:ext cx="13545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asellaDiTesto 19">
            <a:extLst>
              <a:ext uri="{FF2B5EF4-FFF2-40B4-BE49-F238E27FC236}">
                <a16:creationId xmlns:a16="http://schemas.microsoft.com/office/drawing/2014/main" id="{2FDEA954-68B2-F752-2486-E0570095FCF8}"/>
              </a:ext>
            </a:extLst>
          </p:cNvPr>
          <p:cNvSpPr txBox="1"/>
          <p:nvPr/>
        </p:nvSpPr>
        <p:spPr>
          <a:xfrm>
            <a:off x="267349" y="4463051"/>
            <a:ext cx="8766057" cy="276999"/>
          </a:xfrm>
          <a:prstGeom prst="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txBody>
          <a:bodyPr wrap="square">
            <a:spAutoFit/>
          </a:bodyPr>
          <a:lstStyle>
            <a:defPPr>
              <a:defRPr lang="en-US"/>
            </a:defPPr>
            <a:lvl1pPr algn="just">
              <a:defRPr sz="1200">
                <a:latin typeface="Verdana" panose="020B0604030504040204" pitchFamily="34" charset="0"/>
                <a:ea typeface="Verdana" panose="020B0604030504040204" pitchFamily="34" charset="0"/>
              </a:defRPr>
            </a:lvl1pPr>
          </a:lstStyle>
          <a:p>
            <a:r>
              <a:rPr lang="it-IT" b="1" dirty="0"/>
              <a:t>L’impiego di Fornitori classificati come 4), 5) e 6) è da ritenersi di pari validità</a:t>
            </a:r>
          </a:p>
        </p:txBody>
      </p:sp>
    </p:spTree>
    <p:extLst>
      <p:ext uri="{BB962C8B-B14F-4D97-AF65-F5344CB8AC3E}">
        <p14:creationId xmlns:p14="http://schemas.microsoft.com/office/powerpoint/2010/main" val="166776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testo 12">
            <a:extLst>
              <a:ext uri="{FF2B5EF4-FFF2-40B4-BE49-F238E27FC236}">
                <a16:creationId xmlns:a16="http://schemas.microsoft.com/office/drawing/2014/main" id="{BCA9233B-6F37-C23D-6174-50BCFC8C2627}"/>
              </a:ext>
            </a:extLst>
          </p:cNvPr>
          <p:cNvSpPr>
            <a:spLocks noGrp="1"/>
          </p:cNvSpPr>
          <p:nvPr>
            <p:ph type="body" sz="quarter" idx="11"/>
          </p:nvPr>
        </p:nvSpPr>
        <p:spPr>
          <a:xfrm>
            <a:off x="365761" y="1240203"/>
            <a:ext cx="4942687" cy="3272324"/>
          </a:xfrm>
        </p:spPr>
        <p:txBody>
          <a:bodyPr/>
          <a:lstStyle/>
          <a:p>
            <a:r>
              <a:rPr lang="it-IT" sz="1400" dirty="0"/>
              <a:t>ISO = International Organization for </a:t>
            </a:r>
            <a:r>
              <a:rPr lang="it-IT" sz="1400" dirty="0" err="1"/>
              <a:t>Standardization</a:t>
            </a:r>
            <a:endParaRPr lang="it-IT" sz="1400" dirty="0"/>
          </a:p>
          <a:p>
            <a:endParaRPr lang="it-IT" sz="1400" dirty="0"/>
          </a:p>
          <a:p>
            <a:r>
              <a:rPr lang="it-IT" sz="1400" dirty="0"/>
              <a:t>Norma:</a:t>
            </a:r>
          </a:p>
          <a:p>
            <a:pPr marL="285750" indent="-285750">
              <a:buFontTx/>
              <a:buChar char="-"/>
            </a:pPr>
            <a:r>
              <a:rPr lang="it-IT" sz="1400" dirty="0"/>
              <a:t>internazionale</a:t>
            </a:r>
          </a:p>
          <a:p>
            <a:pPr marL="285750" indent="-285750">
              <a:buFontTx/>
              <a:buChar char="-"/>
            </a:pPr>
            <a:r>
              <a:rPr lang="it-IT" sz="1400" dirty="0"/>
              <a:t>contiene requisiti tecnici e gestionali</a:t>
            </a:r>
          </a:p>
          <a:p>
            <a:pPr marL="285750" indent="-285750">
              <a:buFontTx/>
              <a:buChar char="-"/>
            </a:pPr>
            <a:r>
              <a:rPr lang="it-IT" sz="1400" dirty="0"/>
              <a:t>a carattere volontario</a:t>
            </a:r>
          </a:p>
          <a:p>
            <a:endParaRPr lang="it-IT" sz="1400" dirty="0"/>
          </a:p>
          <a:p>
            <a:pPr algn="ctr"/>
            <a:r>
              <a:rPr lang="it-IT" sz="1400" dirty="0"/>
              <a:t>Versione italiana </a:t>
            </a:r>
            <a:r>
              <a:rPr lang="it-IT" sz="1400" dirty="0">
                <a:sym typeface="Wingdings" panose="05000000000000000000" pitchFamily="2" charset="2"/>
              </a:rPr>
              <a:t> </a:t>
            </a:r>
          </a:p>
          <a:p>
            <a:pPr algn="ctr"/>
            <a:r>
              <a:rPr lang="it-IT" sz="1600" b="1" dirty="0">
                <a:solidFill>
                  <a:srgbClr val="C00000"/>
                </a:solidFill>
                <a:sym typeface="Wingdings" panose="05000000000000000000" pitchFamily="2" charset="2"/>
              </a:rPr>
              <a:t>UNI CEI EN ISO 17034 (2017)</a:t>
            </a:r>
            <a:endParaRPr lang="it-IT" sz="1600" b="1" dirty="0">
              <a:solidFill>
                <a:srgbClr val="C00000"/>
              </a:solidFill>
            </a:endParaRPr>
          </a:p>
          <a:p>
            <a:pPr algn="ctr"/>
            <a:r>
              <a:rPr lang="it-IT" sz="1600" i="1" dirty="0"/>
              <a:t>«Requisiti generali per la competenza dei produttori di materiali di riferimento»</a:t>
            </a:r>
          </a:p>
        </p:txBody>
      </p:sp>
      <p:sp>
        <p:nvSpPr>
          <p:cNvPr id="11" name="Titolo 10">
            <a:extLst>
              <a:ext uri="{FF2B5EF4-FFF2-40B4-BE49-F238E27FC236}">
                <a16:creationId xmlns:a16="http://schemas.microsoft.com/office/drawing/2014/main" id="{F5B44964-9BE9-8C7D-3213-9FB8C1982F88}"/>
              </a:ext>
            </a:extLst>
          </p:cNvPr>
          <p:cNvSpPr>
            <a:spLocks noGrp="1"/>
          </p:cNvSpPr>
          <p:nvPr>
            <p:ph type="title"/>
          </p:nvPr>
        </p:nvSpPr>
        <p:spPr/>
        <p:txBody>
          <a:bodyPr/>
          <a:lstStyle/>
          <a:p>
            <a:r>
              <a:rPr lang="it-IT" dirty="0"/>
              <a:t>La norma ISO 17034</a:t>
            </a:r>
          </a:p>
        </p:txBody>
      </p:sp>
      <p:pic>
        <p:nvPicPr>
          <p:cNvPr id="4" name="Immagine 3">
            <a:extLst>
              <a:ext uri="{FF2B5EF4-FFF2-40B4-BE49-F238E27FC236}">
                <a16:creationId xmlns:a16="http://schemas.microsoft.com/office/drawing/2014/main" id="{6511FC3A-696B-6F35-FD35-2664B1D39A13}"/>
              </a:ext>
            </a:extLst>
          </p:cNvPr>
          <p:cNvPicPr>
            <a:picLocks noChangeAspect="1"/>
          </p:cNvPicPr>
          <p:nvPr/>
        </p:nvPicPr>
        <p:blipFill rotWithShape="1">
          <a:blip r:embed="rId2"/>
          <a:srcRect l="25703" t="19733" r="35157" b="17916"/>
          <a:stretch/>
        </p:blipFill>
        <p:spPr>
          <a:xfrm>
            <a:off x="5308448" y="1272856"/>
            <a:ext cx="3579019" cy="3207018"/>
          </a:xfrm>
          <a:prstGeom prst="rect">
            <a:avLst/>
          </a:prstGeom>
          <a:effectLst>
            <a:glow rad="228600">
              <a:srgbClr val="004557">
                <a:alpha val="40000"/>
              </a:srgbClr>
            </a:glow>
          </a:effectLst>
        </p:spPr>
      </p:pic>
    </p:spTree>
    <p:extLst>
      <p:ext uri="{BB962C8B-B14F-4D97-AF65-F5344CB8AC3E}">
        <p14:creationId xmlns:p14="http://schemas.microsoft.com/office/powerpoint/2010/main" val="3254070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0C1F0C6A-B742-A60B-6E1B-821970EB6383}"/>
              </a:ext>
            </a:extLst>
          </p:cNvPr>
          <p:cNvSpPr>
            <a:spLocks noGrp="1"/>
          </p:cNvSpPr>
          <p:nvPr>
            <p:ph type="body" sz="quarter" idx="11"/>
          </p:nvPr>
        </p:nvSpPr>
        <p:spPr>
          <a:xfrm>
            <a:off x="365760" y="842643"/>
            <a:ext cx="8420793" cy="3272324"/>
          </a:xfrm>
        </p:spPr>
        <p:txBody>
          <a:bodyPr/>
          <a:lstStyle/>
          <a:p>
            <a:pPr marL="171450" indent="-171450">
              <a:buFont typeface="Arial" panose="020B0604020202020204" pitchFamily="34" charset="0"/>
              <a:buChar char="•"/>
            </a:pPr>
            <a:r>
              <a:rPr lang="it-IT" sz="1000" b="1" dirty="0">
                <a:solidFill>
                  <a:srgbClr val="C00000"/>
                </a:solidFill>
              </a:rPr>
              <a:t>Pianificazione</a:t>
            </a:r>
            <a:r>
              <a:rPr lang="it-IT" sz="1000" dirty="0"/>
              <a:t> della produzione;</a:t>
            </a:r>
          </a:p>
          <a:p>
            <a:pPr marL="171450" indent="-171450">
              <a:buFont typeface="Arial" panose="020B0604020202020204" pitchFamily="34" charset="0"/>
              <a:buChar char="•"/>
            </a:pPr>
            <a:r>
              <a:rPr lang="it-IT" sz="1000" b="1" dirty="0"/>
              <a:t>Controllo</a:t>
            </a:r>
            <a:r>
              <a:rPr lang="it-IT" sz="1000" dirty="0"/>
              <a:t> della produzione;</a:t>
            </a:r>
          </a:p>
          <a:p>
            <a:pPr marL="171450" indent="-171450">
              <a:buFont typeface="Arial" panose="020B0604020202020204" pitchFamily="34" charset="0"/>
              <a:buChar char="•"/>
            </a:pPr>
            <a:r>
              <a:rPr lang="it-IT" sz="1000" b="1" dirty="0"/>
              <a:t>Movimentazione</a:t>
            </a:r>
            <a:r>
              <a:rPr lang="it-IT" sz="1000" dirty="0"/>
              <a:t>/</a:t>
            </a:r>
            <a:r>
              <a:rPr lang="it-IT" sz="1000" b="1" dirty="0"/>
              <a:t>manipolazione</a:t>
            </a:r>
            <a:r>
              <a:rPr lang="it-IT" sz="1000" dirty="0"/>
              <a:t> e </a:t>
            </a:r>
            <a:r>
              <a:rPr lang="it-IT" sz="1000" b="1" dirty="0"/>
              <a:t>immagazzinamento </a:t>
            </a:r>
            <a:r>
              <a:rPr lang="it-IT" sz="1000" dirty="0"/>
              <a:t>dei materiali;</a:t>
            </a:r>
          </a:p>
          <a:p>
            <a:pPr marL="171450" indent="-171450">
              <a:buFont typeface="Arial" panose="020B0604020202020204" pitchFamily="34" charset="0"/>
              <a:buChar char="•"/>
            </a:pPr>
            <a:r>
              <a:rPr lang="it-IT" sz="1000" dirty="0"/>
              <a:t>Trattamento del materiale;</a:t>
            </a:r>
          </a:p>
          <a:p>
            <a:pPr marL="171450" indent="-171450">
              <a:buFont typeface="Arial" panose="020B0604020202020204" pitchFamily="34" charset="0"/>
              <a:buChar char="•"/>
            </a:pPr>
            <a:r>
              <a:rPr lang="it-IT" sz="1000" dirty="0"/>
              <a:t>Procedura e apparecchiature di misura;</a:t>
            </a:r>
          </a:p>
          <a:p>
            <a:pPr marL="171450" indent="-171450">
              <a:buFont typeface="Arial" panose="020B0604020202020204" pitchFamily="34" charset="0"/>
              <a:buChar char="•"/>
            </a:pPr>
            <a:r>
              <a:rPr lang="it-IT" sz="1000" dirty="0"/>
              <a:t>Integrità e valutazione dei dati;</a:t>
            </a:r>
          </a:p>
          <a:p>
            <a:pPr marL="171450" indent="-171450">
              <a:buFont typeface="Arial" panose="020B0604020202020204" pitchFamily="34" charset="0"/>
              <a:buChar char="•"/>
            </a:pPr>
            <a:r>
              <a:rPr lang="it-IT" sz="1000" b="1" dirty="0">
                <a:solidFill>
                  <a:srgbClr val="C00000"/>
                </a:solidFill>
              </a:rPr>
              <a:t>Riferibilità metrologica </a:t>
            </a:r>
            <a:r>
              <a:rPr lang="it-IT" sz="1000" dirty="0"/>
              <a:t>dei valori certificati;</a:t>
            </a:r>
          </a:p>
          <a:p>
            <a:pPr marL="171450" indent="-171450">
              <a:buFont typeface="Arial" panose="020B0604020202020204" pitchFamily="34" charset="0"/>
              <a:buChar char="•"/>
            </a:pPr>
            <a:r>
              <a:rPr lang="it-IT" sz="1000" dirty="0"/>
              <a:t>Valutazione dell’</a:t>
            </a:r>
            <a:r>
              <a:rPr lang="it-IT" sz="1000" b="1" dirty="0">
                <a:solidFill>
                  <a:srgbClr val="C00000"/>
                </a:solidFill>
              </a:rPr>
              <a:t>omogeneità</a:t>
            </a:r>
            <a:r>
              <a:rPr lang="it-IT" sz="1000" dirty="0"/>
              <a:t>;</a:t>
            </a:r>
            <a:endParaRPr lang="it-IT" sz="1000" b="1" dirty="0">
              <a:solidFill>
                <a:srgbClr val="C00000"/>
              </a:solidFill>
            </a:endParaRPr>
          </a:p>
          <a:p>
            <a:pPr marL="171450" indent="-171450">
              <a:buFont typeface="Arial" panose="020B0604020202020204" pitchFamily="34" charset="0"/>
              <a:buChar char="•"/>
            </a:pPr>
            <a:r>
              <a:rPr lang="it-IT" sz="1000" dirty="0"/>
              <a:t>Valutazione e monitoraggio della </a:t>
            </a:r>
            <a:r>
              <a:rPr lang="it-IT" sz="1000" b="1" dirty="0">
                <a:solidFill>
                  <a:srgbClr val="C00000"/>
                </a:solidFill>
              </a:rPr>
              <a:t>stabilità</a:t>
            </a:r>
            <a:r>
              <a:rPr lang="it-IT" sz="1000" dirty="0"/>
              <a:t>;</a:t>
            </a:r>
          </a:p>
          <a:p>
            <a:pPr marL="171450" indent="-171450">
              <a:buFont typeface="Arial" panose="020B0604020202020204" pitchFamily="34" charset="0"/>
              <a:buChar char="•"/>
            </a:pPr>
            <a:r>
              <a:rPr lang="it-IT" sz="1000" b="1" dirty="0">
                <a:solidFill>
                  <a:srgbClr val="C00000"/>
                </a:solidFill>
              </a:rPr>
              <a:t>Caratterizzazione</a:t>
            </a:r>
            <a:r>
              <a:rPr lang="it-IT" sz="1000" dirty="0"/>
              <a:t> e misurazione dei valori delle proprietà;</a:t>
            </a:r>
          </a:p>
          <a:p>
            <a:pPr marL="171450" indent="-171450">
              <a:buFont typeface="Arial" panose="020B0604020202020204" pitchFamily="34" charset="0"/>
              <a:buChar char="•"/>
            </a:pPr>
            <a:r>
              <a:rPr lang="it-IT" sz="1000" b="1" dirty="0">
                <a:solidFill>
                  <a:srgbClr val="C00000"/>
                </a:solidFill>
              </a:rPr>
              <a:t>Assegnazione dei valori </a:t>
            </a:r>
            <a:r>
              <a:rPr lang="it-IT" sz="1000" dirty="0"/>
              <a:t>delle proprietà e loro </a:t>
            </a:r>
            <a:r>
              <a:rPr lang="it-IT" sz="1000" b="1" dirty="0">
                <a:solidFill>
                  <a:srgbClr val="C00000"/>
                </a:solidFill>
              </a:rPr>
              <a:t>incertezze</a:t>
            </a:r>
            <a:r>
              <a:rPr lang="it-IT" sz="1000" dirty="0"/>
              <a:t>;</a:t>
            </a:r>
          </a:p>
          <a:p>
            <a:pPr marL="171450" indent="-171450">
              <a:buFont typeface="Arial" panose="020B0604020202020204" pitchFamily="34" charset="0"/>
              <a:buChar char="•"/>
            </a:pPr>
            <a:r>
              <a:rPr lang="it-IT" sz="1000" b="1" dirty="0">
                <a:solidFill>
                  <a:srgbClr val="C00000"/>
                </a:solidFill>
              </a:rPr>
              <a:t>Documenti </a:t>
            </a:r>
            <a:r>
              <a:rPr lang="it-IT" sz="1000" dirty="0"/>
              <a:t>ed etichette;</a:t>
            </a:r>
          </a:p>
          <a:p>
            <a:pPr marL="171450" indent="-171450">
              <a:buFont typeface="Arial" panose="020B0604020202020204" pitchFamily="34" charset="0"/>
              <a:buChar char="•"/>
            </a:pPr>
            <a:r>
              <a:rPr lang="it-IT" sz="1000" dirty="0"/>
              <a:t>Servizio di </a:t>
            </a:r>
            <a:r>
              <a:rPr lang="it-IT" sz="1000" b="1" dirty="0"/>
              <a:t>distribuzione</a:t>
            </a:r>
            <a:r>
              <a:rPr lang="it-IT" sz="1000" dirty="0"/>
              <a:t>;</a:t>
            </a:r>
          </a:p>
          <a:p>
            <a:pPr marL="171450" indent="-171450">
              <a:buFont typeface="Arial" panose="020B0604020202020204" pitchFamily="34" charset="0"/>
              <a:buChar char="•"/>
            </a:pPr>
            <a:r>
              <a:rPr lang="it-IT" sz="1000" dirty="0" err="1"/>
              <a:t>ecc</a:t>
            </a:r>
            <a:r>
              <a:rPr lang="it-IT" sz="1000" dirty="0"/>
              <a:t>…</a:t>
            </a:r>
          </a:p>
          <a:p>
            <a:endParaRPr lang="it-IT" sz="1000" dirty="0"/>
          </a:p>
        </p:txBody>
      </p:sp>
      <p:sp>
        <p:nvSpPr>
          <p:cNvPr id="3" name="Titolo 2">
            <a:extLst>
              <a:ext uri="{FF2B5EF4-FFF2-40B4-BE49-F238E27FC236}">
                <a16:creationId xmlns:a16="http://schemas.microsoft.com/office/drawing/2014/main" id="{82C9DDEE-3441-1743-B731-186394FE3E2E}"/>
              </a:ext>
            </a:extLst>
          </p:cNvPr>
          <p:cNvSpPr>
            <a:spLocks noGrp="1"/>
          </p:cNvSpPr>
          <p:nvPr>
            <p:ph type="title"/>
          </p:nvPr>
        </p:nvSpPr>
        <p:spPr>
          <a:xfrm>
            <a:off x="335133" y="403450"/>
            <a:ext cx="5794734" cy="316495"/>
          </a:xfrm>
        </p:spPr>
        <p:txBody>
          <a:bodyPr/>
          <a:lstStyle/>
          <a:p>
            <a:r>
              <a:rPr lang="it-IT" dirty="0"/>
              <a:t>Processi coinvolti nella produzione di RM/CRM</a:t>
            </a:r>
          </a:p>
        </p:txBody>
      </p:sp>
      <p:sp>
        <p:nvSpPr>
          <p:cNvPr id="8" name="Rettangolo arrotondato 1">
            <a:extLst>
              <a:ext uri="{FF2B5EF4-FFF2-40B4-BE49-F238E27FC236}">
                <a16:creationId xmlns:a16="http://schemas.microsoft.com/office/drawing/2014/main" id="{A514084E-4E62-B578-4FC0-150F7C46F05C}"/>
              </a:ext>
            </a:extLst>
          </p:cNvPr>
          <p:cNvSpPr/>
          <p:nvPr/>
        </p:nvSpPr>
        <p:spPr bwMode="auto">
          <a:xfrm>
            <a:off x="1425133" y="4142052"/>
            <a:ext cx="6279215" cy="463186"/>
          </a:xfrm>
          <a:prstGeom prst="roundRect">
            <a:avLst/>
          </a:prstGeom>
          <a:noFill/>
          <a:ln w="9525" cap="flat" cmpd="sng" algn="ctr">
            <a:solidFill>
              <a:schemeClr val="accent5">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83369" lvl="1" algn="just"/>
            <a:r>
              <a:rPr lang="it-IT" sz="1050" b="1" dirty="0">
                <a:solidFill>
                  <a:schemeClr val="accent5">
                    <a:lumMod val="50000"/>
                  </a:schemeClr>
                </a:solidFill>
                <a:latin typeface="Futura Md BT"/>
              </a:rPr>
              <a:t>UNI CEI EN ISO 17034 (2017)</a:t>
            </a:r>
          </a:p>
          <a:p>
            <a:pPr marL="283369" lvl="1" algn="just"/>
            <a:r>
              <a:rPr lang="it-IT" sz="1050" dirty="0">
                <a:solidFill>
                  <a:schemeClr val="accent5">
                    <a:lumMod val="50000"/>
                  </a:schemeClr>
                </a:solidFill>
                <a:latin typeface="Futura Md BT"/>
              </a:rPr>
              <a:t>Requisiti generali per la competenza dei produttori di materiali di riferimento</a:t>
            </a:r>
          </a:p>
          <a:p>
            <a:pPr marL="283369" lvl="1" algn="just"/>
            <a:endParaRPr lang="it-IT" sz="1050" dirty="0">
              <a:solidFill>
                <a:schemeClr val="accent5">
                  <a:lumMod val="50000"/>
                </a:schemeClr>
              </a:solidFill>
              <a:latin typeface="Futura Md BT"/>
            </a:endParaRPr>
          </a:p>
        </p:txBody>
      </p:sp>
      <p:sp>
        <p:nvSpPr>
          <p:cNvPr id="9" name="Segnaposto testo 5">
            <a:extLst>
              <a:ext uri="{FF2B5EF4-FFF2-40B4-BE49-F238E27FC236}">
                <a16:creationId xmlns:a16="http://schemas.microsoft.com/office/drawing/2014/main" id="{936979E3-6F56-98C6-9562-980F8D8131F8}"/>
              </a:ext>
            </a:extLst>
          </p:cNvPr>
          <p:cNvSpPr txBox="1">
            <a:spLocks/>
          </p:cNvSpPr>
          <p:nvPr/>
        </p:nvSpPr>
        <p:spPr>
          <a:xfrm>
            <a:off x="5935764" y="2132299"/>
            <a:ext cx="2592977" cy="640763"/>
          </a:xfrm>
          <a:prstGeom prst="rect">
            <a:avLst/>
          </a:prstGeom>
        </p:spPr>
        <p:txBody>
          <a:bodyPr anchor="t"/>
          <a:lstStyle>
            <a:lvl1pPr marL="0" indent="0" algn="l" defTabSz="685800" rtl="0" eaLnBrk="1" latinLnBrk="0" hangingPunct="1">
              <a:lnSpc>
                <a:spcPct val="90000"/>
              </a:lnSpc>
              <a:spcBef>
                <a:spcPts val="750"/>
              </a:spcBef>
              <a:buFont typeface="Arial" panose="020B0604020202020204" pitchFamily="34" charset="0"/>
              <a:buNone/>
              <a:defRPr lang="en-US" sz="11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it-IT" sz="1400" b="1" dirty="0">
                <a:solidFill>
                  <a:schemeClr val="accent5">
                    <a:lumMod val="50000"/>
                  </a:schemeClr>
                </a:solidFill>
                <a:latin typeface="Futura Md BT"/>
              </a:rPr>
              <a:t>UNI CEI EN ISO 17034 (2017)</a:t>
            </a:r>
          </a:p>
          <a:p>
            <a:pPr algn="ctr"/>
            <a:r>
              <a:rPr lang="it-IT" sz="1400" b="1" dirty="0">
                <a:solidFill>
                  <a:schemeClr val="accent5">
                    <a:lumMod val="50000"/>
                  </a:schemeClr>
                </a:solidFill>
                <a:latin typeface="Futura Md BT"/>
              </a:rPr>
              <a:t>Paragrafo 7</a:t>
            </a:r>
          </a:p>
          <a:p>
            <a:endParaRPr lang="it-IT" dirty="0"/>
          </a:p>
        </p:txBody>
      </p:sp>
      <p:sp>
        <p:nvSpPr>
          <p:cNvPr id="4" name="Parentesi graffa chiusa 3">
            <a:extLst>
              <a:ext uri="{FF2B5EF4-FFF2-40B4-BE49-F238E27FC236}">
                <a16:creationId xmlns:a16="http://schemas.microsoft.com/office/drawing/2014/main" id="{67487D9E-F76C-FAE8-A0FD-D40720A5E136}"/>
              </a:ext>
            </a:extLst>
          </p:cNvPr>
          <p:cNvSpPr/>
          <p:nvPr/>
        </p:nvSpPr>
        <p:spPr>
          <a:xfrm>
            <a:off x="5617031" y="815557"/>
            <a:ext cx="318733" cy="327232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1728884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5ED9288-5F58-ACCF-B343-162136FA217B}"/>
              </a:ext>
            </a:extLst>
          </p:cNvPr>
          <p:cNvSpPr>
            <a:spLocks noGrp="1"/>
          </p:cNvSpPr>
          <p:nvPr>
            <p:ph type="title"/>
          </p:nvPr>
        </p:nvSpPr>
        <p:spPr/>
        <p:txBody>
          <a:bodyPr/>
          <a:lstStyle/>
          <a:p>
            <a:r>
              <a:rPr lang="it-IT" dirty="0"/>
              <a:t>Schema di produzione di un RM/CRM</a:t>
            </a:r>
          </a:p>
        </p:txBody>
      </p:sp>
      <p:sp>
        <p:nvSpPr>
          <p:cNvPr id="7" name="Rettangolo arrotondato 1">
            <a:extLst>
              <a:ext uri="{FF2B5EF4-FFF2-40B4-BE49-F238E27FC236}">
                <a16:creationId xmlns:a16="http://schemas.microsoft.com/office/drawing/2014/main" id="{8FC88DFB-6B63-192A-FAE2-A77AAA809185}"/>
              </a:ext>
            </a:extLst>
          </p:cNvPr>
          <p:cNvSpPr/>
          <p:nvPr/>
        </p:nvSpPr>
        <p:spPr bwMode="auto">
          <a:xfrm>
            <a:off x="5138529" y="1925485"/>
            <a:ext cx="3866679" cy="654504"/>
          </a:xfrm>
          <a:prstGeom prst="roundRect">
            <a:avLst/>
          </a:prstGeom>
          <a:noFill/>
          <a:ln w="9525" cap="flat" cmpd="sng" algn="ctr">
            <a:solidFill>
              <a:schemeClr val="accent5">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83369" lvl="1" algn="just"/>
            <a:endParaRPr lang="it-IT" sz="1050" dirty="0">
              <a:solidFill>
                <a:schemeClr val="accent5">
                  <a:lumMod val="50000"/>
                </a:schemeClr>
              </a:solidFill>
              <a:latin typeface="Futura Md BT"/>
            </a:endParaRPr>
          </a:p>
        </p:txBody>
      </p:sp>
      <p:grpSp>
        <p:nvGrpSpPr>
          <p:cNvPr id="8" name="Gruppo 7">
            <a:extLst>
              <a:ext uri="{FF2B5EF4-FFF2-40B4-BE49-F238E27FC236}">
                <a16:creationId xmlns:a16="http://schemas.microsoft.com/office/drawing/2014/main" id="{9DE69E07-D266-9E60-F500-61ADB023FA52}"/>
              </a:ext>
            </a:extLst>
          </p:cNvPr>
          <p:cNvGrpSpPr/>
          <p:nvPr/>
        </p:nvGrpSpPr>
        <p:grpSpPr>
          <a:xfrm>
            <a:off x="782538" y="776529"/>
            <a:ext cx="4355991" cy="3805366"/>
            <a:chOff x="1941442" y="514800"/>
            <a:chExt cx="4355991" cy="3805366"/>
          </a:xfrm>
        </p:grpSpPr>
        <p:sp>
          <p:nvSpPr>
            <p:cNvPr id="9" name="Segnaposto testo 5">
              <a:extLst>
                <a:ext uri="{FF2B5EF4-FFF2-40B4-BE49-F238E27FC236}">
                  <a16:creationId xmlns:a16="http://schemas.microsoft.com/office/drawing/2014/main" id="{DC4AA987-4ED2-F1DE-8DD7-75AC8DF8411C}"/>
                </a:ext>
              </a:extLst>
            </p:cNvPr>
            <p:cNvSpPr>
              <a:spLocks noGrp="1"/>
            </p:cNvSpPr>
            <p:nvPr>
              <p:ph type="body" sz="quarter" idx="11"/>
            </p:nvPr>
          </p:nvSpPr>
          <p:spPr>
            <a:xfrm>
              <a:off x="3324967" y="514800"/>
              <a:ext cx="2114685" cy="224672"/>
            </a:xfrm>
            <a:ln>
              <a:solidFill>
                <a:srgbClr val="004557"/>
              </a:solidFill>
            </a:ln>
          </p:spPr>
          <p:txBody>
            <a:bodyPr/>
            <a:lstStyle/>
            <a:p>
              <a:pPr algn="ctr"/>
              <a:r>
                <a:rPr lang="it-IT" dirty="0"/>
                <a:t>Definizione del RM/CRM</a:t>
              </a:r>
            </a:p>
          </p:txBody>
        </p:sp>
        <p:sp>
          <p:nvSpPr>
            <p:cNvPr id="10" name="Segnaposto testo 5">
              <a:extLst>
                <a:ext uri="{FF2B5EF4-FFF2-40B4-BE49-F238E27FC236}">
                  <a16:creationId xmlns:a16="http://schemas.microsoft.com/office/drawing/2014/main" id="{1EFD05AA-2BED-E9FA-53D1-1476AEF9DC82}"/>
                </a:ext>
              </a:extLst>
            </p:cNvPr>
            <p:cNvSpPr txBox="1">
              <a:spLocks/>
            </p:cNvSpPr>
            <p:nvPr/>
          </p:nvSpPr>
          <p:spPr>
            <a:xfrm>
              <a:off x="3424469" y="891872"/>
              <a:ext cx="1868556" cy="224672"/>
            </a:xfrm>
            <a:prstGeom prst="rect">
              <a:avLst/>
            </a:prstGeom>
            <a:ln>
              <a:solidFill>
                <a:srgbClr val="004557"/>
              </a:solidFill>
            </a:ln>
          </p:spPr>
          <p:txBody>
            <a:bodyPr anchor="t"/>
            <a:lstStyle>
              <a:lvl1pPr marL="0" indent="0" algn="l" defTabSz="685800" rtl="0" eaLnBrk="1" latinLnBrk="0" hangingPunct="1">
                <a:lnSpc>
                  <a:spcPct val="90000"/>
                </a:lnSpc>
                <a:spcBef>
                  <a:spcPts val="750"/>
                </a:spcBef>
                <a:buFont typeface="Arial" panose="020B0604020202020204" pitchFamily="34" charset="0"/>
                <a:buNone/>
                <a:defRPr lang="en-US" sz="10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it-IT" dirty="0"/>
                <a:t>Acquisizione del materiale</a:t>
              </a:r>
            </a:p>
          </p:txBody>
        </p:sp>
        <p:sp>
          <p:nvSpPr>
            <p:cNvPr id="11" name="Segnaposto testo 5">
              <a:extLst>
                <a:ext uri="{FF2B5EF4-FFF2-40B4-BE49-F238E27FC236}">
                  <a16:creationId xmlns:a16="http://schemas.microsoft.com/office/drawing/2014/main" id="{9699F0D4-A126-70D7-4295-B475C1866BF4}"/>
                </a:ext>
              </a:extLst>
            </p:cNvPr>
            <p:cNvSpPr txBox="1">
              <a:spLocks/>
            </p:cNvSpPr>
            <p:nvPr/>
          </p:nvSpPr>
          <p:spPr>
            <a:xfrm>
              <a:off x="3824574" y="1260409"/>
              <a:ext cx="1081376" cy="224672"/>
            </a:xfrm>
            <a:prstGeom prst="rect">
              <a:avLst/>
            </a:prstGeom>
            <a:ln>
              <a:solidFill>
                <a:srgbClr val="004557"/>
              </a:solidFill>
            </a:ln>
          </p:spPr>
          <p:txBody>
            <a:bodyPr anchor="t"/>
            <a:lstStyle>
              <a:lvl1pPr marL="0" indent="0" algn="l" defTabSz="685800" rtl="0" eaLnBrk="1" latinLnBrk="0" hangingPunct="1">
                <a:lnSpc>
                  <a:spcPct val="90000"/>
                </a:lnSpc>
                <a:spcBef>
                  <a:spcPts val="750"/>
                </a:spcBef>
                <a:buFont typeface="Arial" panose="020B0604020202020204" pitchFamily="34" charset="0"/>
                <a:buNone/>
                <a:defRPr lang="en-US" sz="10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it-IT" dirty="0"/>
                <a:t>Preparazione</a:t>
              </a:r>
            </a:p>
          </p:txBody>
        </p:sp>
        <p:sp>
          <p:nvSpPr>
            <p:cNvPr id="12" name="Segnaposto testo 5">
              <a:extLst>
                <a:ext uri="{FF2B5EF4-FFF2-40B4-BE49-F238E27FC236}">
                  <a16:creationId xmlns:a16="http://schemas.microsoft.com/office/drawing/2014/main" id="{5D6E32F3-3F43-EFD8-CA99-327F534F5E6C}"/>
                </a:ext>
              </a:extLst>
            </p:cNvPr>
            <p:cNvSpPr txBox="1">
              <a:spLocks/>
            </p:cNvSpPr>
            <p:nvPr/>
          </p:nvSpPr>
          <p:spPr>
            <a:xfrm>
              <a:off x="3649649" y="1637481"/>
              <a:ext cx="1383525" cy="224672"/>
            </a:xfrm>
            <a:prstGeom prst="rect">
              <a:avLst/>
            </a:prstGeom>
            <a:ln>
              <a:solidFill>
                <a:srgbClr val="004557"/>
              </a:solidFill>
            </a:ln>
          </p:spPr>
          <p:txBody>
            <a:bodyPr anchor="t"/>
            <a:lstStyle>
              <a:lvl1pPr marL="0" indent="0" algn="l" defTabSz="685800" rtl="0" eaLnBrk="1" latinLnBrk="0" hangingPunct="1">
                <a:lnSpc>
                  <a:spcPct val="90000"/>
                </a:lnSpc>
                <a:spcBef>
                  <a:spcPts val="750"/>
                </a:spcBef>
                <a:buFont typeface="Arial" panose="020B0604020202020204" pitchFamily="34" charset="0"/>
                <a:buNone/>
                <a:defRPr lang="en-US" sz="10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it-IT" dirty="0"/>
                <a:t>Confezionamento</a:t>
              </a:r>
            </a:p>
          </p:txBody>
        </p:sp>
        <p:sp>
          <p:nvSpPr>
            <p:cNvPr id="13" name="Segnaposto testo 5">
              <a:extLst>
                <a:ext uri="{FF2B5EF4-FFF2-40B4-BE49-F238E27FC236}">
                  <a16:creationId xmlns:a16="http://schemas.microsoft.com/office/drawing/2014/main" id="{09FF6D6D-A553-5F84-0809-7ACF9AA32636}"/>
                </a:ext>
              </a:extLst>
            </p:cNvPr>
            <p:cNvSpPr txBox="1">
              <a:spLocks/>
            </p:cNvSpPr>
            <p:nvPr/>
          </p:nvSpPr>
          <p:spPr>
            <a:xfrm>
              <a:off x="3520019" y="3207206"/>
              <a:ext cx="1796994" cy="224672"/>
            </a:xfrm>
            <a:prstGeom prst="rect">
              <a:avLst/>
            </a:prstGeom>
            <a:ln>
              <a:solidFill>
                <a:srgbClr val="004557"/>
              </a:solidFill>
              <a:prstDash val="dash"/>
            </a:ln>
          </p:spPr>
          <p:txBody>
            <a:bodyPr anchor="t"/>
            <a:lstStyle>
              <a:lvl1pPr marL="0" indent="0" algn="l" defTabSz="685800" rtl="0" eaLnBrk="1" latinLnBrk="0" hangingPunct="1">
                <a:lnSpc>
                  <a:spcPct val="90000"/>
                </a:lnSpc>
                <a:spcBef>
                  <a:spcPts val="750"/>
                </a:spcBef>
                <a:buFont typeface="Arial" panose="020B0604020202020204" pitchFamily="34" charset="0"/>
                <a:buNone/>
                <a:defRPr lang="en-US" sz="10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it-IT" dirty="0"/>
                <a:t>Assegnazione del </a:t>
              </a:r>
              <a:r>
                <a:rPr lang="it-IT" b="1" dirty="0">
                  <a:solidFill>
                    <a:srgbClr val="C00000"/>
                  </a:solidFill>
                </a:rPr>
                <a:t>valore</a:t>
              </a:r>
            </a:p>
          </p:txBody>
        </p:sp>
        <p:sp>
          <p:nvSpPr>
            <p:cNvPr id="14" name="Segnaposto testo 5">
              <a:extLst>
                <a:ext uri="{FF2B5EF4-FFF2-40B4-BE49-F238E27FC236}">
                  <a16:creationId xmlns:a16="http://schemas.microsoft.com/office/drawing/2014/main" id="{192C48AD-5001-C65E-CC7F-07F4A2255AD8}"/>
                </a:ext>
              </a:extLst>
            </p:cNvPr>
            <p:cNvSpPr txBox="1">
              <a:spLocks/>
            </p:cNvSpPr>
            <p:nvPr/>
          </p:nvSpPr>
          <p:spPr>
            <a:xfrm>
              <a:off x="3236183" y="3583296"/>
              <a:ext cx="2266120" cy="357906"/>
            </a:xfrm>
            <a:prstGeom prst="rect">
              <a:avLst/>
            </a:prstGeom>
            <a:ln>
              <a:solidFill>
                <a:srgbClr val="004557"/>
              </a:solidFill>
            </a:ln>
          </p:spPr>
          <p:txBody>
            <a:bodyPr anchor="t"/>
            <a:lstStyle>
              <a:lvl1pPr marL="0" indent="0" algn="l" defTabSz="685800" rtl="0" eaLnBrk="1" latinLnBrk="0" hangingPunct="1">
                <a:lnSpc>
                  <a:spcPct val="90000"/>
                </a:lnSpc>
                <a:spcBef>
                  <a:spcPts val="750"/>
                </a:spcBef>
                <a:buFont typeface="Arial" panose="020B0604020202020204" pitchFamily="34" charset="0"/>
                <a:buNone/>
                <a:defRPr lang="en-US" sz="10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it-IT" dirty="0"/>
                <a:t>Preparazione del documento di accompagnamento del RM/CRM</a:t>
              </a:r>
            </a:p>
          </p:txBody>
        </p:sp>
        <p:sp>
          <p:nvSpPr>
            <p:cNvPr id="15" name="Segnaposto testo 5">
              <a:extLst>
                <a:ext uri="{FF2B5EF4-FFF2-40B4-BE49-F238E27FC236}">
                  <a16:creationId xmlns:a16="http://schemas.microsoft.com/office/drawing/2014/main" id="{5EC87385-0BD6-3EAE-54ED-BFCDA2AB8130}"/>
                </a:ext>
              </a:extLst>
            </p:cNvPr>
            <p:cNvSpPr txBox="1">
              <a:spLocks/>
            </p:cNvSpPr>
            <p:nvPr/>
          </p:nvSpPr>
          <p:spPr>
            <a:xfrm>
              <a:off x="3387257" y="4095494"/>
              <a:ext cx="1956020" cy="224672"/>
            </a:xfrm>
            <a:prstGeom prst="rect">
              <a:avLst/>
            </a:prstGeom>
            <a:ln>
              <a:solidFill>
                <a:srgbClr val="004557"/>
              </a:solidFill>
            </a:ln>
          </p:spPr>
          <p:txBody>
            <a:bodyPr anchor="t"/>
            <a:lstStyle>
              <a:lvl1pPr marL="0" indent="0" algn="l" defTabSz="685800" rtl="0" eaLnBrk="1" latinLnBrk="0" hangingPunct="1">
                <a:lnSpc>
                  <a:spcPct val="90000"/>
                </a:lnSpc>
                <a:spcBef>
                  <a:spcPts val="750"/>
                </a:spcBef>
                <a:buFont typeface="Arial" panose="020B0604020202020204" pitchFamily="34" charset="0"/>
                <a:buNone/>
                <a:defRPr lang="en-US" sz="10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it-IT" dirty="0"/>
                <a:t>Monitoraggio della stabilità</a:t>
              </a:r>
            </a:p>
          </p:txBody>
        </p:sp>
        <p:sp>
          <p:nvSpPr>
            <p:cNvPr id="16" name="Segnaposto testo 5">
              <a:extLst>
                <a:ext uri="{FF2B5EF4-FFF2-40B4-BE49-F238E27FC236}">
                  <a16:creationId xmlns:a16="http://schemas.microsoft.com/office/drawing/2014/main" id="{AE8F74B8-050C-6FF0-03AB-C1FE79E0C634}"/>
                </a:ext>
              </a:extLst>
            </p:cNvPr>
            <p:cNvSpPr txBox="1">
              <a:spLocks/>
            </p:cNvSpPr>
            <p:nvPr/>
          </p:nvSpPr>
          <p:spPr>
            <a:xfrm>
              <a:off x="1941442" y="2158280"/>
              <a:ext cx="1383525" cy="357906"/>
            </a:xfrm>
            <a:prstGeom prst="rect">
              <a:avLst/>
            </a:prstGeom>
            <a:ln>
              <a:solidFill>
                <a:srgbClr val="004557"/>
              </a:solidFill>
            </a:ln>
          </p:spPr>
          <p:txBody>
            <a:bodyPr anchor="t"/>
            <a:lstStyle>
              <a:lvl1pPr marL="0" indent="0" algn="l" defTabSz="685800" rtl="0" eaLnBrk="1" latinLnBrk="0" hangingPunct="1">
                <a:lnSpc>
                  <a:spcPct val="90000"/>
                </a:lnSpc>
                <a:spcBef>
                  <a:spcPts val="750"/>
                </a:spcBef>
                <a:buFont typeface="Arial" panose="020B0604020202020204" pitchFamily="34" charset="0"/>
                <a:buNone/>
                <a:defRPr lang="en-US" sz="10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it-IT" dirty="0"/>
                <a:t>Valutazione dell’</a:t>
              </a:r>
              <a:r>
                <a:rPr lang="it-IT" b="1" dirty="0" err="1">
                  <a:solidFill>
                    <a:srgbClr val="C00000"/>
                  </a:solidFill>
                </a:rPr>
                <a:t>omogenietà</a:t>
              </a:r>
              <a:endParaRPr lang="it-IT" b="1" dirty="0">
                <a:solidFill>
                  <a:srgbClr val="C00000"/>
                </a:solidFill>
              </a:endParaRPr>
            </a:p>
          </p:txBody>
        </p:sp>
        <p:sp>
          <p:nvSpPr>
            <p:cNvPr id="17" name="Segnaposto testo 5">
              <a:extLst>
                <a:ext uri="{FF2B5EF4-FFF2-40B4-BE49-F238E27FC236}">
                  <a16:creationId xmlns:a16="http://schemas.microsoft.com/office/drawing/2014/main" id="{DA38910F-31B2-AE29-647D-FC3F6B99890B}"/>
                </a:ext>
              </a:extLst>
            </p:cNvPr>
            <p:cNvSpPr txBox="1">
              <a:spLocks/>
            </p:cNvSpPr>
            <p:nvPr/>
          </p:nvSpPr>
          <p:spPr>
            <a:xfrm>
              <a:off x="2960534" y="2574216"/>
              <a:ext cx="1383525" cy="327181"/>
            </a:xfrm>
            <a:prstGeom prst="rect">
              <a:avLst/>
            </a:prstGeom>
            <a:ln>
              <a:solidFill>
                <a:srgbClr val="004557"/>
              </a:solidFill>
            </a:ln>
          </p:spPr>
          <p:txBody>
            <a:bodyPr anchor="t"/>
            <a:lstStyle>
              <a:lvl1pPr marL="0" indent="0" algn="l" defTabSz="685800" rtl="0" eaLnBrk="1" latinLnBrk="0" hangingPunct="1">
                <a:lnSpc>
                  <a:spcPct val="90000"/>
                </a:lnSpc>
                <a:spcBef>
                  <a:spcPts val="750"/>
                </a:spcBef>
                <a:buFont typeface="Arial" panose="020B0604020202020204" pitchFamily="34" charset="0"/>
                <a:buNone/>
                <a:defRPr lang="en-US" sz="10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it-IT" dirty="0"/>
                <a:t>Valutazione della </a:t>
              </a:r>
              <a:r>
                <a:rPr lang="it-IT" b="1" dirty="0">
                  <a:solidFill>
                    <a:srgbClr val="C00000"/>
                  </a:solidFill>
                </a:rPr>
                <a:t>stabilità</a:t>
              </a:r>
            </a:p>
          </p:txBody>
        </p:sp>
        <p:sp>
          <p:nvSpPr>
            <p:cNvPr id="18" name="Segnaposto testo 5">
              <a:extLst>
                <a:ext uri="{FF2B5EF4-FFF2-40B4-BE49-F238E27FC236}">
                  <a16:creationId xmlns:a16="http://schemas.microsoft.com/office/drawing/2014/main" id="{98C9CB13-0BF8-7B5A-91CF-5B276714410E}"/>
                </a:ext>
              </a:extLst>
            </p:cNvPr>
            <p:cNvSpPr txBox="1">
              <a:spLocks/>
            </p:cNvSpPr>
            <p:nvPr/>
          </p:nvSpPr>
          <p:spPr>
            <a:xfrm>
              <a:off x="3834214" y="2168516"/>
              <a:ext cx="1383525" cy="337316"/>
            </a:xfrm>
            <a:prstGeom prst="rect">
              <a:avLst/>
            </a:prstGeom>
            <a:ln>
              <a:solidFill>
                <a:srgbClr val="004557"/>
              </a:solidFill>
              <a:prstDash val="dash"/>
            </a:ln>
          </p:spPr>
          <p:txBody>
            <a:bodyPr anchor="t"/>
            <a:lstStyle>
              <a:lvl1pPr marL="0" indent="0" algn="l" defTabSz="685800" rtl="0" eaLnBrk="1" latinLnBrk="0" hangingPunct="1">
                <a:lnSpc>
                  <a:spcPct val="90000"/>
                </a:lnSpc>
                <a:spcBef>
                  <a:spcPts val="750"/>
                </a:spcBef>
                <a:buFont typeface="Arial" panose="020B0604020202020204" pitchFamily="34" charset="0"/>
                <a:buNone/>
                <a:defRPr lang="en-US" sz="10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it-IT" dirty="0"/>
                <a:t>Valutazione della commutabilità</a:t>
              </a:r>
            </a:p>
          </p:txBody>
        </p:sp>
        <p:sp>
          <p:nvSpPr>
            <p:cNvPr id="19" name="Segnaposto testo 5">
              <a:extLst>
                <a:ext uri="{FF2B5EF4-FFF2-40B4-BE49-F238E27FC236}">
                  <a16:creationId xmlns:a16="http://schemas.microsoft.com/office/drawing/2014/main" id="{5972FB20-B323-232F-1CF0-62DA9E8A1C9D}"/>
                </a:ext>
              </a:extLst>
            </p:cNvPr>
            <p:cNvSpPr txBox="1">
              <a:spLocks/>
            </p:cNvSpPr>
            <p:nvPr/>
          </p:nvSpPr>
          <p:spPr>
            <a:xfrm>
              <a:off x="4827764" y="2621418"/>
              <a:ext cx="1469669" cy="224672"/>
            </a:xfrm>
            <a:prstGeom prst="rect">
              <a:avLst/>
            </a:prstGeom>
            <a:ln>
              <a:solidFill>
                <a:srgbClr val="004557"/>
              </a:solidFill>
              <a:prstDash val="dash"/>
            </a:ln>
          </p:spPr>
          <p:txBody>
            <a:bodyPr anchor="t"/>
            <a:lstStyle>
              <a:lvl1pPr marL="0" indent="0" algn="l" defTabSz="685800" rtl="0" eaLnBrk="1" latinLnBrk="0" hangingPunct="1">
                <a:lnSpc>
                  <a:spcPct val="90000"/>
                </a:lnSpc>
                <a:spcBef>
                  <a:spcPts val="750"/>
                </a:spcBef>
                <a:buFont typeface="Arial" panose="020B0604020202020204" pitchFamily="34" charset="0"/>
                <a:buNone/>
                <a:defRPr lang="en-US" sz="10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it-IT" b="1" dirty="0">
                  <a:solidFill>
                    <a:srgbClr val="C00000"/>
                  </a:solidFill>
                </a:rPr>
                <a:t>Caratterizzazione</a:t>
              </a:r>
            </a:p>
          </p:txBody>
        </p:sp>
        <p:cxnSp>
          <p:nvCxnSpPr>
            <p:cNvPr id="20" name="Connettore 2 19">
              <a:extLst>
                <a:ext uri="{FF2B5EF4-FFF2-40B4-BE49-F238E27FC236}">
                  <a16:creationId xmlns:a16="http://schemas.microsoft.com/office/drawing/2014/main" id="{39F0BF5F-5FEE-BEC5-1215-CCDE50478AAC}"/>
                </a:ext>
              </a:extLst>
            </p:cNvPr>
            <p:cNvCxnSpPr>
              <a:cxnSpLocks/>
            </p:cNvCxnSpPr>
            <p:nvPr/>
          </p:nvCxnSpPr>
          <p:spPr>
            <a:xfrm>
              <a:off x="4369378" y="734849"/>
              <a:ext cx="0" cy="152400"/>
            </a:xfrm>
            <a:prstGeom prst="straightConnector1">
              <a:avLst/>
            </a:prstGeom>
            <a:ln>
              <a:solidFill>
                <a:srgbClr val="004557"/>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15E4D593-BCFC-5431-5BC3-50645DB2BCAC}"/>
                </a:ext>
              </a:extLst>
            </p:cNvPr>
            <p:cNvCxnSpPr>
              <a:cxnSpLocks/>
            </p:cNvCxnSpPr>
            <p:nvPr/>
          </p:nvCxnSpPr>
          <p:spPr>
            <a:xfrm>
              <a:off x="4372925" y="1110527"/>
              <a:ext cx="0" cy="152400"/>
            </a:xfrm>
            <a:prstGeom prst="straightConnector1">
              <a:avLst/>
            </a:prstGeom>
            <a:ln>
              <a:solidFill>
                <a:srgbClr val="004557"/>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2E72CB65-30D7-F812-0095-9777977FDDFD}"/>
                </a:ext>
              </a:extLst>
            </p:cNvPr>
            <p:cNvCxnSpPr>
              <a:cxnSpLocks/>
            </p:cNvCxnSpPr>
            <p:nvPr/>
          </p:nvCxnSpPr>
          <p:spPr>
            <a:xfrm>
              <a:off x="4376468" y="1480895"/>
              <a:ext cx="0" cy="152400"/>
            </a:xfrm>
            <a:prstGeom prst="straightConnector1">
              <a:avLst/>
            </a:prstGeom>
            <a:ln>
              <a:solidFill>
                <a:srgbClr val="004557"/>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78D9A867-3E76-566F-FD39-D6FC75A86883}"/>
                </a:ext>
              </a:extLst>
            </p:cNvPr>
            <p:cNvCxnSpPr>
              <a:cxnSpLocks/>
            </p:cNvCxnSpPr>
            <p:nvPr/>
          </p:nvCxnSpPr>
          <p:spPr>
            <a:xfrm>
              <a:off x="4376470" y="3043883"/>
              <a:ext cx="0" cy="152400"/>
            </a:xfrm>
            <a:prstGeom prst="straightConnector1">
              <a:avLst/>
            </a:prstGeom>
            <a:ln>
              <a:solidFill>
                <a:srgbClr val="004557"/>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151E4BDA-9D11-634C-8BCD-45196FAD9D38}"/>
                </a:ext>
              </a:extLst>
            </p:cNvPr>
            <p:cNvCxnSpPr>
              <a:cxnSpLocks/>
            </p:cNvCxnSpPr>
            <p:nvPr/>
          </p:nvCxnSpPr>
          <p:spPr>
            <a:xfrm>
              <a:off x="4376472" y="3426653"/>
              <a:ext cx="0" cy="152400"/>
            </a:xfrm>
            <a:prstGeom prst="straightConnector1">
              <a:avLst/>
            </a:prstGeom>
            <a:ln>
              <a:solidFill>
                <a:srgbClr val="004557"/>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6C0A8D30-D2C4-07EC-E88C-A70605E2C725}"/>
                </a:ext>
              </a:extLst>
            </p:cNvPr>
            <p:cNvCxnSpPr>
              <a:cxnSpLocks/>
            </p:cNvCxnSpPr>
            <p:nvPr/>
          </p:nvCxnSpPr>
          <p:spPr>
            <a:xfrm>
              <a:off x="4376473" y="3931697"/>
              <a:ext cx="0" cy="152400"/>
            </a:xfrm>
            <a:prstGeom prst="straightConnector1">
              <a:avLst/>
            </a:prstGeom>
            <a:ln>
              <a:solidFill>
                <a:srgbClr val="004557"/>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8C4348B8-8FD7-B769-57ED-6663F201EEB8}"/>
                </a:ext>
              </a:extLst>
            </p:cNvPr>
            <p:cNvCxnSpPr>
              <a:cxnSpLocks/>
            </p:cNvCxnSpPr>
            <p:nvPr/>
          </p:nvCxnSpPr>
          <p:spPr>
            <a:xfrm>
              <a:off x="4376472" y="1853025"/>
              <a:ext cx="0" cy="152400"/>
            </a:xfrm>
            <a:prstGeom prst="straightConnector1">
              <a:avLst/>
            </a:prstGeom>
            <a:ln>
              <a:solidFill>
                <a:srgbClr val="004557"/>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ttore diritto 26">
              <a:extLst>
                <a:ext uri="{FF2B5EF4-FFF2-40B4-BE49-F238E27FC236}">
                  <a16:creationId xmlns:a16="http://schemas.microsoft.com/office/drawing/2014/main" id="{4D7C2A8B-CC9F-6757-3C6B-1F87EFFFDF06}"/>
                </a:ext>
              </a:extLst>
            </p:cNvPr>
            <p:cNvCxnSpPr>
              <a:cxnSpLocks/>
            </p:cNvCxnSpPr>
            <p:nvPr/>
          </p:nvCxnSpPr>
          <p:spPr>
            <a:xfrm>
              <a:off x="2675071" y="2008970"/>
              <a:ext cx="2883193" cy="0"/>
            </a:xfrm>
            <a:prstGeom prst="line">
              <a:avLst/>
            </a:prstGeom>
            <a:ln>
              <a:solidFill>
                <a:srgbClr val="004557"/>
              </a:solidFill>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9EBC68C2-E2A1-E31E-C8BD-CB465C692FDF}"/>
                </a:ext>
              </a:extLst>
            </p:cNvPr>
            <p:cNvCxnSpPr>
              <a:cxnSpLocks/>
            </p:cNvCxnSpPr>
            <p:nvPr/>
          </p:nvCxnSpPr>
          <p:spPr>
            <a:xfrm>
              <a:off x="4528868" y="2010747"/>
              <a:ext cx="0" cy="152400"/>
            </a:xfrm>
            <a:prstGeom prst="straightConnector1">
              <a:avLst/>
            </a:prstGeom>
            <a:ln>
              <a:solidFill>
                <a:srgbClr val="00455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814EB821-61F8-15B8-69CD-983754C567D7}"/>
                </a:ext>
              </a:extLst>
            </p:cNvPr>
            <p:cNvCxnSpPr>
              <a:cxnSpLocks/>
            </p:cNvCxnSpPr>
            <p:nvPr/>
          </p:nvCxnSpPr>
          <p:spPr>
            <a:xfrm>
              <a:off x="2671707" y="2008975"/>
              <a:ext cx="0" cy="152400"/>
            </a:xfrm>
            <a:prstGeom prst="straightConnector1">
              <a:avLst/>
            </a:prstGeom>
            <a:ln>
              <a:solidFill>
                <a:srgbClr val="004557"/>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083B4DFD-F678-E544-4072-475ABE5551BB}"/>
                </a:ext>
              </a:extLst>
            </p:cNvPr>
            <p:cNvCxnSpPr>
              <a:cxnSpLocks/>
            </p:cNvCxnSpPr>
            <p:nvPr/>
          </p:nvCxnSpPr>
          <p:spPr>
            <a:xfrm>
              <a:off x="2680005" y="3035835"/>
              <a:ext cx="2883193" cy="0"/>
            </a:xfrm>
            <a:prstGeom prst="line">
              <a:avLst/>
            </a:prstGeom>
            <a:ln>
              <a:solidFill>
                <a:srgbClr val="004557"/>
              </a:solidFill>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172F41D0-320C-5E70-3D83-8C05DDD8E871}"/>
                </a:ext>
              </a:extLst>
            </p:cNvPr>
            <p:cNvCxnSpPr>
              <a:cxnSpLocks/>
            </p:cNvCxnSpPr>
            <p:nvPr/>
          </p:nvCxnSpPr>
          <p:spPr>
            <a:xfrm>
              <a:off x="2676758" y="2528411"/>
              <a:ext cx="0" cy="514800"/>
            </a:xfrm>
            <a:prstGeom prst="straightConnector1">
              <a:avLst/>
            </a:prstGeom>
            <a:ln>
              <a:solidFill>
                <a:srgbClr val="00455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648B9E11-F94E-6943-3901-11AD8F21723D}"/>
                </a:ext>
              </a:extLst>
            </p:cNvPr>
            <p:cNvCxnSpPr>
              <a:cxnSpLocks/>
            </p:cNvCxnSpPr>
            <p:nvPr/>
          </p:nvCxnSpPr>
          <p:spPr>
            <a:xfrm>
              <a:off x="4527939" y="2520473"/>
              <a:ext cx="0" cy="514800"/>
            </a:xfrm>
            <a:prstGeom prst="straightConnector1">
              <a:avLst/>
            </a:prstGeom>
            <a:ln>
              <a:solidFill>
                <a:srgbClr val="004557"/>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a16="http://schemas.microsoft.com/office/drawing/2014/main" id="{8A7D781F-293A-A23C-DDEF-4995025A45BB}"/>
                </a:ext>
              </a:extLst>
            </p:cNvPr>
            <p:cNvCxnSpPr>
              <a:cxnSpLocks/>
              <a:stCxn id="17" idx="2"/>
            </p:cNvCxnSpPr>
            <p:nvPr/>
          </p:nvCxnSpPr>
          <p:spPr>
            <a:xfrm flipH="1">
              <a:off x="3649649" y="2901397"/>
              <a:ext cx="2648" cy="136800"/>
            </a:xfrm>
            <a:prstGeom prst="straightConnector1">
              <a:avLst/>
            </a:prstGeom>
            <a:ln>
              <a:solidFill>
                <a:srgbClr val="004557"/>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a:extLst>
                <a:ext uri="{FF2B5EF4-FFF2-40B4-BE49-F238E27FC236}">
                  <a16:creationId xmlns:a16="http://schemas.microsoft.com/office/drawing/2014/main" id="{A9D82466-BD47-7FE0-51A7-F41560E1A17B}"/>
                </a:ext>
              </a:extLst>
            </p:cNvPr>
            <p:cNvCxnSpPr>
              <a:cxnSpLocks/>
            </p:cNvCxnSpPr>
            <p:nvPr/>
          </p:nvCxnSpPr>
          <p:spPr>
            <a:xfrm>
              <a:off x="5559503" y="2855332"/>
              <a:ext cx="0" cy="180000"/>
            </a:xfrm>
            <a:prstGeom prst="straightConnector1">
              <a:avLst/>
            </a:prstGeom>
            <a:ln>
              <a:solidFill>
                <a:srgbClr val="004557"/>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E1480919-E589-A073-8527-93B83A10F014}"/>
                </a:ext>
              </a:extLst>
            </p:cNvPr>
            <p:cNvCxnSpPr>
              <a:cxnSpLocks/>
            </p:cNvCxnSpPr>
            <p:nvPr/>
          </p:nvCxnSpPr>
          <p:spPr>
            <a:xfrm>
              <a:off x="5558568" y="2009090"/>
              <a:ext cx="0" cy="612000"/>
            </a:xfrm>
            <a:prstGeom prst="straightConnector1">
              <a:avLst/>
            </a:prstGeom>
            <a:ln>
              <a:solidFill>
                <a:srgbClr val="00455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43E879B5-F3E6-C68E-C8AE-78708F61F9C6}"/>
                </a:ext>
              </a:extLst>
            </p:cNvPr>
            <p:cNvCxnSpPr>
              <a:cxnSpLocks/>
            </p:cNvCxnSpPr>
            <p:nvPr/>
          </p:nvCxnSpPr>
          <p:spPr>
            <a:xfrm>
              <a:off x="3633278" y="2013923"/>
              <a:ext cx="0" cy="558000"/>
            </a:xfrm>
            <a:prstGeom prst="straightConnector1">
              <a:avLst/>
            </a:prstGeom>
            <a:ln>
              <a:solidFill>
                <a:srgbClr val="004557"/>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Text Box 1042">
            <a:extLst>
              <a:ext uri="{FF2B5EF4-FFF2-40B4-BE49-F238E27FC236}">
                <a16:creationId xmlns:a16="http://schemas.microsoft.com/office/drawing/2014/main" id="{427BF991-C33E-24FD-F657-7663BFC3A8AC}"/>
              </a:ext>
            </a:extLst>
          </p:cNvPr>
          <p:cNvSpPr txBox="1">
            <a:spLocks noChangeArrowheads="1"/>
          </p:cNvSpPr>
          <p:nvPr/>
        </p:nvSpPr>
        <p:spPr bwMode="auto">
          <a:xfrm>
            <a:off x="5110927" y="1969860"/>
            <a:ext cx="386667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Verdana" panose="020B0604030504040204" pitchFamily="34" charset="0"/>
                <a:ea typeface="MS PGothic" panose="020B0600070205080204" pitchFamily="34" charset="-128"/>
              </a:defRPr>
            </a:lvl1pPr>
            <a:lvl2pPr marL="742950" indent="-285750">
              <a:defRPr sz="2400">
                <a:solidFill>
                  <a:schemeClr val="bg1"/>
                </a:solidFill>
                <a:latin typeface="Verdana" panose="020B0604030504040204" pitchFamily="34" charset="0"/>
                <a:ea typeface="MS PGothic" panose="020B0600070205080204" pitchFamily="34" charset="-128"/>
              </a:defRPr>
            </a:lvl2pPr>
            <a:lvl3pPr marL="1143000" indent="-228600">
              <a:defRPr sz="2400">
                <a:solidFill>
                  <a:schemeClr val="bg1"/>
                </a:solidFill>
                <a:latin typeface="Verdana" panose="020B0604030504040204" pitchFamily="34" charset="0"/>
                <a:ea typeface="MS PGothic" panose="020B0600070205080204" pitchFamily="34" charset="-128"/>
              </a:defRPr>
            </a:lvl3pPr>
            <a:lvl4pPr marL="1600200" indent="-228600">
              <a:defRPr sz="2400">
                <a:solidFill>
                  <a:schemeClr val="bg1"/>
                </a:solidFill>
                <a:latin typeface="Verdana" panose="020B0604030504040204" pitchFamily="34" charset="0"/>
                <a:ea typeface="MS PGothic" panose="020B0600070205080204" pitchFamily="34" charset="-128"/>
              </a:defRPr>
            </a:lvl4pPr>
            <a:lvl5pPr marL="2057400" indent="-228600">
              <a:defRPr sz="2400">
                <a:solidFill>
                  <a:schemeClr val="bg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9pPr>
          </a:lstStyle>
          <a:p>
            <a:pPr marL="283369" lvl="1" algn="ctr"/>
            <a:r>
              <a:rPr lang="it-IT" sz="1050" b="1" dirty="0">
                <a:solidFill>
                  <a:schemeClr val="accent5">
                    <a:lumMod val="50000"/>
                  </a:schemeClr>
                </a:solidFill>
                <a:latin typeface="Futura Md BT"/>
              </a:rPr>
              <a:t>ISO 33405: 2024</a:t>
            </a:r>
          </a:p>
          <a:p>
            <a:pPr marL="283369" lvl="1" algn="just"/>
            <a:r>
              <a:rPr lang="it-IT" sz="1050" dirty="0">
                <a:solidFill>
                  <a:schemeClr val="accent5">
                    <a:lumMod val="50000"/>
                  </a:schemeClr>
                </a:solidFill>
                <a:latin typeface="Futura Md BT"/>
              </a:rPr>
              <a:t>Reference </a:t>
            </a:r>
            <a:r>
              <a:rPr lang="it-IT" sz="1050" dirty="0" err="1">
                <a:solidFill>
                  <a:schemeClr val="accent5">
                    <a:lumMod val="50000"/>
                  </a:schemeClr>
                </a:solidFill>
                <a:latin typeface="Futura Md BT"/>
              </a:rPr>
              <a:t>materials</a:t>
            </a:r>
            <a:r>
              <a:rPr lang="it-IT" sz="1050" dirty="0">
                <a:solidFill>
                  <a:schemeClr val="accent5">
                    <a:lumMod val="50000"/>
                  </a:schemeClr>
                </a:solidFill>
                <a:latin typeface="Futura Md BT"/>
              </a:rPr>
              <a:t> – </a:t>
            </a:r>
            <a:r>
              <a:rPr lang="it-IT" sz="1050" dirty="0" err="1">
                <a:solidFill>
                  <a:schemeClr val="accent5">
                    <a:lumMod val="50000"/>
                  </a:schemeClr>
                </a:solidFill>
                <a:latin typeface="Futura Md BT"/>
              </a:rPr>
              <a:t>Approaches</a:t>
            </a:r>
            <a:r>
              <a:rPr lang="it-IT" sz="1050" dirty="0">
                <a:solidFill>
                  <a:schemeClr val="accent5">
                    <a:lumMod val="50000"/>
                  </a:schemeClr>
                </a:solidFill>
                <a:latin typeface="Futura Md BT"/>
              </a:rPr>
              <a:t> for </a:t>
            </a:r>
            <a:r>
              <a:rPr lang="it-IT" sz="1050" dirty="0" err="1">
                <a:solidFill>
                  <a:schemeClr val="accent5">
                    <a:lumMod val="50000"/>
                  </a:schemeClr>
                </a:solidFill>
                <a:latin typeface="Futura Md BT"/>
              </a:rPr>
              <a:t>characterization</a:t>
            </a:r>
            <a:r>
              <a:rPr lang="it-IT" sz="1050" dirty="0">
                <a:solidFill>
                  <a:schemeClr val="accent5">
                    <a:lumMod val="50000"/>
                  </a:schemeClr>
                </a:solidFill>
                <a:latin typeface="Futura Md BT"/>
              </a:rPr>
              <a:t> and </a:t>
            </a:r>
            <a:r>
              <a:rPr lang="it-IT" sz="1050" dirty="0" err="1">
                <a:solidFill>
                  <a:schemeClr val="accent5">
                    <a:lumMod val="50000"/>
                  </a:schemeClr>
                </a:solidFill>
                <a:latin typeface="Futura Md BT"/>
              </a:rPr>
              <a:t>assessment</a:t>
            </a:r>
            <a:r>
              <a:rPr lang="it-IT" sz="1050" dirty="0">
                <a:solidFill>
                  <a:schemeClr val="accent5">
                    <a:lumMod val="50000"/>
                  </a:schemeClr>
                </a:solidFill>
                <a:latin typeface="Futura Md BT"/>
              </a:rPr>
              <a:t> of </a:t>
            </a:r>
            <a:r>
              <a:rPr lang="it-IT" sz="1050" dirty="0" err="1">
                <a:solidFill>
                  <a:schemeClr val="accent5">
                    <a:lumMod val="50000"/>
                  </a:schemeClr>
                </a:solidFill>
                <a:latin typeface="Futura Md BT"/>
              </a:rPr>
              <a:t>homogeneity</a:t>
            </a:r>
            <a:r>
              <a:rPr lang="it-IT" sz="1050" dirty="0">
                <a:solidFill>
                  <a:schemeClr val="accent5">
                    <a:lumMod val="50000"/>
                  </a:schemeClr>
                </a:solidFill>
                <a:latin typeface="Futura Md BT"/>
              </a:rPr>
              <a:t> and </a:t>
            </a:r>
            <a:r>
              <a:rPr lang="it-IT" sz="1050" dirty="0" err="1">
                <a:solidFill>
                  <a:schemeClr val="accent5">
                    <a:lumMod val="50000"/>
                  </a:schemeClr>
                </a:solidFill>
                <a:latin typeface="Futura Md BT"/>
              </a:rPr>
              <a:t>stability</a:t>
            </a:r>
            <a:endParaRPr lang="it-IT" sz="1050" dirty="0">
              <a:solidFill>
                <a:schemeClr val="accent5">
                  <a:lumMod val="50000"/>
                </a:schemeClr>
              </a:solidFill>
              <a:latin typeface="Futura Md BT"/>
            </a:endParaRPr>
          </a:p>
        </p:txBody>
      </p:sp>
      <p:pic>
        <p:nvPicPr>
          <p:cNvPr id="39" name="Immagine 38" descr="C:\Users\irisc\Downloads\gears-686316_1920.jpg">
            <a:extLst>
              <a:ext uri="{FF2B5EF4-FFF2-40B4-BE49-F238E27FC236}">
                <a16:creationId xmlns:a16="http://schemas.microsoft.com/office/drawing/2014/main" id="{1BBE3FCB-BE8C-2FB0-91C7-3E2DB5C9988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56415" y="125873"/>
            <a:ext cx="2207623" cy="1449977"/>
          </a:xfrm>
          <a:prstGeom prst="rect">
            <a:avLst/>
          </a:prstGeom>
          <a:noFill/>
          <a:ln>
            <a:noFill/>
          </a:ln>
        </p:spPr>
      </p:pic>
      <p:sp>
        <p:nvSpPr>
          <p:cNvPr id="40" name="Scorrimento verticale 39">
            <a:extLst>
              <a:ext uri="{FF2B5EF4-FFF2-40B4-BE49-F238E27FC236}">
                <a16:creationId xmlns:a16="http://schemas.microsoft.com/office/drawing/2014/main" id="{AD3B8245-56A9-B587-E992-CB3DE509D776}"/>
              </a:ext>
            </a:extLst>
          </p:cNvPr>
          <p:cNvSpPr/>
          <p:nvPr/>
        </p:nvSpPr>
        <p:spPr>
          <a:xfrm>
            <a:off x="5294472" y="3930807"/>
            <a:ext cx="1007169" cy="654504"/>
          </a:xfrm>
          <a:prstGeom prst="verticalScroll">
            <a:avLst/>
          </a:prstGeom>
          <a:solidFill>
            <a:srgbClr val="F2BB30"/>
          </a:solidFill>
          <a:ln>
            <a:solidFill>
              <a:srgbClr val="004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i="1" dirty="0">
                <a:solidFill>
                  <a:srgbClr val="004557"/>
                </a:solidFill>
              </a:rPr>
              <a:t>certificato</a:t>
            </a:r>
          </a:p>
        </p:txBody>
      </p:sp>
      <p:sp>
        <p:nvSpPr>
          <p:cNvPr id="41" name="Scorrimento verticale 40">
            <a:extLst>
              <a:ext uri="{FF2B5EF4-FFF2-40B4-BE49-F238E27FC236}">
                <a16:creationId xmlns:a16="http://schemas.microsoft.com/office/drawing/2014/main" id="{953BDFC7-48A9-E9FB-2C52-A05840E816E0}"/>
              </a:ext>
            </a:extLst>
          </p:cNvPr>
          <p:cNvSpPr/>
          <p:nvPr/>
        </p:nvSpPr>
        <p:spPr>
          <a:xfrm>
            <a:off x="5313886" y="3066484"/>
            <a:ext cx="1081376" cy="786923"/>
          </a:xfrm>
          <a:prstGeom prst="verticalScroll">
            <a:avLst/>
          </a:prstGeom>
          <a:solidFill>
            <a:srgbClr val="ADADAD"/>
          </a:solidFill>
          <a:ln>
            <a:solidFill>
              <a:srgbClr val="004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i="1" dirty="0">
                <a:solidFill>
                  <a:srgbClr val="004557"/>
                </a:solidFill>
              </a:rPr>
              <a:t>foglio informativo di prodotto</a:t>
            </a:r>
          </a:p>
        </p:txBody>
      </p:sp>
      <p:sp>
        <p:nvSpPr>
          <p:cNvPr id="42" name="Rettangolo 41">
            <a:extLst>
              <a:ext uri="{FF2B5EF4-FFF2-40B4-BE49-F238E27FC236}">
                <a16:creationId xmlns:a16="http://schemas.microsoft.com/office/drawing/2014/main" id="{2DE2F24D-CDFE-A814-393F-8B6D92FECE5B}"/>
              </a:ext>
            </a:extLst>
          </p:cNvPr>
          <p:cNvSpPr/>
          <p:nvPr/>
        </p:nvSpPr>
        <p:spPr>
          <a:xfrm>
            <a:off x="6434096" y="4111281"/>
            <a:ext cx="1007169" cy="352821"/>
          </a:xfrm>
          <a:prstGeom prst="rect">
            <a:avLst/>
          </a:prstGeom>
          <a:solidFill>
            <a:srgbClr val="F2BB3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0045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CRM</a:t>
            </a:r>
          </a:p>
        </p:txBody>
      </p:sp>
      <p:sp>
        <p:nvSpPr>
          <p:cNvPr id="43" name="Rettangolo 42">
            <a:extLst>
              <a:ext uri="{FF2B5EF4-FFF2-40B4-BE49-F238E27FC236}">
                <a16:creationId xmlns:a16="http://schemas.microsoft.com/office/drawing/2014/main" id="{2823CF8E-5198-FC13-1D54-F61B8498766D}"/>
              </a:ext>
            </a:extLst>
          </p:cNvPr>
          <p:cNvSpPr/>
          <p:nvPr/>
        </p:nvSpPr>
        <p:spPr>
          <a:xfrm>
            <a:off x="6460454" y="3276916"/>
            <a:ext cx="1007169" cy="385362"/>
          </a:xfrm>
          <a:prstGeom prst="rect">
            <a:avLst/>
          </a:prstGeom>
          <a:solidFill>
            <a:srgbClr val="F2BB3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0045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RM</a:t>
            </a:r>
          </a:p>
        </p:txBody>
      </p:sp>
      <p:sp>
        <p:nvSpPr>
          <p:cNvPr id="44" name="Freccia a destra 43">
            <a:extLst>
              <a:ext uri="{FF2B5EF4-FFF2-40B4-BE49-F238E27FC236}">
                <a16:creationId xmlns:a16="http://schemas.microsoft.com/office/drawing/2014/main" id="{A2721D67-6F1F-7829-B393-66CA2F7BFDA8}"/>
              </a:ext>
            </a:extLst>
          </p:cNvPr>
          <p:cNvSpPr/>
          <p:nvPr/>
        </p:nvSpPr>
        <p:spPr>
          <a:xfrm rot="19771438">
            <a:off x="4536607" y="3699544"/>
            <a:ext cx="741958" cy="108282"/>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Freccia a destra 44">
            <a:extLst>
              <a:ext uri="{FF2B5EF4-FFF2-40B4-BE49-F238E27FC236}">
                <a16:creationId xmlns:a16="http://schemas.microsoft.com/office/drawing/2014/main" id="{3A75651F-E5F3-2B8F-2780-8A55931C5FFF}"/>
              </a:ext>
            </a:extLst>
          </p:cNvPr>
          <p:cNvSpPr/>
          <p:nvPr/>
        </p:nvSpPr>
        <p:spPr>
          <a:xfrm rot="671674">
            <a:off x="4523752" y="4149403"/>
            <a:ext cx="741958" cy="108282"/>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a:extLst>
              <a:ext uri="{FF2B5EF4-FFF2-40B4-BE49-F238E27FC236}">
                <a16:creationId xmlns:a16="http://schemas.microsoft.com/office/drawing/2014/main" id="{628CCA9B-54B1-121B-C47A-864477657B38}"/>
              </a:ext>
            </a:extLst>
          </p:cNvPr>
          <p:cNvPicPr>
            <a:picLocks noChangeAspect="1"/>
          </p:cNvPicPr>
          <p:nvPr/>
        </p:nvPicPr>
        <p:blipFill>
          <a:blip r:embed="rId3"/>
          <a:stretch>
            <a:fillRect/>
          </a:stretch>
        </p:blipFill>
        <p:spPr>
          <a:xfrm>
            <a:off x="7286295" y="23971"/>
            <a:ext cx="1814327" cy="1102862"/>
          </a:xfrm>
          <a:prstGeom prst="rect">
            <a:avLst/>
          </a:prstGeom>
        </p:spPr>
      </p:pic>
      <p:sp>
        <p:nvSpPr>
          <p:cNvPr id="3" name="CasellaDiTesto 2">
            <a:extLst>
              <a:ext uri="{FF2B5EF4-FFF2-40B4-BE49-F238E27FC236}">
                <a16:creationId xmlns:a16="http://schemas.microsoft.com/office/drawing/2014/main" id="{F2CD6E03-98A4-A090-1B8A-BE914454FD35}"/>
              </a:ext>
            </a:extLst>
          </p:cNvPr>
          <p:cNvSpPr txBox="1"/>
          <p:nvPr/>
        </p:nvSpPr>
        <p:spPr>
          <a:xfrm>
            <a:off x="7237192" y="1038903"/>
            <a:ext cx="1918433" cy="246221"/>
          </a:xfrm>
          <a:prstGeom prst="rect">
            <a:avLst/>
          </a:prstGeom>
          <a:noFill/>
        </p:spPr>
        <p:txBody>
          <a:bodyPr wrap="square">
            <a:spAutoFit/>
          </a:bodyPr>
          <a:lstStyle/>
          <a:p>
            <a:r>
              <a:rPr lang="it-IT" sz="500" dirty="0">
                <a:latin typeface="Verdana" panose="020B0604030504040204" pitchFamily="34" charset="0"/>
                <a:ea typeface="Verdana" panose="020B0604030504040204" pitchFamily="34" charset="0"/>
                <a:hlinkClick r:id="rId4"/>
              </a:rPr>
              <a:t>https://www.accredia.it/pubblicazione/approfondimento-sui-materiali-di-riferimento/</a:t>
            </a:r>
            <a:endParaRPr lang="it-IT" sz="5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8848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0C1F0C6A-B742-A60B-6E1B-821970EB6383}"/>
              </a:ext>
            </a:extLst>
          </p:cNvPr>
          <p:cNvSpPr>
            <a:spLocks noGrp="1"/>
          </p:cNvSpPr>
          <p:nvPr>
            <p:ph type="body" sz="quarter" idx="11"/>
          </p:nvPr>
        </p:nvSpPr>
        <p:spPr>
          <a:xfrm>
            <a:off x="399732" y="870302"/>
            <a:ext cx="5456067" cy="3271749"/>
          </a:xfrm>
        </p:spPr>
        <p:txBody>
          <a:bodyPr/>
          <a:lstStyle/>
          <a:p>
            <a:pPr marL="171450" indent="-171450">
              <a:buFont typeface="Arial" panose="020B0604020202020204" pitchFamily="34" charset="0"/>
              <a:buChar char="•"/>
            </a:pPr>
            <a:r>
              <a:rPr lang="it-IT" b="1" dirty="0"/>
              <a:t>Titolo</a:t>
            </a:r>
            <a:r>
              <a:rPr lang="it-IT" dirty="0"/>
              <a:t> del documento;</a:t>
            </a:r>
          </a:p>
          <a:p>
            <a:pPr marL="171450" indent="-171450">
              <a:buFont typeface="Arial" panose="020B0604020202020204" pitchFamily="34" charset="0"/>
              <a:buChar char="•"/>
            </a:pPr>
            <a:r>
              <a:rPr lang="it-IT" dirty="0"/>
              <a:t>Identificatore unico del RM;</a:t>
            </a:r>
          </a:p>
          <a:p>
            <a:pPr marL="171450" indent="-171450">
              <a:buFont typeface="Arial" panose="020B0604020202020204" pitchFamily="34" charset="0"/>
              <a:buChar char="•"/>
            </a:pPr>
            <a:r>
              <a:rPr lang="it-IT" b="1" dirty="0"/>
              <a:t>Nome</a:t>
            </a:r>
            <a:r>
              <a:rPr lang="it-IT" dirty="0"/>
              <a:t> del RM;</a:t>
            </a:r>
          </a:p>
          <a:p>
            <a:pPr marL="171450" indent="-171450">
              <a:buFont typeface="Arial" panose="020B0604020202020204" pitchFamily="34" charset="0"/>
              <a:buChar char="•"/>
            </a:pPr>
            <a:r>
              <a:rPr lang="it-IT" dirty="0"/>
              <a:t>Nome e dettagli di contatto </a:t>
            </a:r>
            <a:r>
              <a:rPr lang="it-IT" b="1" dirty="0"/>
              <a:t>RMP</a:t>
            </a:r>
            <a:r>
              <a:rPr lang="it-IT" dirty="0"/>
              <a:t>;</a:t>
            </a:r>
          </a:p>
          <a:p>
            <a:pPr marL="171450" indent="-171450">
              <a:buFont typeface="Arial" panose="020B0604020202020204" pitchFamily="34" charset="0"/>
              <a:buChar char="•"/>
            </a:pPr>
            <a:r>
              <a:rPr lang="it-IT" b="1" dirty="0"/>
              <a:t>Utilizzo</a:t>
            </a:r>
            <a:r>
              <a:rPr lang="it-IT" dirty="0"/>
              <a:t> previsto;</a:t>
            </a:r>
          </a:p>
          <a:p>
            <a:pPr marL="171450" indent="-171450">
              <a:buFont typeface="Arial" panose="020B0604020202020204" pitchFamily="34" charset="0"/>
              <a:buChar char="•"/>
            </a:pPr>
            <a:r>
              <a:rPr lang="it-IT" dirty="0"/>
              <a:t>Minima numerosità/quantità del campione (ogniqualvolta applicabile);</a:t>
            </a:r>
          </a:p>
          <a:p>
            <a:pPr marL="171450" indent="-171450">
              <a:buFont typeface="Arial" panose="020B0604020202020204" pitchFamily="34" charset="0"/>
              <a:buChar char="•"/>
            </a:pPr>
            <a:r>
              <a:rPr lang="it-IT" b="1" dirty="0"/>
              <a:t>Periodo di validità</a:t>
            </a:r>
            <a:r>
              <a:rPr lang="it-IT" dirty="0"/>
              <a:t>;</a:t>
            </a:r>
          </a:p>
          <a:p>
            <a:pPr marL="171450" indent="-171450">
              <a:buFont typeface="Arial" panose="020B0604020202020204" pitchFamily="34" charset="0"/>
              <a:buChar char="•"/>
            </a:pPr>
            <a:r>
              <a:rPr lang="it-IT" dirty="0"/>
              <a:t>Informazioni per l’</a:t>
            </a:r>
            <a:r>
              <a:rPr lang="it-IT" b="1" dirty="0"/>
              <a:t>immagazzinamento</a:t>
            </a:r>
            <a:r>
              <a:rPr lang="it-IT" dirty="0"/>
              <a:t>;</a:t>
            </a:r>
          </a:p>
          <a:p>
            <a:pPr marL="171450" indent="-171450">
              <a:buFont typeface="Arial" panose="020B0604020202020204" pitchFamily="34" charset="0"/>
              <a:buChar char="•"/>
            </a:pPr>
            <a:r>
              <a:rPr lang="it-IT" dirty="0"/>
              <a:t>Istruzioni per la </a:t>
            </a:r>
            <a:r>
              <a:rPr lang="it-IT" b="1" dirty="0"/>
              <a:t>movimentazione/manipolazione </a:t>
            </a:r>
            <a:r>
              <a:rPr lang="it-IT" dirty="0"/>
              <a:t>e l’utilizzo che siano sufficienti ad assicurare l’integrità del materiale;</a:t>
            </a:r>
          </a:p>
          <a:p>
            <a:pPr marL="171450" indent="-171450">
              <a:buFont typeface="Arial" panose="020B0604020202020204" pitchFamily="34" charset="0"/>
              <a:buChar char="•"/>
            </a:pPr>
            <a:r>
              <a:rPr lang="it-IT" b="1" dirty="0"/>
              <a:t>Numero di pagina </a:t>
            </a:r>
            <a:r>
              <a:rPr lang="it-IT" dirty="0"/>
              <a:t>e numero totale delle pagine;</a:t>
            </a:r>
          </a:p>
          <a:p>
            <a:pPr marL="171450" indent="-171450">
              <a:buFont typeface="Arial" panose="020B0604020202020204" pitchFamily="34" charset="0"/>
              <a:buChar char="•"/>
            </a:pPr>
            <a:r>
              <a:rPr lang="it-IT" dirty="0"/>
              <a:t>Versione del documento;</a:t>
            </a:r>
          </a:p>
          <a:p>
            <a:pPr marL="171450" indent="-171450">
              <a:buFont typeface="Arial" panose="020B0604020202020204" pitchFamily="34" charset="0"/>
              <a:buChar char="•"/>
            </a:pPr>
            <a:r>
              <a:rPr lang="it-IT" dirty="0"/>
              <a:t>Informazioni sulla commutabilità del materiale (ove appropriato)</a:t>
            </a:r>
          </a:p>
          <a:p>
            <a:endParaRPr lang="it-IT" sz="1000" dirty="0"/>
          </a:p>
          <a:p>
            <a:endParaRPr lang="it-IT" sz="1000" dirty="0"/>
          </a:p>
        </p:txBody>
      </p:sp>
      <p:sp>
        <p:nvSpPr>
          <p:cNvPr id="3" name="Titolo 2">
            <a:extLst>
              <a:ext uri="{FF2B5EF4-FFF2-40B4-BE49-F238E27FC236}">
                <a16:creationId xmlns:a16="http://schemas.microsoft.com/office/drawing/2014/main" id="{82C9DDEE-3441-1743-B731-186394FE3E2E}"/>
              </a:ext>
            </a:extLst>
          </p:cNvPr>
          <p:cNvSpPr>
            <a:spLocks noGrp="1"/>
          </p:cNvSpPr>
          <p:nvPr>
            <p:ph type="title"/>
          </p:nvPr>
        </p:nvSpPr>
        <p:spPr>
          <a:xfrm>
            <a:off x="335132" y="403450"/>
            <a:ext cx="7179360" cy="316495"/>
          </a:xfrm>
        </p:spPr>
        <p:txBody>
          <a:bodyPr/>
          <a:lstStyle/>
          <a:p>
            <a:r>
              <a:rPr lang="it-IT" dirty="0"/>
              <a:t>Contenuto dei certificati e dei fogli informativi di prodotto</a:t>
            </a:r>
          </a:p>
        </p:txBody>
      </p:sp>
      <p:sp>
        <p:nvSpPr>
          <p:cNvPr id="8" name="Rettangolo arrotondato 1">
            <a:extLst>
              <a:ext uri="{FF2B5EF4-FFF2-40B4-BE49-F238E27FC236}">
                <a16:creationId xmlns:a16="http://schemas.microsoft.com/office/drawing/2014/main" id="{A514084E-4E62-B578-4FC0-150F7C46F05C}"/>
              </a:ext>
            </a:extLst>
          </p:cNvPr>
          <p:cNvSpPr/>
          <p:nvPr/>
        </p:nvSpPr>
        <p:spPr bwMode="auto">
          <a:xfrm>
            <a:off x="516325" y="4096776"/>
            <a:ext cx="3408487" cy="574472"/>
          </a:xfrm>
          <a:prstGeom prst="roundRect">
            <a:avLst/>
          </a:prstGeom>
          <a:noFill/>
          <a:ln w="9525" cap="flat" cmpd="sng" algn="ctr">
            <a:solidFill>
              <a:schemeClr val="accent5">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83369" lvl="1" algn="just"/>
            <a:r>
              <a:rPr lang="it-IT" sz="1050" b="1" dirty="0">
                <a:solidFill>
                  <a:schemeClr val="accent5">
                    <a:lumMod val="50000"/>
                  </a:schemeClr>
                </a:solidFill>
                <a:latin typeface="Futura Md BT"/>
              </a:rPr>
              <a:t>UNI CEI EN ISO 17034 (2017)</a:t>
            </a:r>
          </a:p>
          <a:p>
            <a:pPr marL="283369" lvl="1" algn="just"/>
            <a:r>
              <a:rPr lang="it-IT" sz="1050" dirty="0">
                <a:solidFill>
                  <a:schemeClr val="accent5">
                    <a:lumMod val="50000"/>
                  </a:schemeClr>
                </a:solidFill>
                <a:latin typeface="Futura Md BT"/>
              </a:rPr>
              <a:t>Requisiti generali per la competenza dei produttori di materiali di riferimento</a:t>
            </a:r>
          </a:p>
          <a:p>
            <a:pPr marL="283369" lvl="1" algn="just"/>
            <a:endParaRPr lang="it-IT" sz="1050" dirty="0">
              <a:solidFill>
                <a:schemeClr val="accent5">
                  <a:lumMod val="50000"/>
                </a:schemeClr>
              </a:solidFill>
              <a:latin typeface="Futura Md BT"/>
            </a:endParaRPr>
          </a:p>
        </p:txBody>
      </p:sp>
      <p:sp>
        <p:nvSpPr>
          <p:cNvPr id="9" name="Segnaposto testo 5">
            <a:extLst>
              <a:ext uri="{FF2B5EF4-FFF2-40B4-BE49-F238E27FC236}">
                <a16:creationId xmlns:a16="http://schemas.microsoft.com/office/drawing/2014/main" id="{936979E3-6F56-98C6-9562-980F8D8131F8}"/>
              </a:ext>
            </a:extLst>
          </p:cNvPr>
          <p:cNvSpPr txBox="1">
            <a:spLocks/>
          </p:cNvSpPr>
          <p:nvPr/>
        </p:nvSpPr>
        <p:spPr>
          <a:xfrm>
            <a:off x="5935764" y="2179191"/>
            <a:ext cx="2592977" cy="640763"/>
          </a:xfrm>
          <a:prstGeom prst="rect">
            <a:avLst/>
          </a:prstGeom>
        </p:spPr>
        <p:txBody>
          <a:bodyPr anchor="t"/>
          <a:lstStyle>
            <a:lvl1pPr marL="0" indent="0" algn="l" defTabSz="685800" rtl="0" eaLnBrk="1" latinLnBrk="0" hangingPunct="1">
              <a:lnSpc>
                <a:spcPct val="90000"/>
              </a:lnSpc>
              <a:spcBef>
                <a:spcPts val="750"/>
              </a:spcBef>
              <a:buFont typeface="Arial" panose="020B0604020202020204" pitchFamily="34" charset="0"/>
              <a:buNone/>
              <a:defRPr lang="en-US" sz="11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it-IT" sz="1400" b="1" dirty="0">
                <a:solidFill>
                  <a:schemeClr val="accent5">
                    <a:lumMod val="50000"/>
                  </a:schemeClr>
                </a:solidFill>
                <a:latin typeface="Futura Md BT"/>
              </a:rPr>
              <a:t>UNI CEI EN ISO 17034 (2017)</a:t>
            </a:r>
          </a:p>
          <a:p>
            <a:pPr algn="ctr"/>
            <a:r>
              <a:rPr lang="it-IT" sz="1400" b="1" dirty="0">
                <a:solidFill>
                  <a:schemeClr val="accent5">
                    <a:lumMod val="50000"/>
                  </a:schemeClr>
                </a:solidFill>
                <a:latin typeface="Futura Md BT"/>
              </a:rPr>
              <a:t>Punto 7.14.2</a:t>
            </a:r>
          </a:p>
          <a:p>
            <a:endParaRPr lang="it-IT" dirty="0"/>
          </a:p>
        </p:txBody>
      </p:sp>
      <p:sp>
        <p:nvSpPr>
          <p:cNvPr id="4" name="Parentesi graffa chiusa 3">
            <a:extLst>
              <a:ext uri="{FF2B5EF4-FFF2-40B4-BE49-F238E27FC236}">
                <a16:creationId xmlns:a16="http://schemas.microsoft.com/office/drawing/2014/main" id="{67487D9E-F76C-FAE8-A0FD-D40720A5E136}"/>
              </a:ext>
            </a:extLst>
          </p:cNvPr>
          <p:cNvSpPr/>
          <p:nvPr/>
        </p:nvSpPr>
        <p:spPr>
          <a:xfrm>
            <a:off x="5617031" y="906997"/>
            <a:ext cx="318733" cy="318308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 name="Rettangolo 4">
            <a:extLst>
              <a:ext uri="{FF2B5EF4-FFF2-40B4-BE49-F238E27FC236}">
                <a16:creationId xmlns:a16="http://schemas.microsoft.com/office/drawing/2014/main" id="{2ED7AD79-1370-4DE8-D85C-6DF4E0422A68}"/>
              </a:ext>
            </a:extLst>
          </p:cNvPr>
          <p:cNvSpPr/>
          <p:nvPr/>
        </p:nvSpPr>
        <p:spPr>
          <a:xfrm>
            <a:off x="7202919" y="4142052"/>
            <a:ext cx="1769146" cy="574473"/>
          </a:xfrm>
          <a:prstGeom prst="rect">
            <a:avLst/>
          </a:prstGeom>
          <a:solidFill>
            <a:srgbClr val="F2BB3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0045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CRM</a:t>
            </a:r>
          </a:p>
        </p:txBody>
      </p:sp>
      <p:sp>
        <p:nvSpPr>
          <p:cNvPr id="7" name="Rettangolo 6">
            <a:extLst>
              <a:ext uri="{FF2B5EF4-FFF2-40B4-BE49-F238E27FC236}">
                <a16:creationId xmlns:a16="http://schemas.microsoft.com/office/drawing/2014/main" id="{E09F7D91-65B9-B1CE-FF4E-21BFEAC2B6C2}"/>
              </a:ext>
            </a:extLst>
          </p:cNvPr>
          <p:cNvSpPr/>
          <p:nvPr/>
        </p:nvSpPr>
        <p:spPr>
          <a:xfrm>
            <a:off x="7202919" y="3678878"/>
            <a:ext cx="1769146" cy="574473"/>
          </a:xfrm>
          <a:prstGeom prst="rect">
            <a:avLst/>
          </a:prstGeom>
          <a:solidFill>
            <a:srgbClr val="F2BB3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0045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RM</a:t>
            </a:r>
          </a:p>
        </p:txBody>
      </p:sp>
      <p:pic>
        <p:nvPicPr>
          <p:cNvPr id="11" name="Immagine 10">
            <a:extLst>
              <a:ext uri="{FF2B5EF4-FFF2-40B4-BE49-F238E27FC236}">
                <a16:creationId xmlns:a16="http://schemas.microsoft.com/office/drawing/2014/main" id="{FBC1B76C-591E-5733-F497-7A4327DD3A15}"/>
              </a:ext>
            </a:extLst>
          </p:cNvPr>
          <p:cNvPicPr>
            <a:picLocks noChangeAspect="1"/>
          </p:cNvPicPr>
          <p:nvPr/>
        </p:nvPicPr>
        <p:blipFill>
          <a:blip r:embed="rId2"/>
          <a:stretch>
            <a:fillRect/>
          </a:stretch>
        </p:blipFill>
        <p:spPr>
          <a:xfrm>
            <a:off x="7286295" y="23971"/>
            <a:ext cx="1814327" cy="1102862"/>
          </a:xfrm>
          <a:prstGeom prst="rect">
            <a:avLst/>
          </a:prstGeom>
        </p:spPr>
      </p:pic>
      <p:sp>
        <p:nvSpPr>
          <p:cNvPr id="12" name="CasellaDiTesto 11">
            <a:extLst>
              <a:ext uri="{FF2B5EF4-FFF2-40B4-BE49-F238E27FC236}">
                <a16:creationId xmlns:a16="http://schemas.microsoft.com/office/drawing/2014/main" id="{C41B0136-FA09-7FA5-44D1-6452D21DF3E8}"/>
              </a:ext>
            </a:extLst>
          </p:cNvPr>
          <p:cNvSpPr txBox="1"/>
          <p:nvPr/>
        </p:nvSpPr>
        <p:spPr>
          <a:xfrm>
            <a:off x="7237192" y="1038903"/>
            <a:ext cx="1918433" cy="246221"/>
          </a:xfrm>
          <a:prstGeom prst="rect">
            <a:avLst/>
          </a:prstGeom>
          <a:noFill/>
        </p:spPr>
        <p:txBody>
          <a:bodyPr wrap="square">
            <a:spAutoFit/>
          </a:bodyPr>
          <a:lstStyle/>
          <a:p>
            <a:r>
              <a:rPr lang="it-IT" sz="500" dirty="0">
                <a:latin typeface="Verdana" panose="020B0604030504040204" pitchFamily="34" charset="0"/>
                <a:ea typeface="Verdana" panose="020B0604030504040204" pitchFamily="34" charset="0"/>
                <a:hlinkClick r:id="rId3"/>
              </a:rPr>
              <a:t>https://www.accredia.it/pubblicazione/approfondimento-sui-materiali-di-riferimento/</a:t>
            </a:r>
            <a:endParaRPr lang="it-IT" sz="500" dirty="0">
              <a:latin typeface="Verdana" panose="020B0604030504040204" pitchFamily="34" charset="0"/>
              <a:ea typeface="Verdana" panose="020B0604030504040204" pitchFamily="34" charset="0"/>
            </a:endParaRPr>
          </a:p>
        </p:txBody>
      </p:sp>
      <p:sp>
        <p:nvSpPr>
          <p:cNvPr id="2" name="Rettangolo arrotondato 1">
            <a:extLst>
              <a:ext uri="{FF2B5EF4-FFF2-40B4-BE49-F238E27FC236}">
                <a16:creationId xmlns:a16="http://schemas.microsoft.com/office/drawing/2014/main" id="{7746A6E2-2C09-1297-0074-56462349C5F5}"/>
              </a:ext>
            </a:extLst>
          </p:cNvPr>
          <p:cNvSpPr/>
          <p:nvPr/>
        </p:nvSpPr>
        <p:spPr bwMode="auto">
          <a:xfrm>
            <a:off x="4001148" y="4142051"/>
            <a:ext cx="3236044" cy="529039"/>
          </a:xfrm>
          <a:prstGeom prst="roundRect">
            <a:avLst/>
          </a:prstGeom>
          <a:noFill/>
          <a:ln w="9525" cap="flat" cmpd="sng" algn="ctr">
            <a:solidFill>
              <a:schemeClr val="accent5">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83369" lvl="1" algn="just"/>
            <a:endParaRPr lang="it-IT" sz="1050" dirty="0">
              <a:solidFill>
                <a:schemeClr val="accent5">
                  <a:lumMod val="50000"/>
                </a:schemeClr>
              </a:solidFill>
              <a:latin typeface="Futura Md BT"/>
            </a:endParaRPr>
          </a:p>
        </p:txBody>
      </p:sp>
      <p:sp>
        <p:nvSpPr>
          <p:cNvPr id="10" name="Text Box 1042">
            <a:extLst>
              <a:ext uri="{FF2B5EF4-FFF2-40B4-BE49-F238E27FC236}">
                <a16:creationId xmlns:a16="http://schemas.microsoft.com/office/drawing/2014/main" id="{6A9D779B-E94D-06B0-31BC-854733072717}"/>
              </a:ext>
            </a:extLst>
          </p:cNvPr>
          <p:cNvSpPr txBox="1">
            <a:spLocks noChangeArrowheads="1"/>
          </p:cNvSpPr>
          <p:nvPr/>
        </p:nvSpPr>
        <p:spPr bwMode="auto">
          <a:xfrm>
            <a:off x="3977977" y="4124490"/>
            <a:ext cx="327810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Verdana" panose="020B0604030504040204" pitchFamily="34" charset="0"/>
                <a:ea typeface="MS PGothic" panose="020B0600070205080204" pitchFamily="34" charset="-128"/>
              </a:defRPr>
            </a:lvl1pPr>
            <a:lvl2pPr marL="742950" indent="-285750">
              <a:defRPr sz="2400">
                <a:solidFill>
                  <a:schemeClr val="bg1"/>
                </a:solidFill>
                <a:latin typeface="Verdana" panose="020B0604030504040204" pitchFamily="34" charset="0"/>
                <a:ea typeface="MS PGothic" panose="020B0600070205080204" pitchFamily="34" charset="-128"/>
              </a:defRPr>
            </a:lvl2pPr>
            <a:lvl3pPr marL="1143000" indent="-228600">
              <a:defRPr sz="2400">
                <a:solidFill>
                  <a:schemeClr val="bg1"/>
                </a:solidFill>
                <a:latin typeface="Verdana" panose="020B0604030504040204" pitchFamily="34" charset="0"/>
                <a:ea typeface="MS PGothic" panose="020B0600070205080204" pitchFamily="34" charset="-128"/>
              </a:defRPr>
            </a:lvl3pPr>
            <a:lvl4pPr marL="1600200" indent="-228600">
              <a:defRPr sz="2400">
                <a:solidFill>
                  <a:schemeClr val="bg1"/>
                </a:solidFill>
                <a:latin typeface="Verdana" panose="020B0604030504040204" pitchFamily="34" charset="0"/>
                <a:ea typeface="MS PGothic" panose="020B0600070205080204" pitchFamily="34" charset="-128"/>
              </a:defRPr>
            </a:lvl4pPr>
            <a:lvl5pPr marL="2057400" indent="-228600">
              <a:defRPr sz="2400">
                <a:solidFill>
                  <a:schemeClr val="bg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9pPr>
          </a:lstStyle>
          <a:p>
            <a:pPr marL="283369" lvl="1" algn="ctr"/>
            <a:r>
              <a:rPr lang="it-IT" sz="1050" b="1" dirty="0">
                <a:solidFill>
                  <a:schemeClr val="accent5">
                    <a:lumMod val="50000"/>
                  </a:schemeClr>
                </a:solidFill>
                <a:latin typeface="Futura Md BT"/>
              </a:rPr>
              <a:t>ISO 33401: 2024</a:t>
            </a:r>
          </a:p>
          <a:p>
            <a:pPr marL="283369" lvl="1" algn="just"/>
            <a:r>
              <a:rPr lang="en-US" sz="1050" dirty="0">
                <a:solidFill>
                  <a:schemeClr val="accent5">
                    <a:lumMod val="50000"/>
                  </a:schemeClr>
                </a:solidFill>
                <a:latin typeface="Futura Md BT"/>
              </a:rPr>
              <a:t> Reference materials — Contents of certificates, labels and accompanying documentation</a:t>
            </a:r>
            <a:endParaRPr lang="it-IT" sz="1050" dirty="0">
              <a:solidFill>
                <a:schemeClr val="accent5">
                  <a:lumMod val="50000"/>
                </a:schemeClr>
              </a:solidFill>
              <a:latin typeface="Futura Md BT"/>
            </a:endParaRPr>
          </a:p>
        </p:txBody>
      </p:sp>
    </p:spTree>
    <p:extLst>
      <p:ext uri="{BB962C8B-B14F-4D97-AF65-F5344CB8AC3E}">
        <p14:creationId xmlns:p14="http://schemas.microsoft.com/office/powerpoint/2010/main" val="316799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0C1F0C6A-B742-A60B-6E1B-821970EB6383}"/>
              </a:ext>
            </a:extLst>
          </p:cNvPr>
          <p:cNvSpPr>
            <a:spLocks noGrp="1"/>
          </p:cNvSpPr>
          <p:nvPr>
            <p:ph type="body" sz="quarter" idx="11"/>
          </p:nvPr>
        </p:nvSpPr>
        <p:spPr>
          <a:xfrm>
            <a:off x="399732" y="1456454"/>
            <a:ext cx="5456067" cy="2306652"/>
          </a:xfrm>
        </p:spPr>
        <p:txBody>
          <a:bodyPr/>
          <a:lstStyle/>
          <a:p>
            <a:pPr marL="171450" indent="-171450">
              <a:buFont typeface="Arial" panose="020B0604020202020204" pitchFamily="34" charset="0"/>
              <a:buChar char="•"/>
            </a:pPr>
            <a:r>
              <a:rPr lang="it-IT" sz="1400" b="1" dirty="0"/>
              <a:t>Descrizione</a:t>
            </a:r>
            <a:r>
              <a:rPr lang="it-IT" sz="1400" dirty="0"/>
              <a:t> del CRM;</a:t>
            </a:r>
          </a:p>
          <a:p>
            <a:pPr marL="171450" indent="-171450">
              <a:buFont typeface="Arial" panose="020B0604020202020204" pitchFamily="34" charset="0"/>
              <a:buChar char="•"/>
            </a:pPr>
            <a:r>
              <a:rPr lang="it-IT" sz="1400" b="1" dirty="0"/>
              <a:t>Proprietà di interesse, valore della proprietà e incertezza associata</a:t>
            </a:r>
            <a:r>
              <a:rPr lang="it-IT" sz="1400" dirty="0"/>
              <a:t>;</a:t>
            </a:r>
          </a:p>
          <a:p>
            <a:pPr marL="171450" indent="-171450">
              <a:buFont typeface="Arial" panose="020B0604020202020204" pitchFamily="34" charset="0"/>
              <a:buChar char="•"/>
            </a:pPr>
            <a:r>
              <a:rPr lang="it-IT" sz="1400" b="1" dirty="0"/>
              <a:t>Procedura di misura </a:t>
            </a:r>
            <a:r>
              <a:rPr lang="it-IT" sz="1400" dirty="0"/>
              <a:t>per </a:t>
            </a:r>
            <a:r>
              <a:rPr lang="it-IT" sz="1400" dirty="0" err="1"/>
              <a:t>misurandi</a:t>
            </a:r>
            <a:r>
              <a:rPr lang="it-IT" sz="1400" dirty="0"/>
              <a:t> definiti operativamente;</a:t>
            </a:r>
          </a:p>
          <a:p>
            <a:pPr marL="171450" indent="-171450">
              <a:buFont typeface="Arial" panose="020B0604020202020204" pitchFamily="34" charset="0"/>
              <a:buChar char="•"/>
            </a:pPr>
            <a:r>
              <a:rPr lang="it-IT" sz="1400" b="1" dirty="0"/>
              <a:t>Riferibilità metrologica </a:t>
            </a:r>
            <a:r>
              <a:rPr lang="it-IT" sz="1400" dirty="0"/>
              <a:t>dei valori certificati;</a:t>
            </a:r>
          </a:p>
          <a:p>
            <a:pPr marL="171450" indent="-171450">
              <a:buFont typeface="Arial" panose="020B0604020202020204" pitchFamily="34" charset="0"/>
              <a:buChar char="•"/>
            </a:pPr>
            <a:r>
              <a:rPr lang="it-IT" sz="1400" dirty="0"/>
              <a:t>Nome e funzione della persona preposta all’approvazione del RMP</a:t>
            </a:r>
          </a:p>
          <a:p>
            <a:endParaRPr lang="it-IT" sz="1000" dirty="0"/>
          </a:p>
        </p:txBody>
      </p:sp>
      <p:sp>
        <p:nvSpPr>
          <p:cNvPr id="3" name="Titolo 2">
            <a:extLst>
              <a:ext uri="{FF2B5EF4-FFF2-40B4-BE49-F238E27FC236}">
                <a16:creationId xmlns:a16="http://schemas.microsoft.com/office/drawing/2014/main" id="{82C9DDEE-3441-1743-B731-186394FE3E2E}"/>
              </a:ext>
            </a:extLst>
          </p:cNvPr>
          <p:cNvSpPr>
            <a:spLocks noGrp="1"/>
          </p:cNvSpPr>
          <p:nvPr>
            <p:ph type="title"/>
          </p:nvPr>
        </p:nvSpPr>
        <p:spPr>
          <a:xfrm>
            <a:off x="335132" y="403450"/>
            <a:ext cx="7179360" cy="316495"/>
          </a:xfrm>
        </p:spPr>
        <p:txBody>
          <a:bodyPr/>
          <a:lstStyle/>
          <a:p>
            <a:r>
              <a:rPr lang="it-IT" dirty="0"/>
              <a:t>Contenuto aggiuntivo dei certificati</a:t>
            </a:r>
          </a:p>
        </p:txBody>
      </p:sp>
      <p:sp>
        <p:nvSpPr>
          <p:cNvPr id="8" name="Rettangolo arrotondato 1">
            <a:extLst>
              <a:ext uri="{FF2B5EF4-FFF2-40B4-BE49-F238E27FC236}">
                <a16:creationId xmlns:a16="http://schemas.microsoft.com/office/drawing/2014/main" id="{A514084E-4E62-B578-4FC0-150F7C46F05C}"/>
              </a:ext>
            </a:extLst>
          </p:cNvPr>
          <p:cNvSpPr/>
          <p:nvPr/>
        </p:nvSpPr>
        <p:spPr bwMode="auto">
          <a:xfrm>
            <a:off x="564920" y="4142052"/>
            <a:ext cx="6279215" cy="463186"/>
          </a:xfrm>
          <a:prstGeom prst="roundRect">
            <a:avLst/>
          </a:prstGeom>
          <a:noFill/>
          <a:ln w="9525" cap="flat" cmpd="sng" algn="ctr">
            <a:solidFill>
              <a:schemeClr val="accent5">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83369" lvl="1" algn="just"/>
            <a:r>
              <a:rPr lang="it-IT" sz="1050" b="1" dirty="0">
                <a:solidFill>
                  <a:schemeClr val="accent5">
                    <a:lumMod val="50000"/>
                  </a:schemeClr>
                </a:solidFill>
                <a:latin typeface="Futura Md BT"/>
              </a:rPr>
              <a:t>UNI CEI EN ISO 17034 (2017)</a:t>
            </a:r>
          </a:p>
          <a:p>
            <a:pPr marL="283369" lvl="1" algn="just"/>
            <a:r>
              <a:rPr lang="it-IT" sz="1050" dirty="0">
                <a:solidFill>
                  <a:schemeClr val="accent5">
                    <a:lumMod val="50000"/>
                  </a:schemeClr>
                </a:solidFill>
                <a:latin typeface="Futura Md BT"/>
              </a:rPr>
              <a:t>Requisiti generali per la competenza dei produttori di materiali di riferimento</a:t>
            </a:r>
          </a:p>
          <a:p>
            <a:pPr marL="283369" lvl="1" algn="just"/>
            <a:endParaRPr lang="it-IT" sz="1050" dirty="0">
              <a:solidFill>
                <a:schemeClr val="accent5">
                  <a:lumMod val="50000"/>
                </a:schemeClr>
              </a:solidFill>
              <a:latin typeface="Futura Md BT"/>
            </a:endParaRPr>
          </a:p>
        </p:txBody>
      </p:sp>
      <p:sp>
        <p:nvSpPr>
          <p:cNvPr id="9" name="Segnaposto testo 5">
            <a:extLst>
              <a:ext uri="{FF2B5EF4-FFF2-40B4-BE49-F238E27FC236}">
                <a16:creationId xmlns:a16="http://schemas.microsoft.com/office/drawing/2014/main" id="{936979E3-6F56-98C6-9562-980F8D8131F8}"/>
              </a:ext>
            </a:extLst>
          </p:cNvPr>
          <p:cNvSpPr txBox="1">
            <a:spLocks/>
          </p:cNvSpPr>
          <p:nvPr/>
        </p:nvSpPr>
        <p:spPr>
          <a:xfrm>
            <a:off x="5935764" y="2214360"/>
            <a:ext cx="2592977" cy="640763"/>
          </a:xfrm>
          <a:prstGeom prst="rect">
            <a:avLst/>
          </a:prstGeom>
        </p:spPr>
        <p:txBody>
          <a:bodyPr anchor="t"/>
          <a:lstStyle>
            <a:lvl1pPr marL="0" indent="0" algn="l" defTabSz="685800" rtl="0" eaLnBrk="1" latinLnBrk="0" hangingPunct="1">
              <a:lnSpc>
                <a:spcPct val="90000"/>
              </a:lnSpc>
              <a:spcBef>
                <a:spcPts val="750"/>
              </a:spcBef>
              <a:buFont typeface="Arial" panose="020B0604020202020204" pitchFamily="34" charset="0"/>
              <a:buNone/>
              <a:defRPr lang="en-US" sz="11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it-IT" sz="1400" b="1" dirty="0">
                <a:solidFill>
                  <a:schemeClr val="accent5">
                    <a:lumMod val="50000"/>
                  </a:schemeClr>
                </a:solidFill>
                <a:latin typeface="Futura Md BT"/>
              </a:rPr>
              <a:t>UNI CEI EN ISO 17034 (2017)</a:t>
            </a:r>
          </a:p>
          <a:p>
            <a:pPr algn="ctr"/>
            <a:r>
              <a:rPr lang="it-IT" sz="1400" b="1" dirty="0">
                <a:solidFill>
                  <a:schemeClr val="accent5">
                    <a:lumMod val="50000"/>
                  </a:schemeClr>
                </a:solidFill>
                <a:latin typeface="Futura Md BT"/>
              </a:rPr>
              <a:t>Punto 7.14.3</a:t>
            </a:r>
          </a:p>
          <a:p>
            <a:endParaRPr lang="it-IT" dirty="0"/>
          </a:p>
        </p:txBody>
      </p:sp>
      <p:sp>
        <p:nvSpPr>
          <p:cNvPr id="4" name="Parentesi graffa chiusa 3">
            <a:extLst>
              <a:ext uri="{FF2B5EF4-FFF2-40B4-BE49-F238E27FC236}">
                <a16:creationId xmlns:a16="http://schemas.microsoft.com/office/drawing/2014/main" id="{67487D9E-F76C-FAE8-A0FD-D40720A5E136}"/>
              </a:ext>
            </a:extLst>
          </p:cNvPr>
          <p:cNvSpPr/>
          <p:nvPr/>
        </p:nvSpPr>
        <p:spPr>
          <a:xfrm>
            <a:off x="5617031" y="1456454"/>
            <a:ext cx="318733" cy="21308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 name="Rettangolo 4">
            <a:extLst>
              <a:ext uri="{FF2B5EF4-FFF2-40B4-BE49-F238E27FC236}">
                <a16:creationId xmlns:a16="http://schemas.microsoft.com/office/drawing/2014/main" id="{A908E257-8AED-ED94-93F8-0BB952075085}"/>
              </a:ext>
            </a:extLst>
          </p:cNvPr>
          <p:cNvSpPr/>
          <p:nvPr/>
        </p:nvSpPr>
        <p:spPr>
          <a:xfrm>
            <a:off x="7430734" y="4142052"/>
            <a:ext cx="1769146" cy="574473"/>
          </a:xfrm>
          <a:prstGeom prst="rect">
            <a:avLst/>
          </a:prstGeom>
          <a:solidFill>
            <a:srgbClr val="F2BB3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0045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CRM</a:t>
            </a:r>
          </a:p>
        </p:txBody>
      </p:sp>
      <p:pic>
        <p:nvPicPr>
          <p:cNvPr id="7" name="Immagine 6">
            <a:extLst>
              <a:ext uri="{FF2B5EF4-FFF2-40B4-BE49-F238E27FC236}">
                <a16:creationId xmlns:a16="http://schemas.microsoft.com/office/drawing/2014/main" id="{B651C1CA-B81E-2953-A82B-8C9E9F984500}"/>
              </a:ext>
            </a:extLst>
          </p:cNvPr>
          <p:cNvPicPr>
            <a:picLocks noChangeAspect="1"/>
          </p:cNvPicPr>
          <p:nvPr/>
        </p:nvPicPr>
        <p:blipFill>
          <a:blip r:embed="rId2"/>
          <a:stretch>
            <a:fillRect/>
          </a:stretch>
        </p:blipFill>
        <p:spPr>
          <a:xfrm>
            <a:off x="7286295" y="23971"/>
            <a:ext cx="1814327" cy="1102862"/>
          </a:xfrm>
          <a:prstGeom prst="rect">
            <a:avLst/>
          </a:prstGeom>
        </p:spPr>
      </p:pic>
      <p:sp>
        <p:nvSpPr>
          <p:cNvPr id="10" name="CasellaDiTesto 9">
            <a:extLst>
              <a:ext uri="{FF2B5EF4-FFF2-40B4-BE49-F238E27FC236}">
                <a16:creationId xmlns:a16="http://schemas.microsoft.com/office/drawing/2014/main" id="{3CFA0735-7FD8-FE0E-BCA1-6B255A9BA8D0}"/>
              </a:ext>
            </a:extLst>
          </p:cNvPr>
          <p:cNvSpPr txBox="1"/>
          <p:nvPr/>
        </p:nvSpPr>
        <p:spPr>
          <a:xfrm>
            <a:off x="7237192" y="1038903"/>
            <a:ext cx="1918433" cy="246221"/>
          </a:xfrm>
          <a:prstGeom prst="rect">
            <a:avLst/>
          </a:prstGeom>
          <a:noFill/>
        </p:spPr>
        <p:txBody>
          <a:bodyPr wrap="square">
            <a:spAutoFit/>
          </a:bodyPr>
          <a:lstStyle/>
          <a:p>
            <a:r>
              <a:rPr lang="it-IT" sz="500" dirty="0">
                <a:latin typeface="Verdana" panose="020B0604030504040204" pitchFamily="34" charset="0"/>
                <a:ea typeface="Verdana" panose="020B0604030504040204" pitchFamily="34" charset="0"/>
                <a:hlinkClick r:id="rId3"/>
              </a:rPr>
              <a:t>https://www.accredia.it/pubblicazione/approfondimento-sui-materiali-di-riferimento/</a:t>
            </a:r>
            <a:endParaRPr lang="it-IT" sz="5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69108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CFA8C5-E6BB-4719-A4F8-94C741639EF3}"/>
              </a:ext>
            </a:extLst>
          </p:cNvPr>
          <p:cNvSpPr>
            <a:spLocks noGrp="1"/>
          </p:cNvSpPr>
          <p:nvPr>
            <p:ph type="title"/>
          </p:nvPr>
        </p:nvSpPr>
        <p:spPr/>
        <p:txBody>
          <a:bodyPr/>
          <a:lstStyle/>
          <a:p>
            <a:r>
              <a:rPr lang="it-IT" dirty="0"/>
              <a:t>Contenuto del certificato di un CRM</a:t>
            </a:r>
          </a:p>
        </p:txBody>
      </p:sp>
      <p:pic>
        <p:nvPicPr>
          <p:cNvPr id="9" name="Immagine 8">
            <a:extLst>
              <a:ext uri="{FF2B5EF4-FFF2-40B4-BE49-F238E27FC236}">
                <a16:creationId xmlns:a16="http://schemas.microsoft.com/office/drawing/2014/main" id="{51A7429A-BC42-41B8-9FAF-A61716B95879}"/>
              </a:ext>
            </a:extLst>
          </p:cNvPr>
          <p:cNvPicPr>
            <a:picLocks noChangeAspect="1"/>
          </p:cNvPicPr>
          <p:nvPr/>
        </p:nvPicPr>
        <p:blipFill rotWithShape="1">
          <a:blip r:embed="rId2"/>
          <a:srcRect l="34460" t="23768" r="36101" b="5834"/>
          <a:stretch/>
        </p:blipFill>
        <p:spPr>
          <a:xfrm>
            <a:off x="6874933" y="1707568"/>
            <a:ext cx="2059095" cy="2769775"/>
          </a:xfrm>
          <a:prstGeom prst="rect">
            <a:avLst/>
          </a:prstGeom>
        </p:spPr>
      </p:pic>
      <p:sp>
        <p:nvSpPr>
          <p:cNvPr id="4" name="CasellaDiTesto 3">
            <a:extLst>
              <a:ext uri="{FF2B5EF4-FFF2-40B4-BE49-F238E27FC236}">
                <a16:creationId xmlns:a16="http://schemas.microsoft.com/office/drawing/2014/main" id="{50CA8CA6-AE31-4A18-96D8-07299AFB639F}"/>
              </a:ext>
            </a:extLst>
          </p:cNvPr>
          <p:cNvSpPr txBox="1"/>
          <p:nvPr/>
        </p:nvSpPr>
        <p:spPr>
          <a:xfrm>
            <a:off x="280130" y="1126833"/>
            <a:ext cx="4176135" cy="3416320"/>
          </a:xfrm>
          <a:prstGeom prst="rect">
            <a:avLst/>
          </a:prstGeom>
          <a:noFill/>
        </p:spPr>
        <p:txBody>
          <a:bodyPr wrap="square" rtlCol="0">
            <a:spAutoFit/>
          </a:bodyPr>
          <a:lstStyle/>
          <a:p>
            <a:pPr algn="just"/>
            <a:r>
              <a:rPr lang="it-IT" sz="1200" dirty="0">
                <a:latin typeface="Verdana" panose="020B0604030504040204" pitchFamily="34" charset="0"/>
                <a:ea typeface="Verdana" panose="020B0604030504040204" pitchFamily="34" charset="0"/>
              </a:rPr>
              <a:t>Il </a:t>
            </a:r>
            <a:r>
              <a:rPr lang="it-IT" sz="1200" b="1" dirty="0">
                <a:solidFill>
                  <a:srgbClr val="C00000"/>
                </a:solidFill>
                <a:effectLst>
                  <a:glow rad="228600">
                    <a:schemeClr val="tx1">
                      <a:alpha val="40000"/>
                    </a:schemeClr>
                  </a:glow>
                </a:effectLst>
                <a:latin typeface="Verdana" panose="020B0604030504040204" pitchFamily="34" charset="0"/>
                <a:ea typeface="Verdana" panose="020B0604030504040204" pitchFamily="34" charset="0"/>
              </a:rPr>
              <a:t>Certificato del CRM </a:t>
            </a:r>
            <a:r>
              <a:rPr lang="it-IT" sz="1200" dirty="0">
                <a:latin typeface="Verdana" panose="020B0604030504040204" pitchFamily="34" charset="0"/>
                <a:ea typeface="Verdana" panose="020B0604030504040204" pitchFamily="34" charset="0"/>
              </a:rPr>
              <a:t>deve:</a:t>
            </a:r>
          </a:p>
          <a:p>
            <a:pPr algn="just"/>
            <a:endParaRPr lang="it-IT" sz="1200" dirty="0">
              <a:latin typeface="Verdana" panose="020B0604030504040204" pitchFamily="34" charset="0"/>
              <a:ea typeface="Verdana" panose="020B0604030504040204" pitchFamily="34" charset="0"/>
            </a:endParaRPr>
          </a:p>
          <a:p>
            <a:pPr marL="285750" indent="-285750" algn="just">
              <a:buClr>
                <a:srgbClr val="C00000"/>
              </a:buClr>
              <a:buFont typeface="Wingdings" panose="05000000000000000000" pitchFamily="2" charset="2"/>
              <a:buChar char="Ø"/>
            </a:pPr>
            <a:r>
              <a:rPr lang="it-IT" sz="1200" dirty="0">
                <a:latin typeface="Verdana" panose="020B0604030504040204" pitchFamily="34" charset="0"/>
                <a:ea typeface="Verdana" panose="020B0604030504040204" pitchFamily="34" charset="0"/>
              </a:rPr>
              <a:t>essere compilato in modo </a:t>
            </a:r>
            <a:r>
              <a:rPr lang="it-IT" sz="1200" b="1" dirty="0">
                <a:latin typeface="Verdana" panose="020B0604030504040204" pitchFamily="34" charset="0"/>
                <a:ea typeface="Verdana" panose="020B0604030504040204" pitchFamily="34" charset="0"/>
              </a:rPr>
              <a:t>accurato, chiaro, univoco e oggettivo</a:t>
            </a:r>
            <a:r>
              <a:rPr lang="it-IT" sz="1200" dirty="0">
                <a:latin typeface="Verdana" panose="020B0604030504040204" pitchFamily="34" charset="0"/>
                <a:ea typeface="Verdana" panose="020B0604030504040204" pitchFamily="34" charset="0"/>
              </a:rPr>
              <a:t> </a:t>
            </a:r>
          </a:p>
          <a:p>
            <a:pPr marL="171450" indent="-171450" algn="just">
              <a:buClr>
                <a:srgbClr val="C00000"/>
              </a:buClr>
              <a:buFont typeface="Wingdings" panose="05000000000000000000" pitchFamily="2" charset="2"/>
              <a:buChar char="Ø"/>
            </a:pPr>
            <a:endParaRPr lang="it-IT" sz="1200" dirty="0">
              <a:latin typeface="Verdana" panose="020B0604030504040204" pitchFamily="34" charset="0"/>
              <a:ea typeface="Verdana" panose="020B0604030504040204" pitchFamily="34" charset="0"/>
            </a:endParaRPr>
          </a:p>
          <a:p>
            <a:pPr marL="285750" indent="-285750" algn="just">
              <a:buClr>
                <a:srgbClr val="C00000"/>
              </a:buClr>
              <a:buFont typeface="Wingdings" panose="05000000000000000000" pitchFamily="2" charset="2"/>
              <a:buChar char="Ø"/>
            </a:pPr>
            <a:r>
              <a:rPr lang="it-IT" sz="1200" dirty="0">
                <a:latin typeface="Verdana" panose="020B0604030504040204" pitchFamily="34" charset="0"/>
                <a:ea typeface="Verdana" panose="020B0604030504040204" pitchFamily="34" charset="0"/>
              </a:rPr>
              <a:t>Includere le eventuali informazioni richieste dal </a:t>
            </a:r>
            <a:r>
              <a:rPr lang="it-IT" sz="1200" b="1" dirty="0">
                <a:latin typeface="Verdana" panose="020B0604030504040204" pitchFamily="34" charset="0"/>
                <a:ea typeface="Verdana" panose="020B0604030504040204" pitchFamily="34" charset="0"/>
              </a:rPr>
              <a:t>cliente</a:t>
            </a:r>
          </a:p>
          <a:p>
            <a:pPr marL="285750" indent="-285750" algn="just">
              <a:buClr>
                <a:srgbClr val="C00000"/>
              </a:buClr>
              <a:buFont typeface="Wingdings" panose="05000000000000000000" pitchFamily="2" charset="2"/>
              <a:buChar char="Ø"/>
            </a:pPr>
            <a:endParaRPr lang="it-IT" sz="1200" dirty="0">
              <a:latin typeface="Verdana" panose="020B0604030504040204" pitchFamily="34" charset="0"/>
              <a:ea typeface="Verdana" panose="020B0604030504040204" pitchFamily="34" charset="0"/>
            </a:endParaRPr>
          </a:p>
          <a:p>
            <a:pPr marL="285750" indent="-285750" algn="just">
              <a:buClr>
                <a:srgbClr val="C00000"/>
              </a:buClr>
              <a:buFont typeface="Wingdings" panose="05000000000000000000" pitchFamily="2" charset="2"/>
              <a:buChar char="Ø"/>
            </a:pPr>
            <a:r>
              <a:rPr lang="it-IT" sz="1200" dirty="0">
                <a:latin typeface="Verdana" panose="020B0604030504040204" pitchFamily="34" charset="0"/>
                <a:ea typeface="Verdana" panose="020B0604030504040204" pitchFamily="34" charset="0"/>
              </a:rPr>
              <a:t>Includere le informazioni</a:t>
            </a:r>
            <a:r>
              <a:rPr lang="it-IT" sz="1200" b="1" dirty="0">
                <a:latin typeface="Verdana" panose="020B0604030504040204" pitchFamily="34" charset="0"/>
                <a:ea typeface="Verdana" panose="020B0604030504040204" pitchFamily="34" charset="0"/>
              </a:rPr>
              <a:t> </a:t>
            </a:r>
            <a:r>
              <a:rPr lang="it-IT" sz="1200" dirty="0">
                <a:latin typeface="Verdana" panose="020B0604030504040204" pitchFamily="34" charset="0"/>
                <a:ea typeface="Verdana" panose="020B0604030504040204" pitchFamily="34" charset="0"/>
              </a:rPr>
              <a:t>necessarie per l’</a:t>
            </a:r>
            <a:r>
              <a:rPr lang="it-IT" sz="1200" b="1" dirty="0">
                <a:latin typeface="Verdana" panose="020B0604030504040204" pitchFamily="34" charset="0"/>
                <a:ea typeface="Verdana" panose="020B0604030504040204" pitchFamily="34" charset="0"/>
              </a:rPr>
              <a:t>interpretazione dei dati</a:t>
            </a:r>
          </a:p>
          <a:p>
            <a:pPr marL="285750" indent="-285750" algn="just">
              <a:buClr>
                <a:srgbClr val="C00000"/>
              </a:buClr>
              <a:buFont typeface="Wingdings" panose="05000000000000000000" pitchFamily="2" charset="2"/>
              <a:buChar char="Ø"/>
            </a:pPr>
            <a:endParaRPr lang="it-IT" sz="1200" dirty="0">
              <a:latin typeface="Verdana" panose="020B0604030504040204" pitchFamily="34" charset="0"/>
              <a:ea typeface="Verdana" panose="020B0604030504040204" pitchFamily="34" charset="0"/>
            </a:endParaRPr>
          </a:p>
          <a:p>
            <a:pPr marL="285750" indent="-285750" algn="just">
              <a:buClr>
                <a:srgbClr val="C00000"/>
              </a:buClr>
              <a:buFont typeface="Wingdings" panose="05000000000000000000" pitchFamily="2" charset="2"/>
              <a:buChar char="Ø"/>
            </a:pPr>
            <a:r>
              <a:rPr lang="it-IT" sz="1200" dirty="0">
                <a:latin typeface="Verdana" panose="020B0604030504040204" pitchFamily="34" charset="0"/>
                <a:ea typeface="Verdana" panose="020B0604030504040204" pitchFamily="34" charset="0"/>
              </a:rPr>
              <a:t>Includere tutte le informazioni per l’</a:t>
            </a:r>
            <a:r>
              <a:rPr lang="it-IT" sz="1200" b="1" dirty="0">
                <a:latin typeface="Verdana" panose="020B0604030504040204" pitchFamily="34" charset="0"/>
                <a:ea typeface="Verdana" panose="020B0604030504040204" pitchFamily="34" charset="0"/>
              </a:rPr>
              <a:t>uso</a:t>
            </a:r>
            <a:r>
              <a:rPr lang="it-IT" sz="1200" dirty="0">
                <a:latin typeface="Verdana" panose="020B0604030504040204" pitchFamily="34" charset="0"/>
                <a:ea typeface="Verdana" panose="020B0604030504040204" pitchFamily="34" charset="0"/>
              </a:rPr>
              <a:t> del materiale di riferimento e sulla sua </a:t>
            </a:r>
            <a:r>
              <a:rPr lang="it-IT" sz="1200" b="1" dirty="0">
                <a:latin typeface="Verdana" panose="020B0604030504040204" pitchFamily="34" charset="0"/>
                <a:ea typeface="Verdana" panose="020B0604030504040204" pitchFamily="34" charset="0"/>
              </a:rPr>
              <a:t>manipolazione </a:t>
            </a:r>
            <a:r>
              <a:rPr lang="it-IT" sz="1200" dirty="0">
                <a:latin typeface="Verdana" panose="020B0604030504040204" pitchFamily="34" charset="0"/>
                <a:ea typeface="Verdana" panose="020B0604030504040204" pitchFamily="34" charset="0"/>
              </a:rPr>
              <a:t>e </a:t>
            </a:r>
            <a:r>
              <a:rPr lang="it-IT" sz="1200" b="1" dirty="0">
                <a:latin typeface="Verdana" panose="020B0604030504040204" pitchFamily="34" charset="0"/>
                <a:ea typeface="Verdana" panose="020B0604030504040204" pitchFamily="34" charset="0"/>
              </a:rPr>
              <a:t>conservazione</a:t>
            </a:r>
          </a:p>
          <a:p>
            <a:pPr marL="285750" indent="-285750" algn="just">
              <a:buClr>
                <a:srgbClr val="C00000"/>
              </a:buClr>
              <a:buFont typeface="Wingdings" panose="05000000000000000000" pitchFamily="2" charset="2"/>
              <a:buChar char="Ø"/>
            </a:pPr>
            <a:endParaRPr lang="it-IT" sz="1200" b="1" dirty="0">
              <a:latin typeface="Verdana" panose="020B0604030504040204" pitchFamily="34" charset="0"/>
              <a:ea typeface="Verdana" panose="020B0604030504040204" pitchFamily="34" charset="0"/>
            </a:endParaRPr>
          </a:p>
          <a:p>
            <a:pPr marL="285750" indent="-285750" algn="just">
              <a:buClr>
                <a:srgbClr val="C00000"/>
              </a:buClr>
              <a:buFont typeface="Wingdings" panose="05000000000000000000" pitchFamily="2" charset="2"/>
              <a:buChar char="Ø"/>
            </a:pPr>
            <a:r>
              <a:rPr lang="it-IT" sz="1200" dirty="0">
                <a:latin typeface="Verdana" panose="020B0604030504040204" pitchFamily="34" charset="0"/>
                <a:ea typeface="Verdana" panose="020B0604030504040204" pitchFamily="34" charset="0"/>
              </a:rPr>
              <a:t>Contenere le informazioni sul periodo di validità delle informazioni in esso contenute (</a:t>
            </a:r>
            <a:r>
              <a:rPr lang="it-IT" sz="1200" b="1" dirty="0">
                <a:latin typeface="Verdana" panose="020B0604030504040204" pitchFamily="34" charset="0"/>
                <a:ea typeface="Verdana" panose="020B0604030504040204" pitchFamily="34" charset="0"/>
              </a:rPr>
              <a:t>data di scadenza</a:t>
            </a:r>
            <a:r>
              <a:rPr lang="it-IT" sz="1200" dirty="0">
                <a:latin typeface="Verdana" panose="020B0604030504040204" pitchFamily="34" charset="0"/>
                <a:ea typeface="Verdana" panose="020B0604030504040204" pitchFamily="34" charset="0"/>
              </a:rPr>
              <a:t>)</a:t>
            </a:r>
          </a:p>
        </p:txBody>
      </p:sp>
      <p:pic>
        <p:nvPicPr>
          <p:cNvPr id="5" name="Picture 2">
            <a:extLst>
              <a:ext uri="{FF2B5EF4-FFF2-40B4-BE49-F238E27FC236}">
                <a16:creationId xmlns:a16="http://schemas.microsoft.com/office/drawing/2014/main" id="{DD2039B7-6FEE-07B5-E067-E738767DE5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8" t="1624" r="3143" b="1815"/>
          <a:stretch/>
        </p:blipFill>
        <p:spPr bwMode="auto">
          <a:xfrm>
            <a:off x="4620441" y="1480586"/>
            <a:ext cx="1918794" cy="256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F4D83F05-FF3B-4E73-41AF-B77D48AB7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177" t="1059" r="12238" b="1526"/>
          <a:stretch>
            <a:fillRect/>
          </a:stretch>
        </p:blipFill>
        <p:spPr bwMode="auto">
          <a:xfrm rot="19469365">
            <a:off x="6036096" y="3337741"/>
            <a:ext cx="785053" cy="1125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70D36AF5-5B64-DDF1-00B0-9D11454DC4C0}"/>
              </a:ext>
            </a:extLst>
          </p:cNvPr>
          <p:cNvPicPr>
            <a:picLocks noChangeAspect="1"/>
          </p:cNvPicPr>
          <p:nvPr/>
        </p:nvPicPr>
        <p:blipFill>
          <a:blip r:embed="rId5"/>
          <a:stretch>
            <a:fillRect/>
          </a:stretch>
        </p:blipFill>
        <p:spPr>
          <a:xfrm>
            <a:off x="7286295" y="23971"/>
            <a:ext cx="1814327" cy="1102862"/>
          </a:xfrm>
          <a:prstGeom prst="rect">
            <a:avLst/>
          </a:prstGeom>
        </p:spPr>
      </p:pic>
      <p:sp>
        <p:nvSpPr>
          <p:cNvPr id="8" name="CasellaDiTesto 7">
            <a:extLst>
              <a:ext uri="{FF2B5EF4-FFF2-40B4-BE49-F238E27FC236}">
                <a16:creationId xmlns:a16="http://schemas.microsoft.com/office/drawing/2014/main" id="{DA628DF8-ADD6-8502-F75A-25969B10C477}"/>
              </a:ext>
            </a:extLst>
          </p:cNvPr>
          <p:cNvSpPr txBox="1"/>
          <p:nvPr/>
        </p:nvSpPr>
        <p:spPr>
          <a:xfrm>
            <a:off x="7237192" y="1038903"/>
            <a:ext cx="1918433" cy="246221"/>
          </a:xfrm>
          <a:prstGeom prst="rect">
            <a:avLst/>
          </a:prstGeom>
          <a:noFill/>
        </p:spPr>
        <p:txBody>
          <a:bodyPr wrap="square">
            <a:spAutoFit/>
          </a:bodyPr>
          <a:lstStyle/>
          <a:p>
            <a:r>
              <a:rPr lang="it-IT" sz="500" dirty="0">
                <a:latin typeface="Verdana" panose="020B0604030504040204" pitchFamily="34" charset="0"/>
                <a:ea typeface="Verdana" panose="020B0604030504040204" pitchFamily="34" charset="0"/>
                <a:hlinkClick r:id="rId6"/>
              </a:rPr>
              <a:t>https://www.accredia.it/pubblicazione/approfondimento-sui-materiali-di-riferimento/</a:t>
            </a:r>
            <a:endParaRPr lang="it-IT" sz="5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01833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B3E7E77A-9954-2A65-1FD8-8E711C4DD287}"/>
              </a:ext>
            </a:extLst>
          </p:cNvPr>
          <p:cNvSpPr>
            <a:spLocks noGrp="1"/>
          </p:cNvSpPr>
          <p:nvPr>
            <p:ph type="body" sz="quarter" idx="11"/>
          </p:nvPr>
        </p:nvSpPr>
        <p:spPr>
          <a:xfrm>
            <a:off x="365760" y="1240203"/>
            <a:ext cx="4258269" cy="3365664"/>
          </a:xfrm>
        </p:spPr>
        <p:txBody>
          <a:bodyPr/>
          <a:lstStyle/>
          <a:p>
            <a:r>
              <a:rPr lang="it-IT" sz="1400" dirty="0">
                <a:effectLst>
                  <a:glow rad="101600">
                    <a:srgbClr val="F2BB30">
                      <a:alpha val="60000"/>
                    </a:srgbClr>
                  </a:glow>
                </a:effectLst>
              </a:rPr>
              <a:t>Precisione</a:t>
            </a:r>
          </a:p>
          <a:p>
            <a:pPr algn="just"/>
            <a:r>
              <a:rPr lang="it-IT" dirty="0"/>
              <a:t>Grado di concordanza tra indicazioni o valori misurati ottenuti da un certo numero di misurazioni ripetute dello stesso oggetto o di oggetti similari, eseguite in condizioni specificate</a:t>
            </a:r>
          </a:p>
          <a:p>
            <a:pPr algn="just"/>
            <a:endParaRPr lang="it-IT" dirty="0"/>
          </a:p>
          <a:p>
            <a:pPr algn="just"/>
            <a:r>
              <a:rPr lang="it-IT" dirty="0"/>
              <a:t>La verifica della precisione di una procedura di misurazione si determina mediante confronto tra la deviazione standard </a:t>
            </a:r>
            <a:r>
              <a:rPr lang="it-IT" dirty="0" err="1"/>
              <a:t>intralaboratorio</a:t>
            </a:r>
            <a:r>
              <a:rPr lang="it-IT" dirty="0"/>
              <a:t> in condizioni di ripetibilità (o riproducibilità) e il valore specificato di tale deviazione standard</a:t>
            </a:r>
          </a:p>
          <a:p>
            <a:endParaRPr lang="it-IT" dirty="0"/>
          </a:p>
          <a:p>
            <a:pPr algn="just"/>
            <a:r>
              <a:rPr lang="it-IT" dirty="0"/>
              <a:t>L’</a:t>
            </a:r>
            <a:r>
              <a:rPr lang="it-IT" sz="1400" dirty="0">
                <a:effectLst>
                  <a:glow rad="101600">
                    <a:srgbClr val="F2BB30">
                      <a:alpha val="60000"/>
                    </a:srgbClr>
                  </a:glow>
                </a:effectLst>
              </a:rPr>
              <a:t>RM</a:t>
            </a:r>
            <a:r>
              <a:rPr lang="it-IT" dirty="0"/>
              <a:t> utilizzato per valutare la precisione non deve necessariamente avere valori riferibili metrologicamente delle proprietà di interesse. Ma per valutare la sua adeguatezza, sono necessarie informazioni sui valori nominali delle proprietà di interesse perché possono influenzare il misurando</a:t>
            </a:r>
          </a:p>
        </p:txBody>
      </p:sp>
      <p:sp>
        <p:nvSpPr>
          <p:cNvPr id="3" name="Titolo 2">
            <a:extLst>
              <a:ext uri="{FF2B5EF4-FFF2-40B4-BE49-F238E27FC236}">
                <a16:creationId xmlns:a16="http://schemas.microsoft.com/office/drawing/2014/main" id="{F6D833CA-567A-6C61-12AD-4D0C37CC955E}"/>
              </a:ext>
            </a:extLst>
          </p:cNvPr>
          <p:cNvSpPr>
            <a:spLocks noGrp="1"/>
          </p:cNvSpPr>
          <p:nvPr>
            <p:ph type="title"/>
          </p:nvPr>
        </p:nvSpPr>
        <p:spPr/>
        <p:txBody>
          <a:bodyPr/>
          <a:lstStyle/>
          <a:p>
            <a:r>
              <a:rPr lang="it-IT" dirty="0"/>
              <a:t>Quando e come usare RM e CRM</a:t>
            </a:r>
          </a:p>
        </p:txBody>
      </p:sp>
      <p:pic>
        <p:nvPicPr>
          <p:cNvPr id="4" name="Immagine 3">
            <a:extLst>
              <a:ext uri="{FF2B5EF4-FFF2-40B4-BE49-F238E27FC236}">
                <a16:creationId xmlns:a16="http://schemas.microsoft.com/office/drawing/2014/main" id="{AD8A4AF3-FF7E-905E-D710-8E727DB9EFCD}"/>
              </a:ext>
            </a:extLst>
          </p:cNvPr>
          <p:cNvPicPr>
            <a:picLocks noChangeAspect="1"/>
          </p:cNvPicPr>
          <p:nvPr/>
        </p:nvPicPr>
        <p:blipFill>
          <a:blip r:embed="rId2"/>
          <a:stretch>
            <a:fillRect/>
          </a:stretch>
        </p:blipFill>
        <p:spPr>
          <a:xfrm>
            <a:off x="6309333" y="273445"/>
            <a:ext cx="2713235" cy="37899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Immagine 5" descr="Immagine che contiene testo, schermata, Carattere, documento&#10;&#10;Descrizione generata automaticamente">
            <a:extLst>
              <a:ext uri="{FF2B5EF4-FFF2-40B4-BE49-F238E27FC236}">
                <a16:creationId xmlns:a16="http://schemas.microsoft.com/office/drawing/2014/main" id="{28A5DDF4-1A8F-9934-F957-C2E94084AE2C}"/>
              </a:ext>
            </a:extLst>
          </p:cNvPr>
          <p:cNvPicPr>
            <a:picLocks noChangeAspect="1"/>
          </p:cNvPicPr>
          <p:nvPr/>
        </p:nvPicPr>
        <p:blipFill>
          <a:blip r:embed="rId3"/>
          <a:stretch>
            <a:fillRect/>
          </a:stretch>
        </p:blipFill>
        <p:spPr>
          <a:xfrm>
            <a:off x="4755476" y="1674033"/>
            <a:ext cx="4258269" cy="1265097"/>
          </a:xfrm>
          <a:prstGeom prst="rect">
            <a:avLst/>
          </a:prstGeom>
          <a:effectLst>
            <a:glow rad="139700">
              <a:srgbClr val="F2BB30">
                <a:alpha val="40000"/>
              </a:srgbClr>
            </a:glow>
          </a:effectLst>
        </p:spPr>
      </p:pic>
    </p:spTree>
    <p:extLst>
      <p:ext uri="{BB962C8B-B14F-4D97-AF65-F5344CB8AC3E}">
        <p14:creationId xmlns:p14="http://schemas.microsoft.com/office/powerpoint/2010/main" val="2680315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EC6F37B3-B431-2657-5F4E-155BF3679291}"/>
              </a:ext>
            </a:extLst>
          </p:cNvPr>
          <p:cNvSpPr>
            <a:spLocks noGrp="1"/>
          </p:cNvSpPr>
          <p:nvPr>
            <p:ph type="body" sz="quarter" idx="11"/>
          </p:nvPr>
        </p:nvSpPr>
        <p:spPr>
          <a:xfrm>
            <a:off x="365761" y="1240202"/>
            <a:ext cx="5212080" cy="3189557"/>
          </a:xfrm>
        </p:spPr>
        <p:txBody>
          <a:bodyPr/>
          <a:lstStyle/>
          <a:p>
            <a:pPr algn="just"/>
            <a:r>
              <a:rPr lang="it-IT" dirty="0"/>
              <a:t>I requisiti dei materiali di riferimento per Controllo Qualità "interni" sono meno impegnativi di quelli per un materiale di riferimento certificato (CRM). </a:t>
            </a:r>
          </a:p>
          <a:p>
            <a:pPr algn="just"/>
            <a:r>
              <a:rPr lang="it-IT" dirty="0"/>
              <a:t>La preparazione dei materiali di riferimento per Controllo qualità "interni" comporta valutazioni di omogeneità e stabilità e una caratterizzazione limitata a fornire un'indicazione dei valori delle proprietà rilevanti e della loro variazione, prima dell’uso in quanto i criteri di qualità cui il materiale deve soddisfare sono funzionali a dimostrare che un sistema di misura è sotto </a:t>
            </a:r>
            <a:r>
              <a:rPr lang="it-IT" dirty="0">
                <a:effectLst>
                  <a:glow rad="101600">
                    <a:srgbClr val="F2BB30">
                      <a:alpha val="60000"/>
                    </a:srgbClr>
                  </a:glow>
                </a:effectLst>
              </a:rPr>
              <a:t>controllo statistico</a:t>
            </a:r>
            <a:r>
              <a:rPr lang="it-IT" dirty="0"/>
              <a:t>.</a:t>
            </a:r>
          </a:p>
          <a:p>
            <a:pPr algn="just"/>
            <a:endParaRPr lang="it-IT" dirty="0"/>
          </a:p>
          <a:p>
            <a:pPr algn="just"/>
            <a:r>
              <a:rPr lang="it-IT" dirty="0">
                <a:solidFill>
                  <a:srgbClr val="C00000"/>
                </a:solidFill>
                <a:effectLst>
                  <a:outerShdw blurRad="38100" dist="38100" dir="2700000" algn="tl">
                    <a:srgbClr val="000000">
                      <a:alpha val="43137"/>
                    </a:srgbClr>
                  </a:outerShdw>
                </a:effectLst>
              </a:rPr>
              <a:t>Questi RM non garantiscono la riferibilità metrologica delle misure.</a:t>
            </a:r>
          </a:p>
          <a:p>
            <a:pPr algn="just"/>
            <a:endParaRPr lang="it-IT" dirty="0">
              <a:solidFill>
                <a:srgbClr val="C00000"/>
              </a:solidFill>
              <a:effectLst>
                <a:outerShdw blurRad="38100" dist="38100" dir="2700000" algn="tl">
                  <a:srgbClr val="000000">
                    <a:alpha val="43137"/>
                  </a:srgbClr>
                </a:outerShdw>
              </a:effectLst>
            </a:endParaRPr>
          </a:p>
          <a:p>
            <a:pPr algn="just"/>
            <a:r>
              <a:rPr lang="it-IT" dirty="0"/>
              <a:t>La produzione interna non esclude il rispetto dei requisiti di produzione previsti dalla UNI EN ISO 17034 e delle altre norme applicabili, in particolare quelli di competenza del personale e di idoneità delle risorse strumentali.</a:t>
            </a:r>
          </a:p>
        </p:txBody>
      </p:sp>
      <p:sp>
        <p:nvSpPr>
          <p:cNvPr id="3" name="Titolo 2">
            <a:extLst>
              <a:ext uri="{FF2B5EF4-FFF2-40B4-BE49-F238E27FC236}">
                <a16:creationId xmlns:a16="http://schemas.microsoft.com/office/drawing/2014/main" id="{5408BA4A-D5A7-38FD-2193-78369180D516}"/>
              </a:ext>
            </a:extLst>
          </p:cNvPr>
          <p:cNvSpPr>
            <a:spLocks noGrp="1"/>
          </p:cNvSpPr>
          <p:nvPr>
            <p:ph type="title"/>
          </p:nvPr>
        </p:nvSpPr>
        <p:spPr>
          <a:xfrm>
            <a:off x="335133" y="403450"/>
            <a:ext cx="6153720" cy="741538"/>
          </a:xfrm>
        </p:spPr>
        <p:txBody>
          <a:bodyPr/>
          <a:lstStyle/>
          <a:p>
            <a:r>
              <a:rPr lang="it-IT" dirty="0"/>
              <a:t>RM per controllo qualità si possono anche produrre internamente (in-house)</a:t>
            </a:r>
          </a:p>
        </p:txBody>
      </p:sp>
      <p:pic>
        <p:nvPicPr>
          <p:cNvPr id="7" name="Immagine 6" descr="Immagine che contiene testo, schermata, Carattere, Pagina Web&#10;&#10;Descrizione generata automaticamente">
            <a:extLst>
              <a:ext uri="{FF2B5EF4-FFF2-40B4-BE49-F238E27FC236}">
                <a16:creationId xmlns:a16="http://schemas.microsoft.com/office/drawing/2014/main" id="{FB9E471F-0AE2-B23E-DC7E-4ECAE6E63B9F}"/>
              </a:ext>
            </a:extLst>
          </p:cNvPr>
          <p:cNvPicPr>
            <a:picLocks noChangeAspect="1"/>
          </p:cNvPicPr>
          <p:nvPr/>
        </p:nvPicPr>
        <p:blipFill>
          <a:blip r:embed="rId2"/>
          <a:stretch>
            <a:fillRect/>
          </a:stretch>
        </p:blipFill>
        <p:spPr>
          <a:xfrm>
            <a:off x="5926056" y="1456266"/>
            <a:ext cx="2852183" cy="1709024"/>
          </a:xfrm>
          <a:prstGeom prst="rect">
            <a:avLst/>
          </a:prstGeom>
        </p:spPr>
      </p:pic>
    </p:spTree>
    <p:extLst>
      <p:ext uri="{BB962C8B-B14F-4D97-AF65-F5344CB8AC3E}">
        <p14:creationId xmlns:p14="http://schemas.microsoft.com/office/powerpoint/2010/main" val="2608071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B297B825-D7DF-6C76-12D2-00BB55E847F6}"/>
              </a:ext>
            </a:extLst>
          </p:cNvPr>
          <p:cNvSpPr>
            <a:spLocks noGrp="1"/>
          </p:cNvSpPr>
          <p:nvPr>
            <p:ph type="body" sz="quarter" idx="11"/>
          </p:nvPr>
        </p:nvSpPr>
        <p:spPr>
          <a:xfrm>
            <a:off x="219987" y="935587"/>
            <a:ext cx="5794734" cy="3703837"/>
          </a:xfrm>
        </p:spPr>
        <p:txBody>
          <a:bodyPr/>
          <a:lstStyle/>
          <a:p>
            <a:pPr algn="just"/>
            <a:r>
              <a:rPr lang="it-IT" dirty="0"/>
              <a:t>È  una guida all'implementazione della norma ISO 17034 nella produzione di materiali di riferimento per assegnare valori di proprietà qualitativa, per esprimere le incertezze di tali valori e per definire la loro riferibilità metrologica.</a:t>
            </a:r>
          </a:p>
          <a:p>
            <a:pPr algn="just"/>
            <a:endParaRPr lang="it-IT" dirty="0"/>
          </a:p>
          <a:p>
            <a:pPr algn="just"/>
            <a:r>
              <a:rPr lang="it-IT" dirty="0"/>
              <a:t>Le proprietà qualitative, possono essere </a:t>
            </a:r>
            <a:r>
              <a:rPr lang="it-IT" dirty="0">
                <a:effectLst>
                  <a:glow rad="101600">
                    <a:srgbClr val="C00000">
                      <a:alpha val="60000"/>
                    </a:srgbClr>
                  </a:glow>
                </a:effectLst>
              </a:rPr>
              <a:t>nominali</a:t>
            </a:r>
            <a:r>
              <a:rPr lang="it-IT" dirty="0"/>
              <a:t> (l'unico confronto che può essere fatto tra i valori della proprietà è se sono identici o diversi ) o </a:t>
            </a:r>
            <a:r>
              <a:rPr lang="it-IT" dirty="0">
                <a:effectLst>
                  <a:glow rad="101600">
                    <a:srgbClr val="F2BB30">
                      <a:alpha val="60000"/>
                    </a:srgbClr>
                  </a:glow>
                </a:effectLst>
              </a:rPr>
              <a:t>ordinali</a:t>
            </a:r>
            <a:r>
              <a:rPr lang="it-IT" dirty="0"/>
              <a:t> (i confronti che possono essere fatti tra due valori della proprietà sono di ordine relativo, cioè se uno è inferiore, uguale o superiore all'altro). </a:t>
            </a:r>
          </a:p>
          <a:p>
            <a:pPr algn="just"/>
            <a:endParaRPr lang="it-IT" dirty="0"/>
          </a:p>
          <a:p>
            <a:pPr algn="just"/>
            <a:r>
              <a:rPr lang="it-IT" dirty="0">
                <a:solidFill>
                  <a:srgbClr val="C00000"/>
                </a:solidFill>
              </a:rPr>
              <a:t>La norma tratta solo i </a:t>
            </a:r>
            <a:r>
              <a:rPr lang="it-IT" b="1" dirty="0">
                <a:solidFill>
                  <a:srgbClr val="C00000"/>
                </a:solidFill>
                <a:effectLst>
                  <a:outerShdw blurRad="38100" dist="38100" dir="2700000" algn="tl">
                    <a:srgbClr val="000000">
                      <a:alpha val="43137"/>
                    </a:srgbClr>
                  </a:outerShdw>
                </a:effectLst>
              </a:rPr>
              <a:t>Materiali di Riferimento con proprietà nominali</a:t>
            </a:r>
            <a:r>
              <a:rPr lang="it-IT" dirty="0">
                <a:solidFill>
                  <a:srgbClr val="C00000"/>
                </a:solidFill>
              </a:rPr>
              <a:t> e </a:t>
            </a:r>
            <a:r>
              <a:rPr lang="it-IT" dirty="0"/>
              <a:t>sviluppa i seguenti temi:</a:t>
            </a:r>
          </a:p>
          <a:p>
            <a:pPr marL="171450" indent="-171450" algn="just">
              <a:buClr>
                <a:srgbClr val="C00000"/>
              </a:buClr>
              <a:buFont typeface="Wingdings" panose="05000000000000000000" pitchFamily="2" charset="2"/>
              <a:buChar char="Ø"/>
            </a:pPr>
            <a:r>
              <a:rPr lang="it-IT" dirty="0"/>
              <a:t>caratterizzazione delle proprietà qualitative;</a:t>
            </a:r>
          </a:p>
          <a:p>
            <a:pPr marL="171450" indent="-171450" algn="just">
              <a:buClr>
                <a:srgbClr val="C00000"/>
              </a:buClr>
              <a:buFont typeface="Wingdings" panose="05000000000000000000" pitchFamily="2" charset="2"/>
              <a:buChar char="Ø"/>
            </a:pPr>
            <a:r>
              <a:rPr lang="it-IT" dirty="0"/>
              <a:t>applicazione della riferibilità metrologica;</a:t>
            </a:r>
          </a:p>
          <a:p>
            <a:pPr marL="171450" indent="-171450" algn="just">
              <a:buClr>
                <a:srgbClr val="C00000"/>
              </a:buClr>
              <a:buFont typeface="Wingdings" panose="05000000000000000000" pitchFamily="2" charset="2"/>
              <a:buChar char="Ø"/>
            </a:pPr>
            <a:r>
              <a:rPr lang="it-IT" dirty="0"/>
              <a:t>incertezza di misura e confidenza;</a:t>
            </a:r>
          </a:p>
          <a:p>
            <a:pPr marL="171450" indent="-171450" algn="just">
              <a:buClr>
                <a:srgbClr val="C00000"/>
              </a:buClr>
              <a:buFont typeface="Wingdings" panose="05000000000000000000" pitchFamily="2" charset="2"/>
              <a:buChar char="Ø"/>
            </a:pPr>
            <a:r>
              <a:rPr lang="it-IT" dirty="0"/>
              <a:t>valutazione di omogeneità e stabilità; </a:t>
            </a:r>
          </a:p>
          <a:p>
            <a:pPr marL="171450" indent="-171450" algn="just">
              <a:buClr>
                <a:srgbClr val="C00000"/>
              </a:buClr>
              <a:buFont typeface="Wingdings" panose="05000000000000000000" pitchFamily="2" charset="2"/>
              <a:buChar char="Ø"/>
            </a:pPr>
            <a:r>
              <a:rPr lang="it-IT" dirty="0"/>
              <a:t>valutazione della commutabilità.</a:t>
            </a:r>
          </a:p>
          <a:p>
            <a:pPr algn="just"/>
            <a:endParaRPr lang="it-IT" dirty="0"/>
          </a:p>
        </p:txBody>
      </p:sp>
      <p:sp>
        <p:nvSpPr>
          <p:cNvPr id="3" name="Titolo 2">
            <a:extLst>
              <a:ext uri="{FF2B5EF4-FFF2-40B4-BE49-F238E27FC236}">
                <a16:creationId xmlns:a16="http://schemas.microsoft.com/office/drawing/2014/main" id="{07AE7406-A5E0-0E2E-DC29-E4CE5D51AD35}"/>
              </a:ext>
            </a:extLst>
          </p:cNvPr>
          <p:cNvSpPr>
            <a:spLocks noGrp="1"/>
          </p:cNvSpPr>
          <p:nvPr>
            <p:ph type="title"/>
          </p:nvPr>
        </p:nvSpPr>
        <p:spPr/>
        <p:txBody>
          <a:bodyPr/>
          <a:lstStyle/>
          <a:p>
            <a:r>
              <a:rPr lang="it-IT" dirty="0"/>
              <a:t>Materiali di Riferimento con proprietà qualitative</a:t>
            </a:r>
          </a:p>
        </p:txBody>
      </p:sp>
      <p:pic>
        <p:nvPicPr>
          <p:cNvPr id="8" name="Immagine 7" descr="Immagine che contiene testo, schermata, Carattere, design&#10;&#10;Descrizione generata automaticamente">
            <a:extLst>
              <a:ext uri="{FF2B5EF4-FFF2-40B4-BE49-F238E27FC236}">
                <a16:creationId xmlns:a16="http://schemas.microsoft.com/office/drawing/2014/main" id="{3A8CB6DE-CE99-1182-79BE-AF4D27F6C30D}"/>
              </a:ext>
            </a:extLst>
          </p:cNvPr>
          <p:cNvPicPr>
            <a:picLocks noChangeAspect="1"/>
          </p:cNvPicPr>
          <p:nvPr/>
        </p:nvPicPr>
        <p:blipFill>
          <a:blip r:embed="rId2"/>
          <a:stretch>
            <a:fillRect/>
          </a:stretch>
        </p:blipFill>
        <p:spPr>
          <a:xfrm>
            <a:off x="6476821" y="805193"/>
            <a:ext cx="2332046" cy="33180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32696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CE42E3C-98FB-3555-F255-01A796492591}"/>
              </a:ext>
            </a:extLst>
          </p:cNvPr>
          <p:cNvSpPr>
            <a:spLocks noGrp="1"/>
          </p:cNvSpPr>
          <p:nvPr>
            <p:ph type="title"/>
          </p:nvPr>
        </p:nvSpPr>
        <p:spPr/>
        <p:txBody>
          <a:bodyPr/>
          <a:lstStyle/>
          <a:p>
            <a:r>
              <a:rPr lang="it-IT" dirty="0"/>
              <a:t>RM e CRM sono dotazioni di un Laboratorio</a:t>
            </a:r>
          </a:p>
        </p:txBody>
      </p:sp>
      <p:pic>
        <p:nvPicPr>
          <p:cNvPr id="13" name="Immagine 12" descr="Immagine che contiene testo, schermata, Carattere, documento&#10;&#10;Descrizione generata automaticamente">
            <a:extLst>
              <a:ext uri="{FF2B5EF4-FFF2-40B4-BE49-F238E27FC236}">
                <a16:creationId xmlns:a16="http://schemas.microsoft.com/office/drawing/2014/main" id="{02F1958B-259F-09E2-0265-F6296D20E744}"/>
              </a:ext>
            </a:extLst>
          </p:cNvPr>
          <p:cNvPicPr>
            <a:picLocks noChangeAspect="1"/>
          </p:cNvPicPr>
          <p:nvPr/>
        </p:nvPicPr>
        <p:blipFill>
          <a:blip r:embed="rId2"/>
          <a:stretch>
            <a:fillRect/>
          </a:stretch>
        </p:blipFill>
        <p:spPr>
          <a:xfrm>
            <a:off x="186861" y="1835881"/>
            <a:ext cx="5739241" cy="1705081"/>
          </a:xfrm>
          <a:prstGeom prst="rect">
            <a:avLst/>
          </a:prstGeom>
        </p:spPr>
      </p:pic>
      <p:pic>
        <p:nvPicPr>
          <p:cNvPr id="4" name="Immagine 3">
            <a:extLst>
              <a:ext uri="{FF2B5EF4-FFF2-40B4-BE49-F238E27FC236}">
                <a16:creationId xmlns:a16="http://schemas.microsoft.com/office/drawing/2014/main" id="{3DACCB99-115F-178A-AFEE-29878D746249}"/>
              </a:ext>
            </a:extLst>
          </p:cNvPr>
          <p:cNvPicPr>
            <a:picLocks noChangeAspect="1"/>
          </p:cNvPicPr>
          <p:nvPr/>
        </p:nvPicPr>
        <p:blipFill>
          <a:blip r:embed="rId3"/>
          <a:stretch>
            <a:fillRect/>
          </a:stretch>
        </p:blipFill>
        <p:spPr>
          <a:xfrm>
            <a:off x="6350370" y="131205"/>
            <a:ext cx="2713235" cy="3789970"/>
          </a:xfrm>
          <a:prstGeom prst="rect">
            <a:avLst/>
          </a:prstGeom>
          <a:effectLst>
            <a:glow rad="139700">
              <a:srgbClr val="F2BB30">
                <a:alpha val="40000"/>
              </a:srgbClr>
            </a:glow>
          </a:effectLst>
        </p:spPr>
      </p:pic>
      <p:pic>
        <p:nvPicPr>
          <p:cNvPr id="28" name="Immagine 27" descr="Immagine che contiene testo, schermata, Carattere, documento&#10;&#10;Descrizione generata automaticamente">
            <a:extLst>
              <a:ext uri="{FF2B5EF4-FFF2-40B4-BE49-F238E27FC236}">
                <a16:creationId xmlns:a16="http://schemas.microsoft.com/office/drawing/2014/main" id="{7534E05F-D155-C9AD-32CD-7D89D7035AF8}"/>
              </a:ext>
            </a:extLst>
          </p:cNvPr>
          <p:cNvPicPr>
            <a:picLocks noChangeAspect="1"/>
          </p:cNvPicPr>
          <p:nvPr/>
        </p:nvPicPr>
        <p:blipFill rotWithShape="1">
          <a:blip r:embed="rId4"/>
          <a:srcRect l="3314" b="60726"/>
          <a:stretch/>
        </p:blipFill>
        <p:spPr>
          <a:xfrm>
            <a:off x="182879" y="3483097"/>
            <a:ext cx="5597721" cy="1164782"/>
          </a:xfrm>
          <a:prstGeom prst="rect">
            <a:avLst/>
          </a:prstGeom>
        </p:spPr>
      </p:pic>
      <p:pic>
        <p:nvPicPr>
          <p:cNvPr id="6" name="Immagine 5" descr="Immagine che contiene testo, Carattere, schermata, bianco&#10;&#10;Descrizione generata automaticamente">
            <a:extLst>
              <a:ext uri="{FF2B5EF4-FFF2-40B4-BE49-F238E27FC236}">
                <a16:creationId xmlns:a16="http://schemas.microsoft.com/office/drawing/2014/main" id="{7A23EB44-0A4D-084D-7A86-047BF8152EF9}"/>
              </a:ext>
            </a:extLst>
          </p:cNvPr>
          <p:cNvPicPr>
            <a:picLocks noChangeAspect="1"/>
          </p:cNvPicPr>
          <p:nvPr/>
        </p:nvPicPr>
        <p:blipFill rotWithShape="1">
          <a:blip r:embed="rId5"/>
          <a:srcRect l="3739" t="25246" b="19271"/>
          <a:stretch/>
        </p:blipFill>
        <p:spPr>
          <a:xfrm>
            <a:off x="341907" y="774219"/>
            <a:ext cx="6565477" cy="1014998"/>
          </a:xfrm>
          <a:prstGeom prst="rect">
            <a:avLst/>
          </a:prstGeom>
          <a:ln w="38100" cap="sq">
            <a:solidFill>
              <a:srgbClr val="F2BB30"/>
            </a:solidFill>
            <a:prstDash val="solid"/>
            <a:miter lim="800000"/>
          </a:ln>
          <a:effectLst>
            <a:outerShdw blurRad="50800" dist="38100" dir="2700000" algn="tl" rotWithShape="0">
              <a:srgbClr val="000000">
                <a:alpha val="43000"/>
              </a:srgbClr>
            </a:outerShdw>
            <a:softEdge rad="12700"/>
          </a:effectLst>
        </p:spPr>
      </p:pic>
      <p:sp>
        <p:nvSpPr>
          <p:cNvPr id="7" name="Ovale 6">
            <a:extLst>
              <a:ext uri="{FF2B5EF4-FFF2-40B4-BE49-F238E27FC236}">
                <a16:creationId xmlns:a16="http://schemas.microsoft.com/office/drawing/2014/main" id="{C6D439D2-90EB-CFB2-D294-C3137D5687BE}"/>
              </a:ext>
            </a:extLst>
          </p:cNvPr>
          <p:cNvSpPr/>
          <p:nvPr/>
        </p:nvSpPr>
        <p:spPr>
          <a:xfrm>
            <a:off x="2059095" y="4464998"/>
            <a:ext cx="1347894" cy="203200"/>
          </a:xfrm>
          <a:prstGeom prst="ellipse">
            <a:avLst/>
          </a:prstGeom>
          <a:noFill/>
          <a:ln w="28575">
            <a:solidFill>
              <a:srgbClr val="F2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3E8A66A8-A11E-57B3-60E5-C66607F09BE4}"/>
              </a:ext>
            </a:extLst>
          </p:cNvPr>
          <p:cNvSpPr/>
          <p:nvPr/>
        </p:nvSpPr>
        <p:spPr>
          <a:xfrm>
            <a:off x="2709819" y="3320445"/>
            <a:ext cx="1347894" cy="203200"/>
          </a:xfrm>
          <a:prstGeom prst="ellipse">
            <a:avLst/>
          </a:prstGeom>
          <a:noFill/>
          <a:ln w="28575">
            <a:solidFill>
              <a:srgbClr val="F2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a gomito 16">
            <a:extLst>
              <a:ext uri="{FF2B5EF4-FFF2-40B4-BE49-F238E27FC236}">
                <a16:creationId xmlns:a16="http://schemas.microsoft.com/office/drawing/2014/main" id="{3B6F4F61-EABA-D6CD-7D65-D5221BA0C398}"/>
              </a:ext>
            </a:extLst>
          </p:cNvPr>
          <p:cNvCxnSpPr>
            <a:cxnSpLocks/>
            <a:stCxn id="7" idx="6"/>
            <a:endCxn id="8" idx="2"/>
          </p:cNvCxnSpPr>
          <p:nvPr/>
        </p:nvCxnSpPr>
        <p:spPr>
          <a:xfrm flipV="1">
            <a:off x="3406989" y="4104939"/>
            <a:ext cx="3998855" cy="461659"/>
          </a:xfrm>
          <a:prstGeom prst="bentConnector2">
            <a:avLst/>
          </a:prstGeom>
          <a:ln w="28575">
            <a:solidFill>
              <a:srgbClr val="F2BB30"/>
            </a:solidFill>
          </a:ln>
        </p:spPr>
        <p:style>
          <a:lnRef idx="1">
            <a:schemeClr val="accent1"/>
          </a:lnRef>
          <a:fillRef idx="0">
            <a:schemeClr val="accent1"/>
          </a:fillRef>
          <a:effectRef idx="0">
            <a:schemeClr val="accent1"/>
          </a:effectRef>
          <a:fontRef idx="minor">
            <a:schemeClr val="tx1"/>
          </a:fontRef>
        </p:style>
      </p:cxnSp>
      <p:pic>
        <p:nvPicPr>
          <p:cNvPr id="8" name="Immagine 2">
            <a:extLst>
              <a:ext uri="{FF2B5EF4-FFF2-40B4-BE49-F238E27FC236}">
                <a16:creationId xmlns:a16="http://schemas.microsoft.com/office/drawing/2014/main" id="{B6734815-3970-09F8-4A07-A1C17C3CA0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4549" y="3277168"/>
            <a:ext cx="3102590" cy="827771"/>
          </a:xfrm>
          <a:prstGeom prst="rect">
            <a:avLst/>
          </a:prstGeom>
          <a:noFill/>
          <a:ln w="28575">
            <a:solidFill>
              <a:srgbClr val="F2BB30"/>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Connettore a gomito 9">
            <a:extLst>
              <a:ext uri="{FF2B5EF4-FFF2-40B4-BE49-F238E27FC236}">
                <a16:creationId xmlns:a16="http://schemas.microsoft.com/office/drawing/2014/main" id="{E8748B98-F502-16F7-1681-B85BB22BF0BC}"/>
              </a:ext>
            </a:extLst>
          </p:cNvPr>
          <p:cNvCxnSpPr>
            <a:cxnSpLocks/>
            <a:stCxn id="15" idx="6"/>
            <a:endCxn id="8" idx="1"/>
          </p:cNvCxnSpPr>
          <p:nvPr/>
        </p:nvCxnSpPr>
        <p:spPr>
          <a:xfrm>
            <a:off x="4057713" y="3422045"/>
            <a:ext cx="1796836" cy="269009"/>
          </a:xfrm>
          <a:prstGeom prst="bentConnector3">
            <a:avLst>
              <a:gd name="adj1" fmla="val 50000"/>
            </a:avLst>
          </a:prstGeom>
          <a:ln w="28575">
            <a:solidFill>
              <a:srgbClr val="F2BB30"/>
            </a:solidFill>
          </a:ln>
        </p:spPr>
        <p:style>
          <a:lnRef idx="1">
            <a:schemeClr val="accent1"/>
          </a:lnRef>
          <a:fillRef idx="0">
            <a:schemeClr val="accent1"/>
          </a:fillRef>
          <a:effectRef idx="0">
            <a:schemeClr val="accent1"/>
          </a:effectRef>
          <a:fontRef idx="minor">
            <a:schemeClr val="tx1"/>
          </a:fontRef>
        </p:style>
      </p:cxnSp>
      <p:cxnSp>
        <p:nvCxnSpPr>
          <p:cNvPr id="37" name="Connettore diritto 36">
            <a:extLst>
              <a:ext uri="{FF2B5EF4-FFF2-40B4-BE49-F238E27FC236}">
                <a16:creationId xmlns:a16="http://schemas.microsoft.com/office/drawing/2014/main" id="{DA66356F-10C3-9A83-AE90-E83E8E7AF0AC}"/>
              </a:ext>
            </a:extLst>
          </p:cNvPr>
          <p:cNvCxnSpPr>
            <a:cxnSpLocks/>
          </p:cNvCxnSpPr>
          <p:nvPr/>
        </p:nvCxnSpPr>
        <p:spPr>
          <a:xfrm>
            <a:off x="4680373" y="1551093"/>
            <a:ext cx="1245729" cy="0"/>
          </a:xfrm>
          <a:prstGeom prst="line">
            <a:avLst/>
          </a:prstGeom>
          <a:ln w="28575">
            <a:solidFill>
              <a:srgbClr val="F2BB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94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4C83146-BFBC-1EDC-FD85-78F58D758765}"/>
              </a:ext>
            </a:extLst>
          </p:cNvPr>
          <p:cNvSpPr>
            <a:spLocks noGrp="1"/>
          </p:cNvSpPr>
          <p:nvPr>
            <p:ph type="title"/>
          </p:nvPr>
        </p:nvSpPr>
        <p:spPr/>
        <p:txBody>
          <a:bodyPr/>
          <a:lstStyle/>
          <a:p>
            <a:r>
              <a:rPr lang="it-IT" dirty="0"/>
              <a:t>Situazione normativa</a:t>
            </a:r>
          </a:p>
        </p:txBody>
      </p:sp>
      <p:pic>
        <p:nvPicPr>
          <p:cNvPr id="4" name="Immagine 3">
            <a:extLst>
              <a:ext uri="{FF2B5EF4-FFF2-40B4-BE49-F238E27FC236}">
                <a16:creationId xmlns:a16="http://schemas.microsoft.com/office/drawing/2014/main" id="{79B8616E-A71D-4BA0-D290-2058B0749F4D}"/>
              </a:ext>
            </a:extLst>
          </p:cNvPr>
          <p:cNvPicPr>
            <a:picLocks noChangeAspect="1"/>
          </p:cNvPicPr>
          <p:nvPr/>
        </p:nvPicPr>
        <p:blipFill>
          <a:blip r:embed="rId2"/>
          <a:stretch>
            <a:fillRect/>
          </a:stretch>
        </p:blipFill>
        <p:spPr>
          <a:xfrm>
            <a:off x="5254169" y="1610167"/>
            <a:ext cx="3818866" cy="2736122"/>
          </a:xfrm>
          <a:prstGeom prst="rect">
            <a:avLst/>
          </a:prstGeom>
        </p:spPr>
      </p:pic>
      <p:graphicFrame>
        <p:nvGraphicFramePr>
          <p:cNvPr id="12" name="Tabella 11">
            <a:extLst>
              <a:ext uri="{FF2B5EF4-FFF2-40B4-BE49-F238E27FC236}">
                <a16:creationId xmlns:a16="http://schemas.microsoft.com/office/drawing/2014/main" id="{BEF3FB48-35F8-357B-2872-6D57600E7046}"/>
              </a:ext>
            </a:extLst>
          </p:cNvPr>
          <p:cNvGraphicFramePr>
            <a:graphicFrameLocks noGrp="1"/>
          </p:cNvGraphicFramePr>
          <p:nvPr>
            <p:extLst>
              <p:ext uri="{D42A27DB-BD31-4B8C-83A1-F6EECF244321}">
                <p14:modId xmlns:p14="http://schemas.microsoft.com/office/powerpoint/2010/main" val="446453585"/>
              </p:ext>
            </p:extLst>
          </p:nvPr>
        </p:nvGraphicFramePr>
        <p:xfrm>
          <a:off x="61199" y="1144988"/>
          <a:ext cx="5192970" cy="3540596"/>
        </p:xfrm>
        <a:graphic>
          <a:graphicData uri="http://schemas.openxmlformats.org/drawingml/2006/table">
            <a:tbl>
              <a:tblPr firstRow="1" bandRow="1">
                <a:tableStyleId>{5C22544A-7EE6-4342-B048-85BDC9FD1C3A}</a:tableStyleId>
              </a:tblPr>
              <a:tblGrid>
                <a:gridCol w="1061235">
                  <a:extLst>
                    <a:ext uri="{9D8B030D-6E8A-4147-A177-3AD203B41FA5}">
                      <a16:colId xmlns:a16="http://schemas.microsoft.com/office/drawing/2014/main" val="885943198"/>
                    </a:ext>
                  </a:extLst>
                </a:gridCol>
                <a:gridCol w="826347">
                  <a:extLst>
                    <a:ext uri="{9D8B030D-6E8A-4147-A177-3AD203B41FA5}">
                      <a16:colId xmlns:a16="http://schemas.microsoft.com/office/drawing/2014/main" val="3786317405"/>
                    </a:ext>
                  </a:extLst>
                </a:gridCol>
                <a:gridCol w="3305388">
                  <a:extLst>
                    <a:ext uri="{9D8B030D-6E8A-4147-A177-3AD203B41FA5}">
                      <a16:colId xmlns:a16="http://schemas.microsoft.com/office/drawing/2014/main" val="1243993131"/>
                    </a:ext>
                  </a:extLst>
                </a:gridCol>
              </a:tblGrid>
              <a:tr h="334992">
                <a:tc>
                  <a:txBody>
                    <a:bodyPr/>
                    <a:lstStyle/>
                    <a:p>
                      <a:pPr algn="ctr"/>
                      <a:r>
                        <a:rPr lang="it-IT" sz="800" dirty="0">
                          <a:latin typeface="Verdana" panose="020B0604030504040204" pitchFamily="34" charset="0"/>
                          <a:ea typeface="Verdana" panose="020B0604030504040204" pitchFamily="34" charset="0"/>
                        </a:rPr>
                        <a:t>Da (ISO/REMCO)</a:t>
                      </a:r>
                    </a:p>
                  </a:txBody>
                  <a:tcPr/>
                </a:tc>
                <a:tc>
                  <a:txBody>
                    <a:bodyPr/>
                    <a:lstStyle/>
                    <a:p>
                      <a:pPr algn="ctr"/>
                      <a:r>
                        <a:rPr lang="it-IT" sz="800" dirty="0">
                          <a:latin typeface="Verdana" panose="020B0604030504040204" pitchFamily="34" charset="0"/>
                          <a:ea typeface="Verdana" panose="020B0604030504040204" pitchFamily="34" charset="0"/>
                        </a:rPr>
                        <a:t>A (ISO/TC 334)</a:t>
                      </a:r>
                    </a:p>
                  </a:txBody>
                  <a:tcPr/>
                </a:tc>
                <a:tc>
                  <a:txBody>
                    <a:bodyPr/>
                    <a:lstStyle/>
                    <a:p>
                      <a:pPr algn="ctr"/>
                      <a:r>
                        <a:rPr lang="it-IT" sz="800" dirty="0">
                          <a:latin typeface="Verdana" panose="020B0604030504040204" pitchFamily="34" charset="0"/>
                          <a:ea typeface="Verdana" panose="020B0604030504040204" pitchFamily="34" charset="0"/>
                        </a:rPr>
                        <a:t>Titolo </a:t>
                      </a:r>
                    </a:p>
                  </a:txBody>
                  <a:tcPr/>
                </a:tc>
                <a:extLst>
                  <a:ext uri="{0D108BD9-81ED-4DB2-BD59-A6C34878D82A}">
                    <a16:rowId xmlns:a16="http://schemas.microsoft.com/office/drawing/2014/main" val="598636997"/>
                  </a:ext>
                </a:extLst>
              </a:tr>
              <a:tr h="379364">
                <a:tc>
                  <a:txBody>
                    <a:bodyPr/>
                    <a:lstStyle/>
                    <a:p>
                      <a:r>
                        <a:rPr lang="it-IT" sz="800" dirty="0">
                          <a:latin typeface="Verdana" panose="020B0604030504040204" pitchFamily="34" charset="0"/>
                          <a:ea typeface="Verdana" panose="020B0604030504040204" pitchFamily="34" charset="0"/>
                        </a:rPr>
                        <a:t>ISO Guide 30</a:t>
                      </a:r>
                    </a:p>
                  </a:txBody>
                  <a:tcPr/>
                </a:tc>
                <a:tc>
                  <a:txBody>
                    <a:bodyPr/>
                    <a:lstStyle/>
                    <a:p>
                      <a:r>
                        <a:rPr lang="it-IT" sz="800" dirty="0">
                          <a:latin typeface="Verdana" panose="020B0604030504040204" pitchFamily="34" charset="0"/>
                          <a:ea typeface="Verdana" panose="020B0604030504040204" pitchFamily="34" charset="0"/>
                        </a:rPr>
                        <a:t>ISO 33400</a:t>
                      </a:r>
                    </a:p>
                  </a:txBody>
                  <a:tcPr/>
                </a:tc>
                <a:tc>
                  <a:txBody>
                    <a:bodyPr/>
                    <a:lstStyle/>
                    <a:p>
                      <a:pPr algn="just"/>
                      <a:r>
                        <a:rPr lang="en-US" sz="800" dirty="0">
                          <a:latin typeface="Verdana" panose="020B0604030504040204" pitchFamily="34" charset="0"/>
                          <a:ea typeface="Verdana" panose="020B0604030504040204" pitchFamily="34" charset="0"/>
                        </a:rPr>
                        <a:t>Reference materials — Selected terms and definitions</a:t>
                      </a:r>
                    </a:p>
                  </a:txBody>
                  <a:tcPr/>
                </a:tc>
                <a:extLst>
                  <a:ext uri="{0D108BD9-81ED-4DB2-BD59-A6C34878D82A}">
                    <a16:rowId xmlns:a16="http://schemas.microsoft.com/office/drawing/2014/main" val="3728370567"/>
                  </a:ext>
                </a:extLst>
              </a:tr>
              <a:tr h="454304">
                <a:tc>
                  <a:txBody>
                    <a:bodyPr/>
                    <a:lstStyle/>
                    <a:p>
                      <a:r>
                        <a:rPr lang="it-IT" sz="800" b="1" dirty="0">
                          <a:solidFill>
                            <a:srgbClr val="004557"/>
                          </a:solidFill>
                          <a:latin typeface="Verdana" panose="020B0604030504040204" pitchFamily="34" charset="0"/>
                          <a:ea typeface="Verdana" panose="020B0604030504040204" pitchFamily="34" charset="0"/>
                        </a:rPr>
                        <a:t>ISO Guide 31</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800" b="1" dirty="0">
                          <a:solidFill>
                            <a:srgbClr val="004557"/>
                          </a:solidFill>
                          <a:latin typeface="Verdana" panose="020B0604030504040204" pitchFamily="34" charset="0"/>
                          <a:ea typeface="Verdana" panose="020B0604030504040204" pitchFamily="34" charset="0"/>
                        </a:rPr>
                        <a:t>ISO 33401</a:t>
                      </a:r>
                    </a:p>
                  </a:txBody>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800" b="1" dirty="0">
                          <a:solidFill>
                            <a:srgbClr val="004557"/>
                          </a:solidFill>
                          <a:latin typeface="Verdana" panose="020B0604030504040204" pitchFamily="34" charset="0"/>
                          <a:ea typeface="Verdana" panose="020B0604030504040204" pitchFamily="34" charset="0"/>
                        </a:rPr>
                        <a:t>Reference materials — Contents of certificates, labels and accompanying documentation</a:t>
                      </a:r>
                      <a:endParaRPr lang="it-IT" sz="800" b="1" dirty="0">
                        <a:solidFill>
                          <a:srgbClr val="004557"/>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274079667"/>
                  </a:ext>
                </a:extLst>
              </a:tr>
              <a:tr h="334992">
                <a:tc>
                  <a:txBody>
                    <a:bodyPr/>
                    <a:lstStyle/>
                    <a:p>
                      <a:r>
                        <a:rPr lang="it-IT" sz="800" dirty="0">
                          <a:solidFill>
                            <a:srgbClr val="004557"/>
                          </a:solidFill>
                          <a:latin typeface="Verdana" panose="020B0604030504040204" pitchFamily="34" charset="0"/>
                          <a:ea typeface="Verdana" panose="020B0604030504040204" pitchFamily="34" charset="0"/>
                        </a:rPr>
                        <a:t>ISO Guide 33</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800" dirty="0">
                          <a:solidFill>
                            <a:srgbClr val="004557"/>
                          </a:solidFill>
                          <a:latin typeface="Verdana" panose="020B0604030504040204" pitchFamily="34" charset="0"/>
                          <a:ea typeface="Verdana" panose="020B0604030504040204" pitchFamily="34" charset="0"/>
                        </a:rPr>
                        <a:t>ISO 33403</a:t>
                      </a:r>
                    </a:p>
                  </a:txBody>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800" dirty="0">
                          <a:solidFill>
                            <a:srgbClr val="004557"/>
                          </a:solidFill>
                          <a:latin typeface="Verdana" panose="020B0604030504040204" pitchFamily="34" charset="0"/>
                          <a:ea typeface="Verdana" panose="020B0604030504040204" pitchFamily="34" charset="0"/>
                        </a:rPr>
                        <a:t>Reference materials — Requirements and recommendations for use</a:t>
                      </a:r>
                      <a:endParaRPr lang="it-IT" sz="800" dirty="0">
                        <a:solidFill>
                          <a:srgbClr val="004557"/>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117621241"/>
                  </a:ext>
                </a:extLst>
              </a:tr>
              <a:tr h="45430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800" b="1" dirty="0">
                          <a:solidFill>
                            <a:srgbClr val="004557"/>
                          </a:solidFill>
                          <a:latin typeface="Verdana" panose="020B0604030504040204" pitchFamily="34" charset="0"/>
                          <a:ea typeface="Verdana" panose="020B0604030504040204" pitchFamily="34" charset="0"/>
                        </a:rPr>
                        <a:t>ISO Guide 35</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800" b="1" dirty="0">
                          <a:solidFill>
                            <a:srgbClr val="004557"/>
                          </a:solidFill>
                          <a:latin typeface="Verdana" panose="020B0604030504040204" pitchFamily="34" charset="0"/>
                          <a:ea typeface="Verdana" panose="020B0604030504040204" pitchFamily="34" charset="0"/>
                        </a:rPr>
                        <a:t>ISO 33405</a:t>
                      </a:r>
                    </a:p>
                  </a:txBody>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800" b="1" dirty="0">
                          <a:solidFill>
                            <a:srgbClr val="004557"/>
                          </a:solidFill>
                          <a:latin typeface="Verdana" panose="020B0604030504040204" pitchFamily="34" charset="0"/>
                          <a:ea typeface="Verdana" panose="020B0604030504040204" pitchFamily="34" charset="0"/>
                        </a:rPr>
                        <a:t>Reference materials — Approaches for characterization and assessment of homogeneity and stability</a:t>
                      </a:r>
                    </a:p>
                  </a:txBody>
                  <a:tcPr/>
                </a:tc>
                <a:extLst>
                  <a:ext uri="{0D108BD9-81ED-4DB2-BD59-A6C34878D82A}">
                    <a16:rowId xmlns:a16="http://schemas.microsoft.com/office/drawing/2014/main" val="3834893522"/>
                  </a:ext>
                </a:extLst>
              </a:tr>
              <a:tr h="334992">
                <a:tc>
                  <a:txBody>
                    <a:bodyPr/>
                    <a:lstStyle/>
                    <a:p>
                      <a:r>
                        <a:rPr lang="it-IT" sz="800" dirty="0">
                          <a:latin typeface="Verdana" panose="020B0604030504040204" pitchFamily="34" charset="0"/>
                          <a:ea typeface="Verdana" panose="020B0604030504040204" pitchFamily="34" charset="0"/>
                        </a:rPr>
                        <a:t>ISO Guide  80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800" dirty="0">
                          <a:latin typeface="Verdana" panose="020B0604030504040204" pitchFamily="34" charset="0"/>
                          <a:ea typeface="Verdana" panose="020B0604030504040204" pitchFamily="34" charset="0"/>
                        </a:rPr>
                        <a:t>ISO TR 33402</a:t>
                      </a:r>
                    </a:p>
                  </a:txBody>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800" dirty="0">
                          <a:latin typeface="Verdana" panose="020B0604030504040204" pitchFamily="34" charset="0"/>
                          <a:ea typeface="Verdana" panose="020B0604030504040204" pitchFamily="34" charset="0"/>
                        </a:rPr>
                        <a:t>Reference materials – Good practice in material processing</a:t>
                      </a:r>
                      <a:endParaRPr lang="it-IT" sz="8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704134885"/>
                  </a:ext>
                </a:extLst>
              </a:tr>
              <a:tr h="454304">
                <a:tc>
                  <a:txBody>
                    <a:bodyPr/>
                    <a:lstStyle/>
                    <a:p>
                      <a:r>
                        <a:rPr lang="it-IT" sz="800" b="1" dirty="0">
                          <a:solidFill>
                            <a:srgbClr val="004557"/>
                          </a:solidFill>
                          <a:latin typeface="Verdana" panose="020B0604030504040204" pitchFamily="34" charset="0"/>
                          <a:ea typeface="Verdana" panose="020B0604030504040204" pitchFamily="34" charset="0"/>
                        </a:rPr>
                        <a:t>ISO Guide  85</a:t>
                      </a:r>
                    </a:p>
                    <a:p>
                      <a:r>
                        <a:rPr lang="it-IT" sz="800" b="1" dirty="0">
                          <a:solidFill>
                            <a:srgbClr val="004557"/>
                          </a:solidFill>
                          <a:latin typeface="Verdana" panose="020B0604030504040204" pitchFamily="34" charset="0"/>
                          <a:ea typeface="Verdana" panose="020B0604030504040204" pitchFamily="34" charset="0"/>
                        </a:rPr>
                        <a:t>(ISO TR 79)</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800" b="1" dirty="0">
                          <a:solidFill>
                            <a:srgbClr val="004557"/>
                          </a:solidFill>
                          <a:latin typeface="Verdana" panose="020B0604030504040204" pitchFamily="34" charset="0"/>
                          <a:ea typeface="Verdana" panose="020B0604030504040204" pitchFamily="34" charset="0"/>
                        </a:rPr>
                        <a:t>ISO 33406</a:t>
                      </a:r>
                    </a:p>
                  </a:txBody>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800" b="1" dirty="0">
                          <a:solidFill>
                            <a:srgbClr val="004557"/>
                          </a:solidFill>
                          <a:latin typeface="Verdana" panose="020B0604030504040204" pitchFamily="34" charset="0"/>
                          <a:ea typeface="Verdana" panose="020B0604030504040204" pitchFamily="34" charset="0"/>
                        </a:rPr>
                        <a:t>Approaches for the production of reference materials with qualitative properties</a:t>
                      </a:r>
                      <a:endParaRPr lang="it-IT" sz="800" b="1" dirty="0">
                        <a:solidFill>
                          <a:srgbClr val="004557"/>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3724925188"/>
                  </a:ext>
                </a:extLst>
              </a:tr>
              <a:tr h="33499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800" b="1" dirty="0">
                          <a:solidFill>
                            <a:srgbClr val="004557"/>
                          </a:solidFill>
                          <a:latin typeface="Verdana" panose="020B0604030504040204" pitchFamily="34" charset="0"/>
                          <a:ea typeface="Verdana" panose="020B0604030504040204" pitchFamily="34" charset="0"/>
                        </a:rPr>
                        <a:t>ISO Guide  86</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800" b="1" dirty="0">
                          <a:solidFill>
                            <a:srgbClr val="004557"/>
                          </a:solidFill>
                          <a:latin typeface="Verdana" panose="020B0604030504040204" pitchFamily="34" charset="0"/>
                          <a:ea typeface="Verdana" panose="020B0604030504040204" pitchFamily="34" charset="0"/>
                        </a:rPr>
                        <a:t>ISO 33407</a:t>
                      </a:r>
                    </a:p>
                  </a:txBody>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800" b="1" dirty="0">
                          <a:solidFill>
                            <a:srgbClr val="004557"/>
                          </a:solidFill>
                          <a:latin typeface="Verdana" panose="020B0604030504040204" pitchFamily="34" charset="0"/>
                          <a:ea typeface="Verdana" panose="020B0604030504040204" pitchFamily="34" charset="0"/>
                        </a:rPr>
                        <a:t>Guidance for the production of pure organic substance certified reference materials</a:t>
                      </a:r>
                      <a:endParaRPr lang="it-IT" sz="800" b="1" dirty="0">
                        <a:solidFill>
                          <a:srgbClr val="004557"/>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2720601797"/>
                  </a:ext>
                </a:extLst>
              </a:tr>
              <a:tr h="45430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800" dirty="0">
                          <a:latin typeface="Verdana" panose="020B0604030504040204" pitchFamily="34" charset="0"/>
                          <a:ea typeface="Verdana" panose="020B0604030504040204" pitchFamily="34" charset="0"/>
                        </a:rPr>
                        <a:t>ISO Guide  87</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800" dirty="0">
                          <a:latin typeface="Verdana" panose="020B0604030504040204" pitchFamily="34" charset="0"/>
                          <a:ea typeface="Verdana" panose="020B0604030504040204" pitchFamily="34" charset="0"/>
                        </a:rPr>
                        <a:t>ISO 33408</a:t>
                      </a:r>
                    </a:p>
                  </a:txBody>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800" dirty="0">
                          <a:latin typeface="Verdana" panose="020B0604030504040204" pitchFamily="34" charset="0"/>
                          <a:ea typeface="Verdana" panose="020B0604030504040204" pitchFamily="34" charset="0"/>
                        </a:rPr>
                        <a:t>Guidance for the production of pure inorganic substance certified reference materials</a:t>
                      </a:r>
                      <a:endParaRPr lang="it-IT" sz="8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2141963303"/>
                  </a:ext>
                </a:extLst>
              </a:tr>
            </a:tbl>
          </a:graphicData>
        </a:graphic>
      </p:graphicFrame>
    </p:spTree>
    <p:extLst>
      <p:ext uri="{BB962C8B-B14F-4D97-AF65-F5344CB8AC3E}">
        <p14:creationId xmlns:p14="http://schemas.microsoft.com/office/powerpoint/2010/main" val="345948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657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42">
            <a:extLst>
              <a:ext uri="{FF2B5EF4-FFF2-40B4-BE49-F238E27FC236}">
                <a16:creationId xmlns:a16="http://schemas.microsoft.com/office/drawing/2014/main" id="{FE4E64D6-B622-B670-D2DA-AD16ABE124F8}"/>
              </a:ext>
            </a:extLst>
          </p:cNvPr>
          <p:cNvSpPr txBox="1">
            <a:spLocks noChangeArrowheads="1"/>
          </p:cNvSpPr>
          <p:nvPr/>
        </p:nvSpPr>
        <p:spPr bwMode="auto">
          <a:xfrm>
            <a:off x="598780" y="1111324"/>
            <a:ext cx="31268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Verdana" panose="020B0604030504040204" pitchFamily="34" charset="0"/>
                <a:ea typeface="MS PGothic" panose="020B0600070205080204" pitchFamily="34" charset="-128"/>
              </a:defRPr>
            </a:lvl1pPr>
            <a:lvl2pPr marL="742950" indent="-285750">
              <a:defRPr sz="2400">
                <a:solidFill>
                  <a:schemeClr val="bg1"/>
                </a:solidFill>
                <a:latin typeface="Verdana" panose="020B0604030504040204" pitchFamily="34" charset="0"/>
                <a:ea typeface="MS PGothic" panose="020B0600070205080204" pitchFamily="34" charset="-128"/>
              </a:defRPr>
            </a:lvl2pPr>
            <a:lvl3pPr marL="1143000" indent="-228600">
              <a:defRPr sz="2400">
                <a:solidFill>
                  <a:schemeClr val="bg1"/>
                </a:solidFill>
                <a:latin typeface="Verdana" panose="020B0604030504040204" pitchFamily="34" charset="0"/>
                <a:ea typeface="MS PGothic" panose="020B0600070205080204" pitchFamily="34" charset="-128"/>
              </a:defRPr>
            </a:lvl3pPr>
            <a:lvl4pPr marL="1600200" indent="-228600">
              <a:defRPr sz="2400">
                <a:solidFill>
                  <a:schemeClr val="bg1"/>
                </a:solidFill>
                <a:latin typeface="Verdana" panose="020B0604030504040204" pitchFamily="34" charset="0"/>
                <a:ea typeface="MS PGothic" panose="020B0600070205080204" pitchFamily="34" charset="-128"/>
              </a:defRPr>
            </a:lvl4pPr>
            <a:lvl5pPr marL="2057400" indent="-228600">
              <a:defRPr sz="2400">
                <a:solidFill>
                  <a:schemeClr val="bg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9pPr>
          </a:lstStyle>
          <a:p>
            <a:pPr algn="just">
              <a:spcBef>
                <a:spcPct val="40000"/>
              </a:spcBef>
              <a:buClr>
                <a:schemeClr val="accent1"/>
              </a:buClr>
            </a:pPr>
            <a:r>
              <a:rPr lang="it-IT" altLang="it-IT" sz="1600" b="1" dirty="0">
                <a:solidFill>
                  <a:srgbClr val="004557"/>
                </a:solidFill>
              </a:rPr>
              <a:t>materiale di riferimento </a:t>
            </a:r>
          </a:p>
        </p:txBody>
      </p:sp>
      <p:sp>
        <p:nvSpPr>
          <p:cNvPr id="6" name="Rettangolo 5">
            <a:extLst>
              <a:ext uri="{FF2B5EF4-FFF2-40B4-BE49-F238E27FC236}">
                <a16:creationId xmlns:a16="http://schemas.microsoft.com/office/drawing/2014/main" id="{1FDC2FA5-FD27-8D85-6450-B942EA482DD1}"/>
              </a:ext>
            </a:extLst>
          </p:cNvPr>
          <p:cNvSpPr/>
          <p:nvPr/>
        </p:nvSpPr>
        <p:spPr>
          <a:xfrm>
            <a:off x="532351" y="1422441"/>
            <a:ext cx="3126879" cy="574473"/>
          </a:xfrm>
          <a:prstGeom prst="rect">
            <a:avLst/>
          </a:prstGeom>
          <a:solidFill>
            <a:srgbClr val="F2BB3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0045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RM</a:t>
            </a:r>
          </a:p>
        </p:txBody>
      </p:sp>
      <p:sp>
        <p:nvSpPr>
          <p:cNvPr id="7" name="Rettangolo 6">
            <a:extLst>
              <a:ext uri="{FF2B5EF4-FFF2-40B4-BE49-F238E27FC236}">
                <a16:creationId xmlns:a16="http://schemas.microsoft.com/office/drawing/2014/main" id="{32A0C2F9-ECF1-0B61-2977-3E022795A6EB}"/>
              </a:ext>
            </a:extLst>
          </p:cNvPr>
          <p:cNvSpPr/>
          <p:nvPr/>
        </p:nvSpPr>
        <p:spPr>
          <a:xfrm>
            <a:off x="5484770" y="1392121"/>
            <a:ext cx="3126879" cy="574473"/>
          </a:xfrm>
          <a:prstGeom prst="rect">
            <a:avLst/>
          </a:prstGeom>
          <a:solidFill>
            <a:srgbClr val="F2BB3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004557"/>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CRM</a:t>
            </a:r>
          </a:p>
        </p:txBody>
      </p:sp>
      <p:pic>
        <p:nvPicPr>
          <p:cNvPr id="8" name="Immagine 2">
            <a:extLst>
              <a:ext uri="{FF2B5EF4-FFF2-40B4-BE49-F238E27FC236}">
                <a16:creationId xmlns:a16="http://schemas.microsoft.com/office/drawing/2014/main" id="{49D750F3-DCF7-6F65-1A9D-99C233233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757" y="3201776"/>
            <a:ext cx="4315017" cy="11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42">
            <a:extLst>
              <a:ext uri="{FF2B5EF4-FFF2-40B4-BE49-F238E27FC236}">
                <a16:creationId xmlns:a16="http://schemas.microsoft.com/office/drawing/2014/main" id="{85542F0A-FD9A-9DC8-97B6-E89432D0B840}"/>
              </a:ext>
            </a:extLst>
          </p:cNvPr>
          <p:cNvSpPr txBox="1">
            <a:spLocks noChangeArrowheads="1"/>
          </p:cNvSpPr>
          <p:nvPr/>
        </p:nvSpPr>
        <p:spPr bwMode="auto">
          <a:xfrm>
            <a:off x="5106921" y="900426"/>
            <a:ext cx="37019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Verdana" panose="020B0604030504040204" pitchFamily="34" charset="0"/>
                <a:ea typeface="MS PGothic" panose="020B0600070205080204" pitchFamily="34" charset="-128"/>
              </a:defRPr>
            </a:lvl1pPr>
            <a:lvl2pPr marL="742950" indent="-285750">
              <a:defRPr sz="2400">
                <a:solidFill>
                  <a:schemeClr val="bg1"/>
                </a:solidFill>
                <a:latin typeface="Verdana" panose="020B0604030504040204" pitchFamily="34" charset="0"/>
                <a:ea typeface="MS PGothic" panose="020B0600070205080204" pitchFamily="34" charset="-128"/>
              </a:defRPr>
            </a:lvl2pPr>
            <a:lvl3pPr marL="1143000" indent="-228600">
              <a:defRPr sz="2400">
                <a:solidFill>
                  <a:schemeClr val="bg1"/>
                </a:solidFill>
                <a:latin typeface="Verdana" panose="020B0604030504040204" pitchFamily="34" charset="0"/>
                <a:ea typeface="MS PGothic" panose="020B0600070205080204" pitchFamily="34" charset="-128"/>
              </a:defRPr>
            </a:lvl3pPr>
            <a:lvl4pPr marL="1600200" indent="-228600">
              <a:defRPr sz="2400">
                <a:solidFill>
                  <a:schemeClr val="bg1"/>
                </a:solidFill>
                <a:latin typeface="Verdana" panose="020B0604030504040204" pitchFamily="34" charset="0"/>
                <a:ea typeface="MS PGothic" panose="020B0600070205080204" pitchFamily="34" charset="-128"/>
              </a:defRPr>
            </a:lvl4pPr>
            <a:lvl5pPr marL="2057400" indent="-228600">
              <a:defRPr sz="2400">
                <a:solidFill>
                  <a:schemeClr val="bg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9pPr>
          </a:lstStyle>
          <a:p>
            <a:pPr algn="ctr">
              <a:spcBef>
                <a:spcPct val="40000"/>
              </a:spcBef>
              <a:buClr>
                <a:schemeClr val="accent1"/>
              </a:buClr>
            </a:pPr>
            <a:r>
              <a:rPr lang="it-IT" altLang="it-IT" sz="1600" b="1" dirty="0">
                <a:solidFill>
                  <a:srgbClr val="004557"/>
                </a:solidFill>
              </a:rPr>
              <a:t>materiale di riferimento certificato</a:t>
            </a:r>
          </a:p>
        </p:txBody>
      </p:sp>
      <p:sp>
        <p:nvSpPr>
          <p:cNvPr id="10" name="Titolo 2">
            <a:extLst>
              <a:ext uri="{FF2B5EF4-FFF2-40B4-BE49-F238E27FC236}">
                <a16:creationId xmlns:a16="http://schemas.microsoft.com/office/drawing/2014/main" id="{B47888B9-306A-E8EA-DB29-F911FF8F4128}"/>
              </a:ext>
            </a:extLst>
          </p:cNvPr>
          <p:cNvSpPr txBox="1">
            <a:spLocks/>
          </p:cNvSpPr>
          <p:nvPr/>
        </p:nvSpPr>
        <p:spPr>
          <a:xfrm>
            <a:off x="335133" y="403450"/>
            <a:ext cx="5794734" cy="741538"/>
          </a:xfrm>
          <a:prstGeom prst="rect">
            <a:avLst/>
          </a:prstGeom>
        </p:spPr>
        <p:txBody>
          <a:bodyPr anchor="t"/>
          <a:lstStyle>
            <a:lvl1pPr algn="l" defTabSz="685800" rtl="0" eaLnBrk="1" latinLnBrk="0" hangingPunct="1">
              <a:lnSpc>
                <a:spcPts val="2400"/>
              </a:lnSpc>
              <a:spcBef>
                <a:spcPct val="0"/>
              </a:spcBef>
              <a:buNone/>
              <a:defRPr sz="1600" b="1" kern="1200">
                <a:solidFill>
                  <a:srgbClr val="004557"/>
                </a:solidFill>
                <a:latin typeface="Verdana" panose="020B0604030504040204" pitchFamily="34" charset="0"/>
                <a:ea typeface="Verdana" panose="020B0604030504040204" pitchFamily="34" charset="0"/>
                <a:cs typeface="Verdana" panose="020B0604030504040204" pitchFamily="34" charset="0"/>
              </a:defRPr>
            </a:lvl1pPr>
          </a:lstStyle>
          <a:p>
            <a:r>
              <a:rPr lang="it-IT" dirty="0"/>
              <a:t>I materiali di riferimento</a:t>
            </a:r>
          </a:p>
        </p:txBody>
      </p:sp>
      <p:sp>
        <p:nvSpPr>
          <p:cNvPr id="2" name="Rettangolo arrotondato 11">
            <a:extLst>
              <a:ext uri="{FF2B5EF4-FFF2-40B4-BE49-F238E27FC236}">
                <a16:creationId xmlns:a16="http://schemas.microsoft.com/office/drawing/2014/main" id="{CA4993C9-8989-85CF-A8CB-52E1B4038797}"/>
              </a:ext>
            </a:extLst>
          </p:cNvPr>
          <p:cNvSpPr/>
          <p:nvPr/>
        </p:nvSpPr>
        <p:spPr bwMode="auto">
          <a:xfrm>
            <a:off x="1491867" y="4404112"/>
            <a:ext cx="6279215" cy="254496"/>
          </a:xfrm>
          <a:prstGeom prst="roundRect">
            <a:avLst/>
          </a:prstGeom>
          <a:noFill/>
          <a:ln w="9525" cap="flat" cmpd="sng" algn="ctr">
            <a:solidFill>
              <a:schemeClr val="accent5">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83369" lvl="1" algn="just"/>
            <a:r>
              <a:rPr lang="it-IT" sz="1050" b="1" dirty="0">
                <a:solidFill>
                  <a:schemeClr val="accent5">
                    <a:lumMod val="50000"/>
                  </a:schemeClr>
                </a:solidFill>
              </a:rPr>
              <a:t>UNI CEI EN ISO 17034:2017</a:t>
            </a:r>
            <a:r>
              <a:rPr lang="it-IT" sz="1050" dirty="0">
                <a:solidFill>
                  <a:schemeClr val="accent5">
                    <a:lumMod val="50000"/>
                  </a:schemeClr>
                </a:solidFill>
              </a:rPr>
              <a:t>: Requisiti generali per la competenza dei produttori di materiali di riferimento</a:t>
            </a:r>
            <a:endParaRPr lang="it-IT" sz="1050" dirty="0">
              <a:solidFill>
                <a:schemeClr val="accent5">
                  <a:lumMod val="50000"/>
                </a:schemeClr>
              </a:solidFill>
              <a:latin typeface="Futura Md BT"/>
            </a:endParaRPr>
          </a:p>
        </p:txBody>
      </p:sp>
      <p:sp>
        <p:nvSpPr>
          <p:cNvPr id="3" name="Text Box 1042">
            <a:extLst>
              <a:ext uri="{FF2B5EF4-FFF2-40B4-BE49-F238E27FC236}">
                <a16:creationId xmlns:a16="http://schemas.microsoft.com/office/drawing/2014/main" id="{8E1739C0-DBCA-9357-0656-03C5F0B08B4A}"/>
              </a:ext>
            </a:extLst>
          </p:cNvPr>
          <p:cNvSpPr txBox="1">
            <a:spLocks noChangeArrowheads="1"/>
          </p:cNvSpPr>
          <p:nvPr/>
        </p:nvSpPr>
        <p:spPr bwMode="auto">
          <a:xfrm>
            <a:off x="216748" y="1782278"/>
            <a:ext cx="3890944"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Verdana" panose="020B0604030504040204" pitchFamily="34" charset="0"/>
                <a:ea typeface="MS PGothic" panose="020B0600070205080204" pitchFamily="34" charset="-128"/>
              </a:defRPr>
            </a:lvl1pPr>
            <a:lvl2pPr marL="742950" indent="-285750">
              <a:defRPr sz="2400">
                <a:solidFill>
                  <a:schemeClr val="bg1"/>
                </a:solidFill>
                <a:latin typeface="Verdana" panose="020B0604030504040204" pitchFamily="34" charset="0"/>
                <a:ea typeface="MS PGothic" panose="020B0600070205080204" pitchFamily="34" charset="-128"/>
              </a:defRPr>
            </a:lvl2pPr>
            <a:lvl3pPr marL="1143000" indent="-228600">
              <a:defRPr sz="2400">
                <a:solidFill>
                  <a:schemeClr val="bg1"/>
                </a:solidFill>
                <a:latin typeface="Verdana" panose="020B0604030504040204" pitchFamily="34" charset="0"/>
                <a:ea typeface="MS PGothic" panose="020B0600070205080204" pitchFamily="34" charset="-128"/>
              </a:defRPr>
            </a:lvl3pPr>
            <a:lvl4pPr marL="1600200" indent="-228600">
              <a:defRPr sz="2400">
                <a:solidFill>
                  <a:schemeClr val="bg1"/>
                </a:solidFill>
                <a:latin typeface="Verdana" panose="020B0604030504040204" pitchFamily="34" charset="0"/>
                <a:ea typeface="MS PGothic" panose="020B0600070205080204" pitchFamily="34" charset="-128"/>
              </a:defRPr>
            </a:lvl4pPr>
            <a:lvl5pPr marL="2057400" indent="-228600">
              <a:defRPr sz="2400">
                <a:solidFill>
                  <a:schemeClr val="bg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9pPr>
          </a:lstStyle>
          <a:p>
            <a:pPr algn="just">
              <a:spcBef>
                <a:spcPct val="40000"/>
              </a:spcBef>
              <a:buClr>
                <a:schemeClr val="accent1"/>
              </a:buClr>
            </a:pPr>
            <a:endParaRPr lang="it-IT" altLang="it-IT" sz="1200" b="1" dirty="0">
              <a:solidFill>
                <a:srgbClr val="004557"/>
              </a:solidFill>
            </a:endParaRPr>
          </a:p>
          <a:p>
            <a:pPr algn="just">
              <a:spcBef>
                <a:spcPct val="40000"/>
              </a:spcBef>
              <a:buClr>
                <a:schemeClr val="accent1"/>
              </a:buClr>
            </a:pPr>
            <a:r>
              <a:rPr lang="it-IT" altLang="it-IT" sz="1200" dirty="0">
                <a:solidFill>
                  <a:schemeClr val="tx1"/>
                </a:solidFill>
              </a:rPr>
              <a:t>Materiale, sufficientemente </a:t>
            </a:r>
            <a:r>
              <a:rPr lang="it-IT" altLang="it-IT" sz="1200" b="1" dirty="0">
                <a:solidFill>
                  <a:srgbClr val="C00000"/>
                </a:solidFill>
              </a:rPr>
              <a:t>omogeno</a:t>
            </a:r>
            <a:r>
              <a:rPr lang="it-IT" altLang="it-IT" sz="1200" dirty="0">
                <a:solidFill>
                  <a:schemeClr val="tx1"/>
                </a:solidFill>
              </a:rPr>
              <a:t> e </a:t>
            </a:r>
            <a:r>
              <a:rPr lang="it-IT" altLang="it-IT" sz="1200" b="1" dirty="0">
                <a:solidFill>
                  <a:srgbClr val="C00000"/>
                </a:solidFill>
              </a:rPr>
              <a:t>stabile</a:t>
            </a:r>
            <a:r>
              <a:rPr lang="it-IT" altLang="it-IT" sz="1200" dirty="0">
                <a:solidFill>
                  <a:schemeClr val="tx1"/>
                </a:solidFill>
              </a:rPr>
              <a:t> rispetto ad una o più </a:t>
            </a:r>
            <a:r>
              <a:rPr lang="it-IT" altLang="it-IT" sz="1200" b="1" dirty="0">
                <a:solidFill>
                  <a:srgbClr val="C00000"/>
                </a:solidFill>
              </a:rPr>
              <a:t>proprietà</a:t>
            </a:r>
            <a:r>
              <a:rPr lang="it-IT" altLang="it-IT" sz="1200" dirty="0">
                <a:solidFill>
                  <a:schemeClr val="tx1"/>
                </a:solidFill>
              </a:rPr>
              <a:t> specificate, che è stato stabilito essere </a:t>
            </a:r>
            <a:r>
              <a:rPr lang="it-IT" altLang="it-IT" sz="1200" b="1" dirty="0">
                <a:solidFill>
                  <a:srgbClr val="C00000"/>
                </a:solidFill>
              </a:rPr>
              <a:t>idoneo</a:t>
            </a:r>
            <a:r>
              <a:rPr lang="it-IT" altLang="it-IT" sz="1200" dirty="0">
                <a:solidFill>
                  <a:schemeClr val="tx1"/>
                </a:solidFill>
              </a:rPr>
              <a:t> per il suo utilizzo previsto in un processo di misurazione</a:t>
            </a:r>
          </a:p>
          <a:p>
            <a:pPr algn="just" eaLnBrk="1" hangingPunct="1">
              <a:spcBef>
                <a:spcPct val="40000"/>
              </a:spcBef>
              <a:buClr>
                <a:schemeClr val="accent1"/>
              </a:buClr>
              <a:buFont typeface="Wingdings" panose="05000000000000000000" pitchFamily="2" charset="2"/>
              <a:buNone/>
            </a:pPr>
            <a:endParaRPr lang="it-IT" altLang="it-IT" sz="1200" dirty="0">
              <a:solidFill>
                <a:schemeClr val="tx1"/>
              </a:solidFill>
            </a:endParaRPr>
          </a:p>
        </p:txBody>
      </p:sp>
      <p:sp>
        <p:nvSpPr>
          <p:cNvPr id="4" name="Text Box 1042">
            <a:extLst>
              <a:ext uri="{FF2B5EF4-FFF2-40B4-BE49-F238E27FC236}">
                <a16:creationId xmlns:a16="http://schemas.microsoft.com/office/drawing/2014/main" id="{8075EE74-6BBC-109C-6DFD-BCEEF72C9A4D}"/>
              </a:ext>
            </a:extLst>
          </p:cNvPr>
          <p:cNvSpPr txBox="1">
            <a:spLocks noChangeArrowheads="1"/>
          </p:cNvSpPr>
          <p:nvPr/>
        </p:nvSpPr>
        <p:spPr bwMode="auto">
          <a:xfrm>
            <a:off x="4336245" y="1520920"/>
            <a:ext cx="4694466" cy="171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Verdana" panose="020B0604030504040204" pitchFamily="34" charset="0"/>
                <a:ea typeface="MS PGothic" panose="020B0600070205080204" pitchFamily="34" charset="-128"/>
              </a:defRPr>
            </a:lvl1pPr>
            <a:lvl2pPr marL="742950" indent="-285750">
              <a:defRPr sz="2400">
                <a:solidFill>
                  <a:schemeClr val="bg1"/>
                </a:solidFill>
                <a:latin typeface="Verdana" panose="020B0604030504040204" pitchFamily="34" charset="0"/>
                <a:ea typeface="MS PGothic" panose="020B0600070205080204" pitchFamily="34" charset="-128"/>
              </a:defRPr>
            </a:lvl2pPr>
            <a:lvl3pPr marL="1143000" indent="-228600">
              <a:defRPr sz="2400">
                <a:solidFill>
                  <a:schemeClr val="bg1"/>
                </a:solidFill>
                <a:latin typeface="Verdana" panose="020B0604030504040204" pitchFamily="34" charset="0"/>
                <a:ea typeface="MS PGothic" panose="020B0600070205080204" pitchFamily="34" charset="-128"/>
              </a:defRPr>
            </a:lvl3pPr>
            <a:lvl4pPr marL="1600200" indent="-228600">
              <a:defRPr sz="2400">
                <a:solidFill>
                  <a:schemeClr val="bg1"/>
                </a:solidFill>
                <a:latin typeface="Verdana" panose="020B0604030504040204" pitchFamily="34" charset="0"/>
                <a:ea typeface="MS PGothic" panose="020B0600070205080204" pitchFamily="34" charset="-128"/>
              </a:defRPr>
            </a:lvl4pPr>
            <a:lvl5pPr marL="2057400" indent="-228600">
              <a:defRPr sz="2400">
                <a:solidFill>
                  <a:schemeClr val="bg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9pPr>
          </a:lstStyle>
          <a:p>
            <a:pPr algn="just" eaLnBrk="1" hangingPunct="1">
              <a:spcBef>
                <a:spcPct val="40000"/>
              </a:spcBef>
              <a:buClr>
                <a:schemeClr val="accent1"/>
              </a:buClr>
              <a:buFont typeface="Wingdings" panose="05000000000000000000" pitchFamily="2" charset="2"/>
              <a:buNone/>
            </a:pPr>
            <a:endParaRPr lang="it-IT" altLang="it-IT" sz="1200" dirty="0">
              <a:solidFill>
                <a:schemeClr val="tx1"/>
              </a:solidFill>
            </a:endParaRPr>
          </a:p>
          <a:p>
            <a:pPr algn="just">
              <a:spcBef>
                <a:spcPct val="40000"/>
              </a:spcBef>
              <a:buClr>
                <a:schemeClr val="accent1"/>
              </a:buClr>
            </a:pPr>
            <a:endParaRPr lang="it-IT" altLang="it-IT" sz="1200" b="1" dirty="0">
              <a:solidFill>
                <a:srgbClr val="FFC000"/>
              </a:solidFill>
            </a:endParaRPr>
          </a:p>
          <a:p>
            <a:pPr algn="just">
              <a:spcBef>
                <a:spcPct val="40000"/>
              </a:spcBef>
              <a:buClr>
                <a:schemeClr val="accent1"/>
              </a:buClr>
            </a:pPr>
            <a:r>
              <a:rPr lang="it-IT" altLang="it-IT" sz="1200" b="1" dirty="0">
                <a:solidFill>
                  <a:srgbClr val="FFC000"/>
                </a:solidFill>
              </a:rPr>
              <a:t>Materiale di riferimento </a:t>
            </a:r>
            <a:r>
              <a:rPr lang="it-IT" altLang="it-IT" sz="1200" b="1" dirty="0">
                <a:solidFill>
                  <a:srgbClr val="C00000"/>
                </a:solidFill>
              </a:rPr>
              <a:t>caratterizzato</a:t>
            </a:r>
            <a:r>
              <a:rPr lang="it-IT" altLang="it-IT" sz="1200" dirty="0">
                <a:solidFill>
                  <a:schemeClr val="tx1"/>
                </a:solidFill>
              </a:rPr>
              <a:t> mediante una </a:t>
            </a:r>
            <a:r>
              <a:rPr lang="it-IT" altLang="it-IT" sz="1200" b="1" dirty="0">
                <a:solidFill>
                  <a:srgbClr val="C00000"/>
                </a:solidFill>
              </a:rPr>
              <a:t>procedura metrologicamente valida</a:t>
            </a:r>
            <a:r>
              <a:rPr lang="it-IT" altLang="it-IT" sz="1200" b="1" dirty="0">
                <a:solidFill>
                  <a:schemeClr val="tx1"/>
                </a:solidFill>
              </a:rPr>
              <a:t> </a:t>
            </a:r>
            <a:r>
              <a:rPr lang="it-IT" altLang="it-IT" sz="1200" dirty="0">
                <a:solidFill>
                  <a:schemeClr val="tx1"/>
                </a:solidFill>
              </a:rPr>
              <a:t>per una o più </a:t>
            </a:r>
            <a:r>
              <a:rPr lang="it-IT" altLang="it-IT" sz="1200" b="1" dirty="0">
                <a:solidFill>
                  <a:srgbClr val="C00000"/>
                </a:solidFill>
              </a:rPr>
              <a:t>proprietà</a:t>
            </a:r>
            <a:r>
              <a:rPr lang="it-IT" altLang="it-IT" sz="1200" dirty="0">
                <a:solidFill>
                  <a:schemeClr val="tx1"/>
                </a:solidFill>
              </a:rPr>
              <a:t> specificate, accompagnato da un </a:t>
            </a:r>
            <a:r>
              <a:rPr lang="it-IT" altLang="it-IT" sz="1200" b="1" dirty="0">
                <a:solidFill>
                  <a:srgbClr val="C00000"/>
                </a:solidFill>
              </a:rPr>
              <a:t>certificato di materiale di riferimento </a:t>
            </a:r>
            <a:r>
              <a:rPr lang="it-IT" altLang="it-IT" sz="1200" dirty="0">
                <a:solidFill>
                  <a:schemeClr val="tx1"/>
                </a:solidFill>
              </a:rPr>
              <a:t>che fornisce il </a:t>
            </a:r>
            <a:r>
              <a:rPr lang="it-IT" altLang="it-IT" sz="1200" b="1" dirty="0">
                <a:solidFill>
                  <a:srgbClr val="C00000"/>
                </a:solidFill>
              </a:rPr>
              <a:t>valore</a:t>
            </a:r>
            <a:r>
              <a:rPr lang="it-IT" altLang="it-IT" sz="1200" dirty="0">
                <a:solidFill>
                  <a:schemeClr val="tx1"/>
                </a:solidFill>
              </a:rPr>
              <a:t> della proprietà specificata, dalla sua </a:t>
            </a:r>
            <a:r>
              <a:rPr lang="it-IT" altLang="it-IT" sz="1200" b="1" dirty="0">
                <a:solidFill>
                  <a:srgbClr val="C00000"/>
                </a:solidFill>
              </a:rPr>
              <a:t>incertezza</a:t>
            </a:r>
            <a:r>
              <a:rPr lang="it-IT" altLang="it-IT" sz="1200" dirty="0">
                <a:solidFill>
                  <a:schemeClr val="tx1"/>
                </a:solidFill>
              </a:rPr>
              <a:t> associata, e da una </a:t>
            </a:r>
            <a:r>
              <a:rPr lang="it-IT" altLang="it-IT" sz="1200" b="1" dirty="0">
                <a:solidFill>
                  <a:srgbClr val="C00000"/>
                </a:solidFill>
              </a:rPr>
              <a:t>dichiarazione sulla riferibilità metrologica</a:t>
            </a:r>
          </a:p>
        </p:txBody>
      </p:sp>
    </p:spTree>
    <p:extLst>
      <p:ext uri="{BB962C8B-B14F-4D97-AF65-F5344CB8AC3E}">
        <p14:creationId xmlns:p14="http://schemas.microsoft.com/office/powerpoint/2010/main" val="267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9"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DE5090A-03DC-2047-47A8-DF3EC38780D2}"/>
              </a:ext>
            </a:extLst>
          </p:cNvPr>
          <p:cNvSpPr>
            <a:spLocks noGrp="1"/>
          </p:cNvSpPr>
          <p:nvPr>
            <p:ph type="title"/>
          </p:nvPr>
        </p:nvSpPr>
        <p:spPr/>
        <p:txBody>
          <a:bodyPr/>
          <a:lstStyle/>
          <a:p>
            <a:r>
              <a:rPr lang="it-IT" dirty="0"/>
              <a:t>Documenti che accompagnano gli RM e i CRM</a:t>
            </a:r>
          </a:p>
        </p:txBody>
      </p:sp>
      <p:sp>
        <p:nvSpPr>
          <p:cNvPr id="6" name="Rettangolo 5">
            <a:extLst>
              <a:ext uri="{FF2B5EF4-FFF2-40B4-BE49-F238E27FC236}">
                <a16:creationId xmlns:a16="http://schemas.microsoft.com/office/drawing/2014/main" id="{4F200289-762B-BF9D-E895-47C48F9D05A5}"/>
              </a:ext>
            </a:extLst>
          </p:cNvPr>
          <p:cNvSpPr/>
          <p:nvPr/>
        </p:nvSpPr>
        <p:spPr>
          <a:xfrm>
            <a:off x="7376556" y="3389548"/>
            <a:ext cx="1633806" cy="828000"/>
          </a:xfrm>
          <a:prstGeom prst="rect">
            <a:avLst/>
          </a:prstGeom>
          <a:solidFill>
            <a:srgbClr val="F2BB3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Valore Certificato</a:t>
            </a:r>
          </a:p>
        </p:txBody>
      </p:sp>
      <p:sp>
        <p:nvSpPr>
          <p:cNvPr id="8" name="Scorrimento verticale 7">
            <a:extLst>
              <a:ext uri="{FF2B5EF4-FFF2-40B4-BE49-F238E27FC236}">
                <a16:creationId xmlns:a16="http://schemas.microsoft.com/office/drawing/2014/main" id="{D1A6020F-DBDA-1F9A-EAC0-8F9C055B6EBE}"/>
              </a:ext>
            </a:extLst>
          </p:cNvPr>
          <p:cNvSpPr/>
          <p:nvPr/>
        </p:nvSpPr>
        <p:spPr>
          <a:xfrm>
            <a:off x="5294472" y="2877853"/>
            <a:ext cx="1543574" cy="1641356"/>
          </a:xfrm>
          <a:prstGeom prst="verticalScroll">
            <a:avLst/>
          </a:prstGeom>
          <a:solidFill>
            <a:srgbClr val="F2BB30"/>
          </a:solidFill>
          <a:ln>
            <a:solidFill>
              <a:srgbClr val="004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i="1" dirty="0">
                <a:solidFill>
                  <a:srgbClr val="004557"/>
                </a:solidFill>
              </a:rPr>
              <a:t>certificato</a:t>
            </a:r>
          </a:p>
        </p:txBody>
      </p:sp>
      <p:sp>
        <p:nvSpPr>
          <p:cNvPr id="9" name="Scorrimento verticale 8">
            <a:extLst>
              <a:ext uri="{FF2B5EF4-FFF2-40B4-BE49-F238E27FC236}">
                <a16:creationId xmlns:a16="http://schemas.microsoft.com/office/drawing/2014/main" id="{F5FD5078-6329-21FA-0ED0-0AC4248CDDE1}"/>
              </a:ext>
            </a:extLst>
          </p:cNvPr>
          <p:cNvSpPr/>
          <p:nvPr/>
        </p:nvSpPr>
        <p:spPr>
          <a:xfrm>
            <a:off x="5137586" y="802356"/>
            <a:ext cx="1781555" cy="1328425"/>
          </a:xfrm>
          <a:prstGeom prst="verticalScroll">
            <a:avLst/>
          </a:prstGeom>
          <a:solidFill>
            <a:srgbClr val="ADADAD"/>
          </a:solidFill>
          <a:ln>
            <a:solidFill>
              <a:srgbClr val="004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i="1" dirty="0">
                <a:solidFill>
                  <a:srgbClr val="004557"/>
                </a:solidFill>
              </a:rPr>
              <a:t>foglio informativo di prodotto</a:t>
            </a:r>
          </a:p>
        </p:txBody>
      </p:sp>
      <p:sp>
        <p:nvSpPr>
          <p:cNvPr id="11" name="Freccia a destra 10">
            <a:extLst>
              <a:ext uri="{FF2B5EF4-FFF2-40B4-BE49-F238E27FC236}">
                <a16:creationId xmlns:a16="http://schemas.microsoft.com/office/drawing/2014/main" id="{90159887-D65D-B794-0BEE-3FE6CDD867CB}"/>
              </a:ext>
            </a:extLst>
          </p:cNvPr>
          <p:cNvSpPr/>
          <p:nvPr/>
        </p:nvSpPr>
        <p:spPr>
          <a:xfrm>
            <a:off x="4647250" y="3712727"/>
            <a:ext cx="645952" cy="118244"/>
          </a:xfrm>
          <a:prstGeom prst="rightArrow">
            <a:avLst/>
          </a:prstGeom>
          <a:solidFill>
            <a:srgbClr val="F2BB30"/>
          </a:solidFill>
          <a:ln>
            <a:solidFill>
              <a:srgbClr val="F2BB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 destra 11">
            <a:extLst>
              <a:ext uri="{FF2B5EF4-FFF2-40B4-BE49-F238E27FC236}">
                <a16:creationId xmlns:a16="http://schemas.microsoft.com/office/drawing/2014/main" id="{71980874-A425-CD0A-7D2B-A5432FB28B67}"/>
              </a:ext>
            </a:extLst>
          </p:cNvPr>
          <p:cNvSpPr/>
          <p:nvPr/>
        </p:nvSpPr>
        <p:spPr>
          <a:xfrm rot="10800000" flipH="1">
            <a:off x="6741357" y="3723741"/>
            <a:ext cx="645952" cy="11824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Ovale 1">
            <a:extLst>
              <a:ext uri="{FF2B5EF4-FFF2-40B4-BE49-F238E27FC236}">
                <a16:creationId xmlns:a16="http://schemas.microsoft.com/office/drawing/2014/main" id="{25A3E23C-0478-37C2-9357-479F6B6C6AB4}"/>
              </a:ext>
            </a:extLst>
          </p:cNvPr>
          <p:cNvSpPr/>
          <p:nvPr/>
        </p:nvSpPr>
        <p:spPr>
          <a:xfrm>
            <a:off x="266240" y="1242973"/>
            <a:ext cx="3051208" cy="2973532"/>
          </a:xfrm>
          <a:prstGeom prst="ellipse">
            <a:avLst/>
          </a:prstGeom>
          <a:solidFill>
            <a:srgbClr val="ADADAD"/>
          </a:solidFill>
          <a:ln>
            <a:solidFill>
              <a:srgbClr val="ADAD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rgbClr val="ADADAD"/>
              </a:solidFill>
            </a:endParaRPr>
          </a:p>
        </p:txBody>
      </p:sp>
      <p:sp>
        <p:nvSpPr>
          <p:cNvPr id="13" name="Ovale 12">
            <a:extLst>
              <a:ext uri="{FF2B5EF4-FFF2-40B4-BE49-F238E27FC236}">
                <a16:creationId xmlns:a16="http://schemas.microsoft.com/office/drawing/2014/main" id="{DB5763C8-36DE-8732-3ED8-CA11700CD0FE}"/>
              </a:ext>
            </a:extLst>
          </p:cNvPr>
          <p:cNvSpPr/>
          <p:nvPr/>
        </p:nvSpPr>
        <p:spPr>
          <a:xfrm>
            <a:off x="972108" y="1921181"/>
            <a:ext cx="1639471" cy="1649578"/>
          </a:xfrm>
          <a:prstGeom prst="ellipse">
            <a:avLst/>
          </a:prstGeom>
          <a:solidFill>
            <a:srgbClr val="F2BB3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5" name="Immagine 14" descr="C:\Users\irisc\Downloads\seal-2523199_1920.png">
            <a:extLst>
              <a:ext uri="{FF2B5EF4-FFF2-40B4-BE49-F238E27FC236}">
                <a16:creationId xmlns:a16="http://schemas.microsoft.com/office/drawing/2014/main" id="{D40E705B-E40A-55AD-9401-B4BF8296D049}"/>
              </a:ext>
            </a:extLst>
          </p:cNvPr>
          <p:cNvPicPr/>
          <p:nvPr/>
        </p:nvPicPr>
        <p:blipFill rotWithShape="1">
          <a:blip r:embed="rId2">
            <a:extLst>
              <a:ext uri="{28A0092B-C50C-407E-A947-70E740481C1C}">
                <a14:useLocalDpi xmlns:a14="http://schemas.microsoft.com/office/drawing/2010/main" val="0"/>
              </a:ext>
            </a:extLst>
          </a:blip>
          <a:srcRect l="25461" t="8735" r="10332" b="7330"/>
          <a:stretch/>
        </p:blipFill>
        <p:spPr bwMode="auto">
          <a:xfrm>
            <a:off x="1509665" y="2465721"/>
            <a:ext cx="564355" cy="725651"/>
          </a:xfrm>
          <a:prstGeom prst="rect">
            <a:avLst/>
          </a:prstGeom>
          <a:noFill/>
          <a:ln>
            <a:noFill/>
          </a:ln>
          <a:extLst>
            <a:ext uri="{53640926-AAD7-44D8-BBD7-CCE9431645EC}">
              <a14:shadowObscured xmlns:a14="http://schemas.microsoft.com/office/drawing/2010/main"/>
            </a:ext>
          </a:extLst>
        </p:spPr>
      </p:pic>
      <p:sp>
        <p:nvSpPr>
          <p:cNvPr id="16" name="Freccia a destra 15">
            <a:extLst>
              <a:ext uri="{FF2B5EF4-FFF2-40B4-BE49-F238E27FC236}">
                <a16:creationId xmlns:a16="http://schemas.microsoft.com/office/drawing/2014/main" id="{53AEA194-F49C-3732-85A1-CE6A4078C7CD}"/>
              </a:ext>
            </a:extLst>
          </p:cNvPr>
          <p:cNvSpPr/>
          <p:nvPr/>
        </p:nvSpPr>
        <p:spPr>
          <a:xfrm>
            <a:off x="4458953" y="1336480"/>
            <a:ext cx="645952" cy="118244"/>
          </a:xfrm>
          <a:prstGeom prst="rightArrow">
            <a:avLst/>
          </a:prstGeom>
          <a:solidFill>
            <a:srgbClr val="ADADAD"/>
          </a:solid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diritto 17">
            <a:extLst>
              <a:ext uri="{FF2B5EF4-FFF2-40B4-BE49-F238E27FC236}">
                <a16:creationId xmlns:a16="http://schemas.microsoft.com/office/drawing/2014/main" id="{3F3FD447-E100-4834-E758-C7F5A24EDB22}"/>
              </a:ext>
            </a:extLst>
          </p:cNvPr>
          <p:cNvCxnSpPr>
            <a:cxnSpLocks/>
          </p:cNvCxnSpPr>
          <p:nvPr/>
        </p:nvCxnSpPr>
        <p:spPr>
          <a:xfrm flipV="1">
            <a:off x="2425566" y="1361549"/>
            <a:ext cx="423512" cy="469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asellaDiTesto 7">
            <a:extLst>
              <a:ext uri="{FF2B5EF4-FFF2-40B4-BE49-F238E27FC236}">
                <a16:creationId xmlns:a16="http://schemas.microsoft.com/office/drawing/2014/main" id="{61398882-1B24-79AB-7F0C-66B2A8886CCF}"/>
              </a:ext>
            </a:extLst>
          </p:cNvPr>
          <p:cNvSpPr txBox="1">
            <a:spLocks noChangeArrowheads="1"/>
          </p:cNvSpPr>
          <p:nvPr/>
        </p:nvSpPr>
        <p:spPr bwMode="auto">
          <a:xfrm>
            <a:off x="3101934" y="1121602"/>
            <a:ext cx="1294679" cy="52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Verdana" panose="020B0604030504040204" pitchFamily="34" charset="0"/>
                <a:ea typeface="MS PGothic" panose="020B0600070205080204" pitchFamily="34" charset="-128"/>
              </a:defRPr>
            </a:lvl1pPr>
            <a:lvl2pPr marL="742950" indent="-285750">
              <a:defRPr sz="2400">
                <a:solidFill>
                  <a:schemeClr val="bg1"/>
                </a:solidFill>
                <a:latin typeface="Verdana" panose="020B0604030504040204" pitchFamily="34" charset="0"/>
                <a:ea typeface="MS PGothic" panose="020B0600070205080204" pitchFamily="34" charset="-128"/>
              </a:defRPr>
            </a:lvl2pPr>
            <a:lvl3pPr marL="1143000" indent="-228600">
              <a:defRPr sz="2400">
                <a:solidFill>
                  <a:schemeClr val="bg1"/>
                </a:solidFill>
                <a:latin typeface="Verdana" panose="020B0604030504040204" pitchFamily="34" charset="0"/>
                <a:ea typeface="MS PGothic" panose="020B0600070205080204" pitchFamily="34" charset="-128"/>
              </a:defRPr>
            </a:lvl3pPr>
            <a:lvl4pPr marL="1600200" indent="-228600">
              <a:defRPr sz="2400">
                <a:solidFill>
                  <a:schemeClr val="bg1"/>
                </a:solidFill>
                <a:latin typeface="Verdana" panose="020B0604030504040204" pitchFamily="34" charset="0"/>
                <a:ea typeface="MS PGothic" panose="020B0600070205080204" pitchFamily="34" charset="-128"/>
              </a:defRPr>
            </a:lvl4pPr>
            <a:lvl5pPr marL="2057400" indent="-228600">
              <a:defRPr sz="2400">
                <a:solidFill>
                  <a:schemeClr val="bg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9pPr>
          </a:lstStyle>
          <a:p>
            <a:pPr algn="ctr"/>
            <a:r>
              <a:rPr lang="it-IT" altLang="it-IT" sz="1400" dirty="0">
                <a:solidFill>
                  <a:schemeClr val="tx1"/>
                </a:solidFill>
              </a:rPr>
              <a:t>Materiali di Riferimento</a:t>
            </a:r>
            <a:endParaRPr lang="it-IT" altLang="it-IT" sz="1400" b="1" dirty="0">
              <a:solidFill>
                <a:srgbClr val="004557"/>
              </a:solidFill>
              <a:effectLst>
                <a:outerShdw blurRad="38100" dist="38100" dir="2700000" algn="tl">
                  <a:srgbClr val="000000">
                    <a:alpha val="43137"/>
                  </a:srgbClr>
                </a:outerShdw>
              </a:effectLst>
            </a:endParaRPr>
          </a:p>
        </p:txBody>
      </p:sp>
      <p:cxnSp>
        <p:nvCxnSpPr>
          <p:cNvPr id="26" name="Connettore diritto 25">
            <a:extLst>
              <a:ext uri="{FF2B5EF4-FFF2-40B4-BE49-F238E27FC236}">
                <a16:creationId xmlns:a16="http://schemas.microsoft.com/office/drawing/2014/main" id="{4318A711-CC2A-A9CF-3FD6-55ACC1A06B63}"/>
              </a:ext>
            </a:extLst>
          </p:cNvPr>
          <p:cNvCxnSpPr/>
          <p:nvPr/>
        </p:nvCxnSpPr>
        <p:spPr>
          <a:xfrm>
            <a:off x="2849078" y="1355453"/>
            <a:ext cx="3561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ttore diritto 26">
            <a:extLst>
              <a:ext uri="{FF2B5EF4-FFF2-40B4-BE49-F238E27FC236}">
                <a16:creationId xmlns:a16="http://schemas.microsoft.com/office/drawing/2014/main" id="{B7024E6F-2788-37C9-4FA7-6DEEFB54A154}"/>
              </a:ext>
            </a:extLst>
          </p:cNvPr>
          <p:cNvCxnSpPr>
            <a:cxnSpLocks/>
          </p:cNvCxnSpPr>
          <p:nvPr/>
        </p:nvCxnSpPr>
        <p:spPr>
          <a:xfrm>
            <a:off x="2222070" y="3044276"/>
            <a:ext cx="797158" cy="6955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CDD4F795-79FA-2602-F1A2-4646DAF5F8F2}"/>
              </a:ext>
            </a:extLst>
          </p:cNvPr>
          <p:cNvCxnSpPr/>
          <p:nvPr/>
        </p:nvCxnSpPr>
        <p:spPr>
          <a:xfrm>
            <a:off x="3009098" y="3738981"/>
            <a:ext cx="3561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CasellaDiTesto 7">
            <a:extLst>
              <a:ext uri="{FF2B5EF4-FFF2-40B4-BE49-F238E27FC236}">
                <a16:creationId xmlns:a16="http://schemas.microsoft.com/office/drawing/2014/main" id="{73061007-89F7-9583-87AB-2BEFD1EF6BA8}"/>
              </a:ext>
            </a:extLst>
          </p:cNvPr>
          <p:cNvSpPr txBox="1">
            <a:spLocks noChangeArrowheads="1"/>
          </p:cNvSpPr>
          <p:nvPr/>
        </p:nvSpPr>
        <p:spPr bwMode="auto">
          <a:xfrm>
            <a:off x="3317447" y="3378773"/>
            <a:ext cx="129467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Verdana" panose="020B0604030504040204" pitchFamily="34" charset="0"/>
                <a:ea typeface="MS PGothic" panose="020B0600070205080204" pitchFamily="34" charset="-128"/>
              </a:defRPr>
            </a:lvl1pPr>
            <a:lvl2pPr marL="742950" indent="-285750">
              <a:defRPr sz="2400">
                <a:solidFill>
                  <a:schemeClr val="bg1"/>
                </a:solidFill>
                <a:latin typeface="Verdana" panose="020B0604030504040204" pitchFamily="34" charset="0"/>
                <a:ea typeface="MS PGothic" panose="020B0600070205080204" pitchFamily="34" charset="-128"/>
              </a:defRPr>
            </a:lvl2pPr>
            <a:lvl3pPr marL="1143000" indent="-228600">
              <a:defRPr sz="2400">
                <a:solidFill>
                  <a:schemeClr val="bg1"/>
                </a:solidFill>
                <a:latin typeface="Verdana" panose="020B0604030504040204" pitchFamily="34" charset="0"/>
                <a:ea typeface="MS PGothic" panose="020B0600070205080204" pitchFamily="34" charset="-128"/>
              </a:defRPr>
            </a:lvl3pPr>
            <a:lvl4pPr marL="1600200" indent="-228600">
              <a:defRPr sz="2400">
                <a:solidFill>
                  <a:schemeClr val="bg1"/>
                </a:solidFill>
                <a:latin typeface="Verdana" panose="020B0604030504040204" pitchFamily="34" charset="0"/>
                <a:ea typeface="MS PGothic" panose="020B0600070205080204" pitchFamily="34" charset="-128"/>
              </a:defRPr>
            </a:lvl4pPr>
            <a:lvl5pPr marL="2057400" indent="-228600">
              <a:defRPr sz="2400">
                <a:solidFill>
                  <a:schemeClr val="bg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9pPr>
          </a:lstStyle>
          <a:p>
            <a:pPr algn="ctr"/>
            <a:r>
              <a:rPr lang="it-IT" altLang="it-IT" sz="1400" dirty="0">
                <a:solidFill>
                  <a:schemeClr val="tx1"/>
                </a:solidFill>
              </a:rPr>
              <a:t>Materiali di Riferimento</a:t>
            </a:r>
          </a:p>
          <a:p>
            <a:pPr algn="ctr"/>
            <a:r>
              <a:rPr lang="it-IT" altLang="it-IT" sz="1400" dirty="0">
                <a:solidFill>
                  <a:schemeClr val="tx1"/>
                </a:solidFill>
              </a:rPr>
              <a:t>Certificati</a:t>
            </a:r>
          </a:p>
        </p:txBody>
      </p:sp>
      <p:pic>
        <p:nvPicPr>
          <p:cNvPr id="31" name="Immagine 30" descr="C:\Users\irisc\Downloads\seal-2523199_1920.png">
            <a:extLst>
              <a:ext uri="{FF2B5EF4-FFF2-40B4-BE49-F238E27FC236}">
                <a16:creationId xmlns:a16="http://schemas.microsoft.com/office/drawing/2014/main" id="{A582EDDF-E20D-29F9-DF66-695ED6F1D38D}"/>
              </a:ext>
            </a:extLst>
          </p:cNvPr>
          <p:cNvPicPr/>
          <p:nvPr/>
        </p:nvPicPr>
        <p:blipFill rotWithShape="1">
          <a:blip r:embed="rId2">
            <a:extLst>
              <a:ext uri="{28A0092B-C50C-407E-A947-70E740481C1C}">
                <a14:useLocalDpi xmlns:a14="http://schemas.microsoft.com/office/drawing/2010/main" val="0"/>
              </a:ext>
            </a:extLst>
          </a:blip>
          <a:srcRect l="25461" t="8735" r="10332" b="7330"/>
          <a:stretch/>
        </p:blipFill>
        <p:spPr bwMode="auto">
          <a:xfrm>
            <a:off x="8589843" y="3175313"/>
            <a:ext cx="564355" cy="725651"/>
          </a:xfrm>
          <a:prstGeom prst="rect">
            <a:avLst/>
          </a:prstGeom>
          <a:noFill/>
          <a:ln>
            <a:noFill/>
          </a:ln>
          <a:extLst>
            <a:ext uri="{53640926-AAD7-44D8-BBD7-CCE9431645EC}">
              <a14:shadowObscured xmlns:a14="http://schemas.microsoft.com/office/drawing/2010/main"/>
            </a:ext>
          </a:extLst>
        </p:spPr>
      </p:pic>
      <p:pic>
        <p:nvPicPr>
          <p:cNvPr id="10" name="Immagine 9">
            <a:extLst>
              <a:ext uri="{FF2B5EF4-FFF2-40B4-BE49-F238E27FC236}">
                <a16:creationId xmlns:a16="http://schemas.microsoft.com/office/drawing/2014/main" id="{6B15F8B4-6CD5-9D6F-5944-35BA69C9EF18}"/>
              </a:ext>
            </a:extLst>
          </p:cNvPr>
          <p:cNvPicPr>
            <a:picLocks noChangeAspect="1"/>
          </p:cNvPicPr>
          <p:nvPr/>
        </p:nvPicPr>
        <p:blipFill>
          <a:blip r:embed="rId3"/>
          <a:stretch>
            <a:fillRect/>
          </a:stretch>
        </p:blipFill>
        <p:spPr>
          <a:xfrm>
            <a:off x="7286295" y="23971"/>
            <a:ext cx="1814327" cy="1102862"/>
          </a:xfrm>
          <a:prstGeom prst="rect">
            <a:avLst/>
          </a:prstGeom>
        </p:spPr>
      </p:pic>
      <p:sp>
        <p:nvSpPr>
          <p:cNvPr id="17" name="CasellaDiTesto 16">
            <a:extLst>
              <a:ext uri="{FF2B5EF4-FFF2-40B4-BE49-F238E27FC236}">
                <a16:creationId xmlns:a16="http://schemas.microsoft.com/office/drawing/2014/main" id="{58F5CEF3-EB1D-9CAD-76B6-85A26B979A60}"/>
              </a:ext>
            </a:extLst>
          </p:cNvPr>
          <p:cNvSpPr txBox="1"/>
          <p:nvPr/>
        </p:nvSpPr>
        <p:spPr>
          <a:xfrm>
            <a:off x="7237192" y="1038903"/>
            <a:ext cx="1918433" cy="246221"/>
          </a:xfrm>
          <a:prstGeom prst="rect">
            <a:avLst/>
          </a:prstGeom>
          <a:noFill/>
        </p:spPr>
        <p:txBody>
          <a:bodyPr wrap="square">
            <a:spAutoFit/>
          </a:bodyPr>
          <a:lstStyle/>
          <a:p>
            <a:r>
              <a:rPr lang="it-IT" sz="500" dirty="0">
                <a:latin typeface="Verdana" panose="020B0604030504040204" pitchFamily="34" charset="0"/>
                <a:ea typeface="Verdana" panose="020B0604030504040204" pitchFamily="34" charset="0"/>
                <a:hlinkClick r:id="rId4"/>
              </a:rPr>
              <a:t>https://www.accredia.it/pubblicazione/approfondimento-sui-materiali-di-riferimento/</a:t>
            </a:r>
            <a:endParaRPr lang="it-IT" sz="5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9661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2" grpId="0" animBg="1"/>
      <p:bldP spid="13" grpId="0" animBg="1"/>
      <p:bldP spid="16" grpId="0" animBg="1"/>
      <p:bldP spid="22"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CDF5F9B5-A21D-20AE-26C6-0F166C6EB243}"/>
              </a:ext>
            </a:extLst>
          </p:cNvPr>
          <p:cNvSpPr>
            <a:spLocks noGrp="1"/>
          </p:cNvSpPr>
          <p:nvPr>
            <p:ph type="title"/>
          </p:nvPr>
        </p:nvSpPr>
        <p:spPr/>
        <p:txBody>
          <a:bodyPr/>
          <a:lstStyle/>
          <a:p>
            <a:r>
              <a:rPr lang="it-IT" dirty="0"/>
              <a:t>Quando e come usare RM e CRM</a:t>
            </a:r>
          </a:p>
        </p:txBody>
      </p:sp>
      <p:graphicFrame>
        <p:nvGraphicFramePr>
          <p:cNvPr id="5" name="Diagramma 4">
            <a:extLst>
              <a:ext uri="{FF2B5EF4-FFF2-40B4-BE49-F238E27FC236}">
                <a16:creationId xmlns:a16="http://schemas.microsoft.com/office/drawing/2014/main" id="{D557361A-9007-C183-690F-84DFD9369CC1}"/>
              </a:ext>
            </a:extLst>
          </p:cNvPr>
          <p:cNvGraphicFramePr/>
          <p:nvPr>
            <p:extLst>
              <p:ext uri="{D42A27DB-BD31-4B8C-83A1-F6EECF244321}">
                <p14:modId xmlns:p14="http://schemas.microsoft.com/office/powerpoint/2010/main" val="746373235"/>
              </p:ext>
            </p:extLst>
          </p:nvPr>
        </p:nvGraphicFramePr>
        <p:xfrm>
          <a:off x="279395" y="1258732"/>
          <a:ext cx="8710330" cy="3394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llaDiTesto 1">
            <a:extLst>
              <a:ext uri="{FF2B5EF4-FFF2-40B4-BE49-F238E27FC236}">
                <a16:creationId xmlns:a16="http://schemas.microsoft.com/office/drawing/2014/main" id="{F17D4FA8-8A00-23F5-1299-025C88BD980D}"/>
              </a:ext>
            </a:extLst>
          </p:cNvPr>
          <p:cNvSpPr txBox="1">
            <a:spLocks noChangeArrowheads="1"/>
          </p:cNvSpPr>
          <p:nvPr/>
        </p:nvSpPr>
        <p:spPr bwMode="auto">
          <a:xfrm>
            <a:off x="72302" y="4360146"/>
            <a:ext cx="15397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a:defRPr sz="2400">
                <a:solidFill>
                  <a:schemeClr val="bg1"/>
                </a:solidFill>
                <a:latin typeface="Verdana" panose="020B0604030504040204" pitchFamily="34" charset="0"/>
                <a:ea typeface="MS PGothic" panose="020B0600070205080204" pitchFamily="34" charset="-128"/>
              </a:defRPr>
            </a:lvl1pPr>
            <a:lvl2pPr marL="742950" indent="-285750">
              <a:defRPr sz="2400">
                <a:solidFill>
                  <a:schemeClr val="bg1"/>
                </a:solidFill>
                <a:latin typeface="Verdana" panose="020B0604030504040204" pitchFamily="34" charset="0"/>
                <a:ea typeface="MS PGothic" panose="020B0600070205080204" pitchFamily="34" charset="-128"/>
              </a:defRPr>
            </a:lvl2pPr>
            <a:lvl3pPr marL="1143000" indent="-228600">
              <a:defRPr sz="2400">
                <a:solidFill>
                  <a:schemeClr val="bg1"/>
                </a:solidFill>
                <a:latin typeface="Verdana" panose="020B0604030504040204" pitchFamily="34" charset="0"/>
                <a:ea typeface="MS PGothic" panose="020B0600070205080204" pitchFamily="34" charset="-128"/>
              </a:defRPr>
            </a:lvl3pPr>
            <a:lvl4pPr marL="1600200" indent="-228600">
              <a:defRPr sz="2400">
                <a:solidFill>
                  <a:schemeClr val="bg1"/>
                </a:solidFill>
                <a:latin typeface="Verdana" panose="020B0604030504040204" pitchFamily="34" charset="0"/>
                <a:ea typeface="MS PGothic" panose="020B0600070205080204" pitchFamily="34" charset="-128"/>
              </a:defRPr>
            </a:lvl4pPr>
            <a:lvl5pPr marL="2057400" indent="-228600">
              <a:defRPr sz="2400">
                <a:solidFill>
                  <a:schemeClr val="bg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9pPr>
          </a:lstStyle>
          <a:p>
            <a:r>
              <a:rPr lang="it-IT" altLang="it-IT" sz="600" i="1" dirty="0">
                <a:solidFill>
                  <a:schemeClr val="tx1"/>
                </a:solidFill>
                <a:hlinkClick r:id="rId7"/>
              </a:rPr>
              <a:t>https://ilac.org/publications-and-resources/ilac-promotional-brochures/</a:t>
            </a:r>
            <a:endParaRPr lang="it-IT" altLang="it-IT" sz="600" i="1" dirty="0">
              <a:solidFill>
                <a:schemeClr val="tx1"/>
              </a:solidFill>
            </a:endParaRPr>
          </a:p>
        </p:txBody>
      </p:sp>
      <p:sp>
        <p:nvSpPr>
          <p:cNvPr id="7" name="CasellaDiTesto 3">
            <a:extLst>
              <a:ext uri="{FF2B5EF4-FFF2-40B4-BE49-F238E27FC236}">
                <a16:creationId xmlns:a16="http://schemas.microsoft.com/office/drawing/2014/main" id="{9D065553-D3C3-7796-1C10-15554E54EA41}"/>
              </a:ext>
            </a:extLst>
          </p:cNvPr>
          <p:cNvSpPr txBox="1">
            <a:spLocks noChangeArrowheads="1"/>
          </p:cNvSpPr>
          <p:nvPr/>
        </p:nvSpPr>
        <p:spPr bwMode="auto">
          <a:xfrm>
            <a:off x="199456" y="1404388"/>
            <a:ext cx="31667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Verdana" panose="020B0604030504040204" pitchFamily="34" charset="0"/>
                <a:ea typeface="MS PGothic" panose="020B0600070205080204" pitchFamily="34" charset="-128"/>
              </a:defRPr>
            </a:lvl1pPr>
            <a:lvl2pPr marL="742950" indent="-285750">
              <a:defRPr sz="2400">
                <a:solidFill>
                  <a:schemeClr val="bg1"/>
                </a:solidFill>
                <a:latin typeface="Verdana" panose="020B0604030504040204" pitchFamily="34" charset="0"/>
                <a:ea typeface="MS PGothic" panose="020B0600070205080204" pitchFamily="34" charset="-128"/>
              </a:defRPr>
            </a:lvl2pPr>
            <a:lvl3pPr marL="1143000" indent="-228600">
              <a:defRPr sz="2400">
                <a:solidFill>
                  <a:schemeClr val="bg1"/>
                </a:solidFill>
                <a:latin typeface="Verdana" panose="020B0604030504040204" pitchFamily="34" charset="0"/>
                <a:ea typeface="MS PGothic" panose="020B0600070205080204" pitchFamily="34" charset="-128"/>
              </a:defRPr>
            </a:lvl3pPr>
            <a:lvl4pPr marL="1600200" indent="-228600">
              <a:defRPr sz="2400">
                <a:solidFill>
                  <a:schemeClr val="bg1"/>
                </a:solidFill>
                <a:latin typeface="Verdana" panose="020B0604030504040204" pitchFamily="34" charset="0"/>
                <a:ea typeface="MS PGothic" panose="020B0600070205080204" pitchFamily="34" charset="-128"/>
              </a:defRPr>
            </a:lvl4pPr>
            <a:lvl5pPr marL="2057400" indent="-228600">
              <a:defRPr sz="2400">
                <a:solidFill>
                  <a:schemeClr val="bg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9pPr>
          </a:lstStyle>
          <a:p>
            <a:pPr algn="ctr"/>
            <a:r>
              <a:rPr lang="it-IT" altLang="it-IT" sz="1600" dirty="0">
                <a:solidFill>
                  <a:srgbClr val="FF0000"/>
                </a:solidFill>
              </a:rPr>
              <a:t>Senza riferibilità metrologica </a:t>
            </a:r>
          </a:p>
          <a:p>
            <a:pPr algn="ctr"/>
            <a:r>
              <a:rPr lang="it-IT" altLang="it-IT" sz="1600" dirty="0">
                <a:solidFill>
                  <a:srgbClr val="FF0000"/>
                </a:solidFill>
              </a:rPr>
              <a:t>i risultati di misura non sono confrontabili!</a:t>
            </a:r>
          </a:p>
        </p:txBody>
      </p:sp>
      <p:sp>
        <p:nvSpPr>
          <p:cNvPr id="8" name="Fumetto: ovale 4">
            <a:extLst>
              <a:ext uri="{FF2B5EF4-FFF2-40B4-BE49-F238E27FC236}">
                <a16:creationId xmlns:a16="http://schemas.microsoft.com/office/drawing/2014/main" id="{8B86706C-84D9-65A7-76AB-87988AD87BE1}"/>
              </a:ext>
            </a:extLst>
          </p:cNvPr>
          <p:cNvSpPr>
            <a:spLocks noChangeArrowheads="1"/>
          </p:cNvSpPr>
          <p:nvPr/>
        </p:nvSpPr>
        <p:spPr bwMode="auto">
          <a:xfrm>
            <a:off x="72302" y="1169466"/>
            <a:ext cx="3421064" cy="1205912"/>
          </a:xfrm>
          <a:prstGeom prst="wedgeEllipseCallout">
            <a:avLst>
              <a:gd name="adj1" fmla="val 14257"/>
              <a:gd name="adj2" fmla="val 85602"/>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bg1"/>
                </a:solidFill>
                <a:latin typeface="Verdana" panose="020B0604030504040204" pitchFamily="34" charset="0"/>
                <a:ea typeface="MS PGothic" panose="020B0600070205080204" pitchFamily="34" charset="-128"/>
              </a:defRPr>
            </a:lvl1pPr>
            <a:lvl2pPr marL="742950" indent="-285750">
              <a:defRPr sz="2400">
                <a:solidFill>
                  <a:schemeClr val="bg1"/>
                </a:solidFill>
                <a:latin typeface="Verdana" panose="020B0604030504040204" pitchFamily="34" charset="0"/>
                <a:ea typeface="MS PGothic" panose="020B0600070205080204" pitchFamily="34" charset="-128"/>
              </a:defRPr>
            </a:lvl2pPr>
            <a:lvl3pPr marL="1143000" indent="-228600">
              <a:defRPr sz="2400">
                <a:solidFill>
                  <a:schemeClr val="bg1"/>
                </a:solidFill>
                <a:latin typeface="Verdana" panose="020B0604030504040204" pitchFamily="34" charset="0"/>
                <a:ea typeface="MS PGothic" panose="020B0600070205080204" pitchFamily="34" charset="-128"/>
              </a:defRPr>
            </a:lvl3pPr>
            <a:lvl4pPr marL="1600200" indent="-228600">
              <a:defRPr sz="2400">
                <a:solidFill>
                  <a:schemeClr val="bg1"/>
                </a:solidFill>
                <a:latin typeface="Verdana" panose="020B0604030504040204" pitchFamily="34" charset="0"/>
                <a:ea typeface="MS PGothic" panose="020B0600070205080204" pitchFamily="34" charset="-128"/>
              </a:defRPr>
            </a:lvl4pPr>
            <a:lvl5pPr marL="2057400" indent="-228600">
              <a:defRPr sz="2400">
                <a:solidFill>
                  <a:schemeClr val="bg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Verdana" panose="020B0604030504040204" pitchFamily="34" charset="0"/>
                <a:ea typeface="MS PGothic" panose="020B0600070205080204" pitchFamily="34" charset="-128"/>
              </a:defRPr>
            </a:lvl9pPr>
          </a:lstStyle>
          <a:p>
            <a:endParaRPr lang="it-IT" altLang="it-IT" sz="1400">
              <a:solidFill>
                <a:schemeClr val="tx1"/>
              </a:solidFill>
              <a:latin typeface="Times" panose="02020603060405020304" pitchFamily="18" charset="0"/>
            </a:endParaRPr>
          </a:p>
        </p:txBody>
      </p:sp>
      <p:pic>
        <p:nvPicPr>
          <p:cNvPr id="15" name="Immagine 14">
            <a:extLst>
              <a:ext uri="{FF2B5EF4-FFF2-40B4-BE49-F238E27FC236}">
                <a16:creationId xmlns:a16="http://schemas.microsoft.com/office/drawing/2014/main" id="{0CA7168D-A8B7-3F45-158F-486182BEA803}"/>
              </a:ext>
            </a:extLst>
          </p:cNvPr>
          <p:cNvPicPr>
            <a:picLocks noChangeAspect="1"/>
          </p:cNvPicPr>
          <p:nvPr/>
        </p:nvPicPr>
        <p:blipFill>
          <a:blip r:embed="rId8"/>
          <a:stretch>
            <a:fillRect/>
          </a:stretch>
        </p:blipFill>
        <p:spPr>
          <a:xfrm>
            <a:off x="154275" y="2429024"/>
            <a:ext cx="1300389" cy="1854564"/>
          </a:xfrm>
          <a:prstGeom prst="rect">
            <a:avLst/>
          </a:prstGeom>
        </p:spPr>
      </p:pic>
    </p:spTree>
    <p:extLst>
      <p:ext uri="{BB962C8B-B14F-4D97-AF65-F5344CB8AC3E}">
        <p14:creationId xmlns:p14="http://schemas.microsoft.com/office/powerpoint/2010/main" val="3836950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44C5544-AC84-B17F-8572-1595BE2014EB}"/>
              </a:ext>
            </a:extLst>
          </p:cNvPr>
          <p:cNvSpPr>
            <a:spLocks noGrp="1"/>
          </p:cNvSpPr>
          <p:nvPr>
            <p:ph type="title"/>
          </p:nvPr>
        </p:nvSpPr>
        <p:spPr/>
        <p:txBody>
          <a:bodyPr/>
          <a:lstStyle/>
          <a:p>
            <a:r>
              <a:rPr lang="it-IT" dirty="0"/>
              <a:t>Quando e come usare RM e CRM</a:t>
            </a:r>
          </a:p>
        </p:txBody>
      </p:sp>
      <p:grpSp>
        <p:nvGrpSpPr>
          <p:cNvPr id="13" name="Gruppo 12">
            <a:extLst>
              <a:ext uri="{FF2B5EF4-FFF2-40B4-BE49-F238E27FC236}">
                <a16:creationId xmlns:a16="http://schemas.microsoft.com/office/drawing/2014/main" id="{B9DDE411-19CE-328A-F174-9AAFFB1BE5A4}"/>
              </a:ext>
            </a:extLst>
          </p:cNvPr>
          <p:cNvGrpSpPr/>
          <p:nvPr/>
        </p:nvGrpSpPr>
        <p:grpSpPr>
          <a:xfrm>
            <a:off x="196430" y="1483354"/>
            <a:ext cx="5298364" cy="2810935"/>
            <a:chOff x="67737" y="1368213"/>
            <a:chExt cx="5298364" cy="2810935"/>
          </a:xfrm>
        </p:grpSpPr>
        <p:sp>
          <p:nvSpPr>
            <p:cNvPr id="4" name="Ovale 3">
              <a:extLst>
                <a:ext uri="{FF2B5EF4-FFF2-40B4-BE49-F238E27FC236}">
                  <a16:creationId xmlns:a16="http://schemas.microsoft.com/office/drawing/2014/main" id="{88542469-09D5-5EA9-9470-080FF2866CA7}"/>
                </a:ext>
              </a:extLst>
            </p:cNvPr>
            <p:cNvSpPr/>
            <p:nvPr/>
          </p:nvSpPr>
          <p:spPr>
            <a:xfrm>
              <a:off x="67737" y="1368213"/>
              <a:ext cx="2607734" cy="1368214"/>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00" dirty="0">
                  <a:solidFill>
                    <a:schemeClr val="tx1"/>
                  </a:solidFill>
                  <a:latin typeface="Verdana" panose="020B0604030504040204" pitchFamily="34" charset="0"/>
                  <a:ea typeface="Verdana" panose="020B0604030504040204" pitchFamily="34" charset="0"/>
                </a:rPr>
                <a:t>PROPRIETÁ INGEGNERISTICHE:</a:t>
              </a:r>
            </a:p>
            <a:p>
              <a:r>
                <a:rPr lang="it-IT" sz="800" dirty="0">
                  <a:solidFill>
                    <a:schemeClr val="tx1"/>
                  </a:solidFill>
                  <a:latin typeface="Verdana" panose="020B0604030504040204" pitchFamily="34" charset="0"/>
                  <a:ea typeface="Verdana" panose="020B0604030504040204" pitchFamily="34" charset="0"/>
                </a:rPr>
                <a:t>Elasticità, durezza, caratteristiche superficiali, </a:t>
              </a:r>
            </a:p>
            <a:p>
              <a:r>
                <a:rPr lang="it-IT" sz="800" dirty="0" err="1">
                  <a:solidFill>
                    <a:schemeClr val="tx1"/>
                  </a:solidFill>
                  <a:latin typeface="Verdana" panose="020B0604030504040204" pitchFamily="34" charset="0"/>
                  <a:ea typeface="Verdana" panose="020B0604030504040204" pitchFamily="34" charset="0"/>
                </a:rPr>
                <a:t>ecc</a:t>
              </a:r>
              <a:r>
                <a:rPr lang="it-IT" sz="800" dirty="0">
                  <a:solidFill>
                    <a:schemeClr val="tx1"/>
                  </a:solidFill>
                  <a:latin typeface="Verdana" panose="020B0604030504040204" pitchFamily="34" charset="0"/>
                  <a:ea typeface="Verdana" panose="020B0604030504040204" pitchFamily="34" charset="0"/>
                </a:rPr>
                <a:t>… </a:t>
              </a:r>
            </a:p>
          </p:txBody>
        </p:sp>
        <p:sp>
          <p:nvSpPr>
            <p:cNvPr id="5" name="Ovale 4">
              <a:extLst>
                <a:ext uri="{FF2B5EF4-FFF2-40B4-BE49-F238E27FC236}">
                  <a16:creationId xmlns:a16="http://schemas.microsoft.com/office/drawing/2014/main" id="{A6B86813-FD13-8A33-A3F9-39466E0731FC}"/>
                </a:ext>
              </a:extLst>
            </p:cNvPr>
            <p:cNvSpPr/>
            <p:nvPr/>
          </p:nvSpPr>
          <p:spPr>
            <a:xfrm>
              <a:off x="67737" y="2810934"/>
              <a:ext cx="2607734" cy="1368214"/>
            </a:xfrm>
            <a:prstGeom prst="ellipse">
              <a:avLst/>
            </a:prstGeom>
            <a:noFill/>
            <a:ln w="57150">
              <a:solidFill>
                <a:srgbClr val="ADAD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800" dirty="0">
                  <a:solidFill>
                    <a:schemeClr val="tx1"/>
                  </a:solidFill>
                  <a:latin typeface="Verdana" panose="020B0604030504040204" pitchFamily="34" charset="0"/>
                  <a:ea typeface="Verdana" panose="020B0604030504040204" pitchFamily="34" charset="0"/>
                </a:rPr>
                <a:t>PROPRIETÁ FISICHE:</a:t>
              </a:r>
            </a:p>
            <a:p>
              <a:r>
                <a:rPr lang="it-IT" sz="800" dirty="0">
                  <a:solidFill>
                    <a:schemeClr val="tx1"/>
                  </a:solidFill>
                  <a:latin typeface="Verdana" panose="020B0604030504040204" pitchFamily="34" charset="0"/>
                  <a:ea typeface="Verdana" panose="020B0604030504040204" pitchFamily="34" charset="0"/>
                </a:rPr>
                <a:t>Ottica, magnetismo,</a:t>
              </a:r>
            </a:p>
            <a:p>
              <a:r>
                <a:rPr lang="it-IT" sz="800" dirty="0">
                  <a:solidFill>
                    <a:schemeClr val="tx1"/>
                  </a:solidFill>
                  <a:latin typeface="Verdana" panose="020B0604030504040204" pitchFamily="34" charset="0"/>
                  <a:ea typeface="Verdana" panose="020B0604030504040204" pitchFamily="34" charset="0"/>
                </a:rPr>
                <a:t>Termofisica, radioattività, </a:t>
              </a:r>
            </a:p>
            <a:p>
              <a:r>
                <a:rPr lang="it-IT" sz="800" dirty="0" err="1">
                  <a:solidFill>
                    <a:schemeClr val="tx1"/>
                  </a:solidFill>
                  <a:latin typeface="Verdana" panose="020B0604030504040204" pitchFamily="34" charset="0"/>
                  <a:ea typeface="Verdana" panose="020B0604030504040204" pitchFamily="34" charset="0"/>
                </a:rPr>
                <a:t>ecc</a:t>
              </a:r>
              <a:r>
                <a:rPr lang="it-IT" sz="800" dirty="0">
                  <a:solidFill>
                    <a:schemeClr val="tx1"/>
                  </a:solidFill>
                  <a:latin typeface="Verdana" panose="020B0604030504040204" pitchFamily="34" charset="0"/>
                  <a:ea typeface="Verdana" panose="020B0604030504040204" pitchFamily="34" charset="0"/>
                </a:rPr>
                <a:t>… </a:t>
              </a:r>
            </a:p>
          </p:txBody>
        </p:sp>
        <p:sp>
          <p:nvSpPr>
            <p:cNvPr id="6" name="Ovale 5">
              <a:extLst>
                <a:ext uri="{FF2B5EF4-FFF2-40B4-BE49-F238E27FC236}">
                  <a16:creationId xmlns:a16="http://schemas.microsoft.com/office/drawing/2014/main" id="{2D00289F-9C44-C8EE-ECB2-3590E28A8A3D}"/>
                </a:ext>
              </a:extLst>
            </p:cNvPr>
            <p:cNvSpPr/>
            <p:nvPr/>
          </p:nvSpPr>
          <p:spPr>
            <a:xfrm>
              <a:off x="2758367" y="1368213"/>
              <a:ext cx="2607734" cy="1368214"/>
            </a:xfrm>
            <a:prstGeom prst="ellipse">
              <a:avLst/>
            </a:prstGeom>
            <a:noFill/>
            <a:ln w="57150">
              <a:solidFill>
                <a:srgbClr val="F466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800" dirty="0">
                  <a:solidFill>
                    <a:schemeClr val="tx1"/>
                  </a:solidFill>
                  <a:latin typeface="Verdana" panose="020B0604030504040204" pitchFamily="34" charset="0"/>
                  <a:ea typeface="Verdana" panose="020B0604030504040204" pitchFamily="34" charset="0"/>
                </a:rPr>
                <a:t>COMPOSIZIONE CHIMICA:</a:t>
              </a:r>
            </a:p>
            <a:p>
              <a:r>
                <a:rPr lang="it-IT" sz="800" dirty="0">
                  <a:solidFill>
                    <a:schemeClr val="tx1"/>
                  </a:solidFill>
                  <a:latin typeface="Verdana" panose="020B0604030504040204" pitchFamily="34" charset="0"/>
                  <a:ea typeface="Verdana" panose="020B0604030504040204" pitchFamily="34" charset="0"/>
                </a:rPr>
                <a:t>Sostanze pure o in matrice,</a:t>
              </a:r>
            </a:p>
            <a:p>
              <a:r>
                <a:rPr lang="it-IT" sz="800" dirty="0">
                  <a:solidFill>
                    <a:schemeClr val="tx1"/>
                  </a:solidFill>
                  <a:latin typeface="Verdana" panose="020B0604030504040204" pitchFamily="34" charset="0"/>
                  <a:ea typeface="Verdana" panose="020B0604030504040204" pitchFamily="34" charset="0"/>
                </a:rPr>
                <a:t>(anche con più analiti),</a:t>
              </a:r>
            </a:p>
            <a:p>
              <a:r>
                <a:rPr lang="it-IT" sz="800" dirty="0">
                  <a:solidFill>
                    <a:schemeClr val="tx1"/>
                  </a:solidFill>
                  <a:latin typeface="Verdana" panose="020B0604030504040204" pitchFamily="34" charset="0"/>
                  <a:ea typeface="Verdana" panose="020B0604030504040204" pitchFamily="34" charset="0"/>
                </a:rPr>
                <a:t>Applicazioni forensi, alimenti, farmacopea, ambiente,</a:t>
              </a:r>
            </a:p>
            <a:p>
              <a:r>
                <a:rPr lang="it-IT" sz="800" dirty="0" err="1">
                  <a:solidFill>
                    <a:schemeClr val="tx1"/>
                  </a:solidFill>
                  <a:latin typeface="Verdana" panose="020B0604030504040204" pitchFamily="34" charset="0"/>
                  <a:ea typeface="Verdana" panose="020B0604030504040204" pitchFamily="34" charset="0"/>
                </a:rPr>
                <a:t>ecc</a:t>
              </a:r>
              <a:r>
                <a:rPr lang="it-IT" sz="800" dirty="0">
                  <a:solidFill>
                    <a:schemeClr val="tx1"/>
                  </a:solidFill>
                  <a:latin typeface="Verdana" panose="020B0604030504040204" pitchFamily="34" charset="0"/>
                  <a:ea typeface="Verdana" panose="020B0604030504040204" pitchFamily="34" charset="0"/>
                </a:rPr>
                <a:t>… </a:t>
              </a:r>
            </a:p>
          </p:txBody>
        </p:sp>
        <p:sp>
          <p:nvSpPr>
            <p:cNvPr id="8" name="Ovale 7">
              <a:extLst>
                <a:ext uri="{FF2B5EF4-FFF2-40B4-BE49-F238E27FC236}">
                  <a16:creationId xmlns:a16="http://schemas.microsoft.com/office/drawing/2014/main" id="{E6D60427-4917-F057-BBC0-7FC9A82634FF}"/>
                </a:ext>
              </a:extLst>
            </p:cNvPr>
            <p:cNvSpPr/>
            <p:nvPr/>
          </p:nvSpPr>
          <p:spPr>
            <a:xfrm>
              <a:off x="2758367" y="2810934"/>
              <a:ext cx="2607734" cy="1368214"/>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800" dirty="0">
                  <a:solidFill>
                    <a:schemeClr val="tx1"/>
                  </a:solidFill>
                  <a:latin typeface="Verdana" panose="020B0604030504040204" pitchFamily="34" charset="0"/>
                  <a:ea typeface="Verdana" panose="020B0604030504040204" pitchFamily="34" charset="0"/>
                </a:rPr>
                <a:t>PROPRIETÁ BIOLOGICHE </a:t>
              </a:r>
            </a:p>
            <a:p>
              <a:r>
                <a:rPr lang="it-IT" sz="800" dirty="0">
                  <a:solidFill>
                    <a:schemeClr val="tx1"/>
                  </a:solidFill>
                  <a:latin typeface="Verdana" panose="020B0604030504040204" pitchFamily="34" charset="0"/>
                  <a:ea typeface="Verdana" panose="020B0604030504040204" pitchFamily="34" charset="0"/>
                </a:rPr>
                <a:t>E CLINICHE:</a:t>
              </a:r>
            </a:p>
            <a:p>
              <a:r>
                <a:rPr lang="it-IT" sz="800" dirty="0">
                  <a:solidFill>
                    <a:schemeClr val="tx1"/>
                  </a:solidFill>
                  <a:latin typeface="Verdana" panose="020B0604030504040204" pitchFamily="34" charset="0"/>
                  <a:ea typeface="Verdana" panose="020B0604030504040204" pitchFamily="34" charset="0"/>
                </a:rPr>
                <a:t>Alimenti, ambiente,</a:t>
              </a:r>
            </a:p>
            <a:p>
              <a:r>
                <a:rPr lang="it-IT" sz="800" dirty="0">
                  <a:solidFill>
                    <a:schemeClr val="tx1"/>
                  </a:solidFill>
                  <a:latin typeface="Verdana" panose="020B0604030504040204" pitchFamily="34" charset="0"/>
                  <a:ea typeface="Verdana" panose="020B0604030504040204" pitchFamily="34" charset="0"/>
                </a:rPr>
                <a:t>genetica, diagnostica, </a:t>
              </a:r>
            </a:p>
            <a:p>
              <a:r>
                <a:rPr lang="it-IT" sz="800" dirty="0" err="1">
                  <a:solidFill>
                    <a:schemeClr val="tx1"/>
                  </a:solidFill>
                  <a:latin typeface="Verdana" panose="020B0604030504040204" pitchFamily="34" charset="0"/>
                  <a:ea typeface="Verdana" panose="020B0604030504040204" pitchFamily="34" charset="0"/>
                </a:rPr>
                <a:t>ecc</a:t>
              </a:r>
              <a:r>
                <a:rPr lang="it-IT" sz="800" dirty="0">
                  <a:solidFill>
                    <a:schemeClr val="tx1"/>
                  </a:solidFill>
                  <a:latin typeface="Verdana" panose="020B0604030504040204" pitchFamily="34" charset="0"/>
                  <a:ea typeface="Verdana" panose="020B0604030504040204" pitchFamily="34" charset="0"/>
                </a:rPr>
                <a:t>… </a:t>
              </a:r>
            </a:p>
          </p:txBody>
        </p:sp>
      </p:grpSp>
      <p:pic>
        <p:nvPicPr>
          <p:cNvPr id="12" name="Immagine 11" descr="Immagine che contiene testo, schermata, Carattere, diagramma&#10;&#10;Descrizione generata automaticamente">
            <a:extLst>
              <a:ext uri="{FF2B5EF4-FFF2-40B4-BE49-F238E27FC236}">
                <a16:creationId xmlns:a16="http://schemas.microsoft.com/office/drawing/2014/main" id="{090FC4E8-6CC3-DBBB-D0A0-DE2383D61D2B}"/>
              </a:ext>
            </a:extLst>
          </p:cNvPr>
          <p:cNvPicPr>
            <a:picLocks noChangeAspect="1"/>
          </p:cNvPicPr>
          <p:nvPr/>
        </p:nvPicPr>
        <p:blipFill rotWithShape="1">
          <a:blip r:embed="rId2"/>
          <a:srcRect l="20974" r="19650"/>
          <a:stretch/>
        </p:blipFill>
        <p:spPr>
          <a:xfrm>
            <a:off x="5689746" y="1383220"/>
            <a:ext cx="3203787" cy="3261815"/>
          </a:xfrm>
          <a:prstGeom prst="rect">
            <a:avLst/>
          </a:prstGeom>
          <a:effectLst>
            <a:glow rad="101600">
              <a:srgbClr val="004557">
                <a:alpha val="60000"/>
              </a:srgbClr>
            </a:glow>
          </a:effectLst>
        </p:spPr>
      </p:pic>
      <p:pic>
        <p:nvPicPr>
          <p:cNvPr id="14" name="Immagine 13">
            <a:extLst>
              <a:ext uri="{FF2B5EF4-FFF2-40B4-BE49-F238E27FC236}">
                <a16:creationId xmlns:a16="http://schemas.microsoft.com/office/drawing/2014/main" id="{9B36C66F-B74E-E79A-7C73-96A84CCD244E}"/>
              </a:ext>
            </a:extLst>
          </p:cNvPr>
          <p:cNvPicPr>
            <a:picLocks noChangeAspect="1"/>
          </p:cNvPicPr>
          <p:nvPr/>
        </p:nvPicPr>
        <p:blipFill>
          <a:blip r:embed="rId3"/>
          <a:stretch>
            <a:fillRect/>
          </a:stretch>
        </p:blipFill>
        <p:spPr>
          <a:xfrm>
            <a:off x="7286295" y="23971"/>
            <a:ext cx="1814327" cy="1102862"/>
          </a:xfrm>
          <a:prstGeom prst="rect">
            <a:avLst/>
          </a:prstGeom>
        </p:spPr>
      </p:pic>
      <p:sp>
        <p:nvSpPr>
          <p:cNvPr id="15" name="CasellaDiTesto 14">
            <a:extLst>
              <a:ext uri="{FF2B5EF4-FFF2-40B4-BE49-F238E27FC236}">
                <a16:creationId xmlns:a16="http://schemas.microsoft.com/office/drawing/2014/main" id="{71454C3E-9E75-4EF5-CA0C-28E3DA48C3D0}"/>
              </a:ext>
            </a:extLst>
          </p:cNvPr>
          <p:cNvSpPr txBox="1"/>
          <p:nvPr/>
        </p:nvSpPr>
        <p:spPr>
          <a:xfrm>
            <a:off x="7237192" y="1038903"/>
            <a:ext cx="1918433" cy="246221"/>
          </a:xfrm>
          <a:prstGeom prst="rect">
            <a:avLst/>
          </a:prstGeom>
          <a:noFill/>
        </p:spPr>
        <p:txBody>
          <a:bodyPr wrap="square">
            <a:spAutoFit/>
          </a:bodyPr>
          <a:lstStyle/>
          <a:p>
            <a:r>
              <a:rPr lang="it-IT" sz="500" dirty="0">
                <a:latin typeface="Verdana" panose="020B0604030504040204" pitchFamily="34" charset="0"/>
                <a:ea typeface="Verdana" panose="020B0604030504040204" pitchFamily="34" charset="0"/>
                <a:hlinkClick r:id="rId4"/>
              </a:rPr>
              <a:t>https://www.accredia.it/pubblicazione/approfondimento-sui-materiali-di-riferimento/</a:t>
            </a:r>
            <a:endParaRPr lang="it-IT" sz="500" dirty="0">
              <a:latin typeface="Verdana" panose="020B0604030504040204" pitchFamily="34" charset="0"/>
              <a:ea typeface="Verdana" panose="020B0604030504040204" pitchFamily="34" charset="0"/>
            </a:endParaRPr>
          </a:p>
        </p:txBody>
      </p:sp>
      <p:pic>
        <p:nvPicPr>
          <p:cNvPr id="7" name="Immagine 6">
            <a:extLst>
              <a:ext uri="{FF2B5EF4-FFF2-40B4-BE49-F238E27FC236}">
                <a16:creationId xmlns:a16="http://schemas.microsoft.com/office/drawing/2014/main" id="{7A749733-DB90-FB6C-A2DB-DCFA0E479CCC}"/>
              </a:ext>
            </a:extLst>
          </p:cNvPr>
          <p:cNvPicPr>
            <a:picLocks noChangeAspect="1"/>
          </p:cNvPicPr>
          <p:nvPr/>
        </p:nvPicPr>
        <p:blipFill rotWithShape="1">
          <a:blip r:embed="rId5"/>
          <a:srcRect l="7926" t="25818" r="40741" b="28871"/>
          <a:stretch/>
        </p:blipFill>
        <p:spPr>
          <a:xfrm>
            <a:off x="4985173" y="3790363"/>
            <a:ext cx="1801707" cy="854796"/>
          </a:xfrm>
          <a:prstGeom prst="rect">
            <a:avLst/>
          </a:prstGeom>
        </p:spPr>
      </p:pic>
    </p:spTree>
    <p:extLst>
      <p:ext uri="{BB962C8B-B14F-4D97-AF65-F5344CB8AC3E}">
        <p14:creationId xmlns:p14="http://schemas.microsoft.com/office/powerpoint/2010/main" val="3586946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E55F4CA-5915-CE3B-2DFD-CFFA0DC8F709}"/>
              </a:ext>
            </a:extLst>
          </p:cNvPr>
          <p:cNvSpPr>
            <a:spLocks noGrp="1"/>
          </p:cNvSpPr>
          <p:nvPr>
            <p:ph type="title"/>
          </p:nvPr>
        </p:nvSpPr>
        <p:spPr/>
        <p:txBody>
          <a:bodyPr/>
          <a:lstStyle/>
          <a:p>
            <a:r>
              <a:rPr lang="it-IT" dirty="0"/>
              <a:t>Riferibilità Metrologica</a:t>
            </a:r>
          </a:p>
        </p:txBody>
      </p:sp>
      <p:sp>
        <p:nvSpPr>
          <p:cNvPr id="4" name="CasellaDiTesto 3">
            <a:extLst>
              <a:ext uri="{FF2B5EF4-FFF2-40B4-BE49-F238E27FC236}">
                <a16:creationId xmlns:a16="http://schemas.microsoft.com/office/drawing/2014/main" id="{005C9EC0-8F4C-B824-2F80-98CFF17CE82D}"/>
              </a:ext>
            </a:extLst>
          </p:cNvPr>
          <p:cNvSpPr txBox="1"/>
          <p:nvPr/>
        </p:nvSpPr>
        <p:spPr>
          <a:xfrm>
            <a:off x="199447" y="2485538"/>
            <a:ext cx="2803923" cy="338554"/>
          </a:xfrm>
          <a:prstGeom prst="rect">
            <a:avLst/>
          </a:prstGeom>
          <a:noFill/>
        </p:spPr>
        <p:txBody>
          <a:bodyPr wrap="square">
            <a:spAutoFit/>
          </a:bodyPr>
          <a:lstStyle/>
          <a:p>
            <a:r>
              <a:rPr lang="it-IT" sz="1600" b="1" dirty="0">
                <a:solidFill>
                  <a:srgbClr val="C00000"/>
                </a:solidFill>
                <a:latin typeface="Verdana" panose="020B0604030504040204" pitchFamily="34" charset="0"/>
                <a:ea typeface="Verdana" panose="020B0604030504040204" pitchFamily="34" charset="0"/>
              </a:rPr>
              <a:t>Riferibilità Metrologica</a:t>
            </a:r>
          </a:p>
        </p:txBody>
      </p:sp>
      <p:sp>
        <p:nvSpPr>
          <p:cNvPr id="5" name="CasellaDiTesto 4">
            <a:extLst>
              <a:ext uri="{FF2B5EF4-FFF2-40B4-BE49-F238E27FC236}">
                <a16:creationId xmlns:a16="http://schemas.microsoft.com/office/drawing/2014/main" id="{272E21F7-C669-92C2-87ED-EA67F0D47C7A}"/>
              </a:ext>
            </a:extLst>
          </p:cNvPr>
          <p:cNvSpPr txBox="1"/>
          <p:nvPr/>
        </p:nvSpPr>
        <p:spPr>
          <a:xfrm>
            <a:off x="199447" y="2875519"/>
            <a:ext cx="2803923" cy="1384995"/>
          </a:xfrm>
          <a:prstGeom prst="rect">
            <a:avLst/>
          </a:prstGeom>
          <a:solidFill>
            <a:schemeClr val="bg1"/>
          </a:solidFill>
        </p:spPr>
        <p:txBody>
          <a:bodyPr wrap="square">
            <a:spAutoFit/>
          </a:bodyPr>
          <a:lstStyle/>
          <a:p>
            <a:pPr algn="just"/>
            <a:r>
              <a:rPr lang="it-IT" sz="1200" dirty="0">
                <a:latin typeface="Verdana" panose="020B0604030504040204" pitchFamily="34" charset="0"/>
                <a:ea typeface="Verdana" panose="020B0604030504040204" pitchFamily="34" charset="0"/>
              </a:rPr>
              <a:t>Proprietà di un risultato di misura per cui esso è posto in relazione a un riferimento attraverso una </a:t>
            </a:r>
            <a:r>
              <a:rPr lang="it-IT" sz="1200"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documentata catena ininterrotta di tarature</a:t>
            </a:r>
            <a:r>
              <a:rPr lang="it-IT" sz="1200" dirty="0">
                <a:latin typeface="Verdana" panose="020B0604030504040204" pitchFamily="34" charset="0"/>
                <a:ea typeface="Verdana" panose="020B0604030504040204" pitchFamily="34" charset="0"/>
              </a:rPr>
              <a:t>, ciascuna delle quali contribuisce all’</a:t>
            </a:r>
            <a:r>
              <a:rPr lang="it-IT" sz="1200"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incertezza</a:t>
            </a:r>
            <a:r>
              <a:rPr lang="it-IT" sz="1200" dirty="0">
                <a:latin typeface="Verdana" panose="020B0604030504040204" pitchFamily="34" charset="0"/>
                <a:ea typeface="Verdana" panose="020B0604030504040204" pitchFamily="34" charset="0"/>
              </a:rPr>
              <a:t> </a:t>
            </a:r>
            <a:r>
              <a:rPr lang="it-IT" sz="1200"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di misura</a:t>
            </a:r>
          </a:p>
        </p:txBody>
      </p:sp>
      <p:pic>
        <p:nvPicPr>
          <p:cNvPr id="6" name="Immagine 5">
            <a:extLst>
              <a:ext uri="{FF2B5EF4-FFF2-40B4-BE49-F238E27FC236}">
                <a16:creationId xmlns:a16="http://schemas.microsoft.com/office/drawing/2014/main" id="{7DA130B9-DB38-E717-D376-661FCBA11C04}"/>
              </a:ext>
            </a:extLst>
          </p:cNvPr>
          <p:cNvPicPr>
            <a:picLocks noChangeAspect="1"/>
          </p:cNvPicPr>
          <p:nvPr/>
        </p:nvPicPr>
        <p:blipFill rotWithShape="1">
          <a:blip r:embed="rId2"/>
          <a:srcRect l="33806" t="30364" r="38849" b="43363"/>
          <a:stretch/>
        </p:blipFill>
        <p:spPr>
          <a:xfrm>
            <a:off x="603732" y="1214114"/>
            <a:ext cx="1995353" cy="1078396"/>
          </a:xfrm>
          <a:prstGeom prst="rect">
            <a:avLst/>
          </a:prstGeom>
        </p:spPr>
      </p:pic>
      <p:grpSp>
        <p:nvGrpSpPr>
          <p:cNvPr id="9" name="Gruppo 8">
            <a:extLst>
              <a:ext uri="{FF2B5EF4-FFF2-40B4-BE49-F238E27FC236}">
                <a16:creationId xmlns:a16="http://schemas.microsoft.com/office/drawing/2014/main" id="{0D7A9512-5AA5-3584-0126-F7FD5B23C427}"/>
              </a:ext>
            </a:extLst>
          </p:cNvPr>
          <p:cNvGrpSpPr/>
          <p:nvPr/>
        </p:nvGrpSpPr>
        <p:grpSpPr>
          <a:xfrm>
            <a:off x="3232500" y="901090"/>
            <a:ext cx="5414766" cy="1557079"/>
            <a:chOff x="3129329" y="1305975"/>
            <a:chExt cx="5414766" cy="1557079"/>
          </a:xfrm>
        </p:grpSpPr>
        <p:pic>
          <p:nvPicPr>
            <p:cNvPr id="8" name="Immagine 7" descr="Immagine che contiene testo, schermata, Carattere, documento&#10;&#10;Descrizione generata automaticamente">
              <a:extLst>
                <a:ext uri="{FF2B5EF4-FFF2-40B4-BE49-F238E27FC236}">
                  <a16:creationId xmlns:a16="http://schemas.microsoft.com/office/drawing/2014/main" id="{36CAB012-5D12-6369-D246-AE990BEAA104}"/>
                </a:ext>
              </a:extLst>
            </p:cNvPr>
            <p:cNvPicPr>
              <a:picLocks noChangeAspect="1"/>
            </p:cNvPicPr>
            <p:nvPr/>
          </p:nvPicPr>
          <p:blipFill>
            <a:blip r:embed="rId3"/>
            <a:stretch>
              <a:fillRect/>
            </a:stretch>
          </p:blipFill>
          <p:spPr>
            <a:xfrm>
              <a:off x="3129329" y="1305975"/>
              <a:ext cx="5414766" cy="1557079"/>
            </a:xfrm>
            <a:prstGeom prst="roundRect">
              <a:avLst>
                <a:gd name="adj" fmla="val 250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Freccia a destra 12">
              <a:extLst>
                <a:ext uri="{FF2B5EF4-FFF2-40B4-BE49-F238E27FC236}">
                  <a16:creationId xmlns:a16="http://schemas.microsoft.com/office/drawing/2014/main" id="{2E988154-6518-D346-1F24-CADA18B0E386}"/>
                </a:ext>
              </a:extLst>
            </p:cNvPr>
            <p:cNvSpPr/>
            <p:nvPr/>
          </p:nvSpPr>
          <p:spPr>
            <a:xfrm>
              <a:off x="3764395" y="1977723"/>
              <a:ext cx="433840" cy="106791"/>
            </a:xfrm>
            <a:prstGeom prst="rightArrow">
              <a:avLst/>
            </a:prstGeom>
            <a:solidFill>
              <a:srgbClr val="F2BB30"/>
            </a:solidFill>
            <a:ln>
              <a:solidFill>
                <a:srgbClr val="F2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a destra 15">
              <a:extLst>
                <a:ext uri="{FF2B5EF4-FFF2-40B4-BE49-F238E27FC236}">
                  <a16:creationId xmlns:a16="http://schemas.microsoft.com/office/drawing/2014/main" id="{FDF40184-4421-A697-AE10-F728D31A6010}"/>
                </a:ext>
              </a:extLst>
            </p:cNvPr>
            <p:cNvSpPr>
              <a:spLocks noChangeAspect="1"/>
            </p:cNvSpPr>
            <p:nvPr/>
          </p:nvSpPr>
          <p:spPr>
            <a:xfrm>
              <a:off x="3482956" y="2289294"/>
              <a:ext cx="242504" cy="59693"/>
            </a:xfrm>
            <a:prstGeom prst="rightArrow">
              <a:avLst/>
            </a:prstGeom>
            <a:solidFill>
              <a:srgbClr val="004557"/>
            </a:solidFill>
            <a:ln>
              <a:solidFill>
                <a:srgbClr val="0045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highlight>
                  <a:srgbClr val="004557"/>
                </a:highlight>
              </a:endParaRPr>
            </a:p>
          </p:txBody>
        </p:sp>
      </p:grpSp>
      <p:grpSp>
        <p:nvGrpSpPr>
          <p:cNvPr id="7" name="Gruppo 6">
            <a:extLst>
              <a:ext uri="{FF2B5EF4-FFF2-40B4-BE49-F238E27FC236}">
                <a16:creationId xmlns:a16="http://schemas.microsoft.com/office/drawing/2014/main" id="{4081AB64-B27F-8636-54F6-BC411CB0E091}"/>
              </a:ext>
            </a:extLst>
          </p:cNvPr>
          <p:cNvGrpSpPr/>
          <p:nvPr/>
        </p:nvGrpSpPr>
        <p:grpSpPr>
          <a:xfrm>
            <a:off x="3828631" y="2571750"/>
            <a:ext cx="5234718" cy="1163641"/>
            <a:chOff x="3878970" y="3198928"/>
            <a:chExt cx="5234718" cy="1163641"/>
          </a:xfrm>
        </p:grpSpPr>
        <p:pic>
          <p:nvPicPr>
            <p:cNvPr id="19" name="Immagine 18" descr="Immagine che contiene testo, Carattere, schermata, bianco&#10;&#10;Descrizione generata automaticamente">
              <a:extLst>
                <a:ext uri="{FF2B5EF4-FFF2-40B4-BE49-F238E27FC236}">
                  <a16:creationId xmlns:a16="http://schemas.microsoft.com/office/drawing/2014/main" id="{F6F6B7A1-7B22-0128-4FCA-AFFFD6248E3F}"/>
                </a:ext>
              </a:extLst>
            </p:cNvPr>
            <p:cNvPicPr>
              <a:picLocks noChangeAspect="1"/>
            </p:cNvPicPr>
            <p:nvPr/>
          </p:nvPicPr>
          <p:blipFill>
            <a:blip r:embed="rId4"/>
            <a:stretch>
              <a:fillRect/>
            </a:stretch>
          </p:blipFill>
          <p:spPr>
            <a:xfrm>
              <a:off x="3878970" y="3198928"/>
              <a:ext cx="5234718" cy="1163641"/>
            </a:xfrm>
            <a:prstGeom prst="roundRect">
              <a:avLst>
                <a:gd name="adj" fmla="val 250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Freccia a destra 1">
              <a:extLst>
                <a:ext uri="{FF2B5EF4-FFF2-40B4-BE49-F238E27FC236}">
                  <a16:creationId xmlns:a16="http://schemas.microsoft.com/office/drawing/2014/main" id="{02D907C2-14B5-C0CE-7DC9-E355E3987AE9}"/>
                </a:ext>
              </a:extLst>
            </p:cNvPr>
            <p:cNvSpPr/>
            <p:nvPr/>
          </p:nvSpPr>
          <p:spPr>
            <a:xfrm>
              <a:off x="4333352" y="3713806"/>
              <a:ext cx="433840" cy="106791"/>
            </a:xfrm>
            <a:prstGeom prst="rightArrow">
              <a:avLst/>
            </a:prstGeom>
            <a:solidFill>
              <a:srgbClr val="F2BB30"/>
            </a:solidFill>
            <a:ln>
              <a:solidFill>
                <a:srgbClr val="F2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 name="Rettangolo con angoli arrotondati 10">
            <a:extLst>
              <a:ext uri="{FF2B5EF4-FFF2-40B4-BE49-F238E27FC236}">
                <a16:creationId xmlns:a16="http://schemas.microsoft.com/office/drawing/2014/main" id="{D57A36BE-B682-5263-B55D-19BFE4C62021}"/>
              </a:ext>
            </a:extLst>
          </p:cNvPr>
          <p:cNvSpPr/>
          <p:nvPr/>
        </p:nvSpPr>
        <p:spPr>
          <a:xfrm>
            <a:off x="3288123" y="3807275"/>
            <a:ext cx="5359143" cy="870269"/>
          </a:xfrm>
          <a:prstGeom prst="roundRect">
            <a:avLst/>
          </a:prstGeom>
          <a:noFill/>
          <a:ln w="38100">
            <a:solidFill>
              <a:srgbClr val="F2B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000" dirty="0">
                <a:solidFill>
                  <a:schemeClr val="tx1"/>
                </a:solidFill>
                <a:latin typeface="Verdana" panose="020B0604030504040204" pitchFamily="34" charset="0"/>
                <a:ea typeface="Verdana" panose="020B0604030504040204" pitchFamily="34" charset="0"/>
              </a:rPr>
              <a:t>Esempi: </a:t>
            </a:r>
          </a:p>
          <a:p>
            <a:r>
              <a:rPr lang="it-IT" sz="1000" dirty="0">
                <a:solidFill>
                  <a:schemeClr val="tx1"/>
                </a:solidFill>
                <a:latin typeface="Verdana" panose="020B0604030504040204" pitchFamily="34" charset="0"/>
                <a:ea typeface="Verdana" panose="020B0604030504040204" pitchFamily="34" charset="0"/>
              </a:rPr>
              <a:t>	Taratura di dispositivi di misura</a:t>
            </a:r>
          </a:p>
          <a:p>
            <a:r>
              <a:rPr lang="it-IT" sz="1000" dirty="0">
                <a:solidFill>
                  <a:schemeClr val="tx1"/>
                </a:solidFill>
                <a:latin typeface="Verdana" panose="020B0604030504040204" pitchFamily="34" charset="0"/>
                <a:ea typeface="Verdana" panose="020B0604030504040204" pitchFamily="34" charset="0"/>
              </a:rPr>
              <a:t>	Caratterizzazione di Materiali di Riferimento secondari</a:t>
            </a:r>
          </a:p>
          <a:p>
            <a:r>
              <a:rPr lang="it-IT" sz="1000" dirty="0">
                <a:solidFill>
                  <a:schemeClr val="tx1"/>
                </a:solidFill>
                <a:latin typeface="Verdana" panose="020B0604030504040204" pitchFamily="34" charset="0"/>
                <a:ea typeface="Verdana" panose="020B0604030504040204" pitchFamily="34" charset="0"/>
              </a:rPr>
              <a:t>	Determinazione della giustezza di misura (determinazione del BIAS)</a:t>
            </a:r>
          </a:p>
          <a:p>
            <a:r>
              <a:rPr lang="it-IT" sz="1000" dirty="0">
                <a:solidFill>
                  <a:schemeClr val="tx1"/>
                </a:solidFill>
                <a:latin typeface="Verdana" panose="020B0604030504040204" pitchFamily="34" charset="0"/>
                <a:ea typeface="Verdana" panose="020B0604030504040204" pitchFamily="34" charset="0"/>
              </a:rPr>
              <a:t>	Verifica di limiti</a:t>
            </a:r>
          </a:p>
        </p:txBody>
      </p:sp>
    </p:spTree>
    <p:extLst>
      <p:ext uri="{BB962C8B-B14F-4D97-AF65-F5344CB8AC3E}">
        <p14:creationId xmlns:p14="http://schemas.microsoft.com/office/powerpoint/2010/main" val="918063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4F2A3E8E-4D9D-974F-A4D7-7E7F38997A5B}"/>
              </a:ext>
            </a:extLst>
          </p:cNvPr>
          <p:cNvSpPr>
            <a:spLocks noGrp="1"/>
          </p:cNvSpPr>
          <p:nvPr>
            <p:ph type="title"/>
          </p:nvPr>
        </p:nvSpPr>
        <p:spPr/>
        <p:txBody>
          <a:bodyPr/>
          <a:lstStyle/>
          <a:p>
            <a:r>
              <a:rPr lang="it-IT" dirty="0"/>
              <a:t>Quali criteri per i fornitori competenti?</a:t>
            </a:r>
          </a:p>
        </p:txBody>
      </p:sp>
      <p:pic>
        <p:nvPicPr>
          <p:cNvPr id="4" name="Immagine 3">
            <a:extLst>
              <a:ext uri="{FF2B5EF4-FFF2-40B4-BE49-F238E27FC236}">
                <a16:creationId xmlns:a16="http://schemas.microsoft.com/office/drawing/2014/main" id="{9C78CCCD-8203-6AA8-4327-308BCF1D4426}"/>
              </a:ext>
            </a:extLst>
          </p:cNvPr>
          <p:cNvPicPr>
            <a:picLocks noChangeAspect="1"/>
          </p:cNvPicPr>
          <p:nvPr/>
        </p:nvPicPr>
        <p:blipFill>
          <a:blip r:embed="rId2"/>
          <a:stretch>
            <a:fillRect/>
          </a:stretch>
        </p:blipFill>
        <p:spPr>
          <a:xfrm>
            <a:off x="616265" y="1151398"/>
            <a:ext cx="2011603" cy="1545372"/>
          </a:xfrm>
          <a:prstGeom prst="rect">
            <a:avLst/>
          </a:prstGeom>
        </p:spPr>
      </p:pic>
      <p:sp>
        <p:nvSpPr>
          <p:cNvPr id="6" name="CasellaDiTesto 5">
            <a:extLst>
              <a:ext uri="{FF2B5EF4-FFF2-40B4-BE49-F238E27FC236}">
                <a16:creationId xmlns:a16="http://schemas.microsoft.com/office/drawing/2014/main" id="{51950722-9FF5-1ED3-63E3-98328BA34286}"/>
              </a:ext>
            </a:extLst>
          </p:cNvPr>
          <p:cNvSpPr txBox="1"/>
          <p:nvPr/>
        </p:nvSpPr>
        <p:spPr>
          <a:xfrm>
            <a:off x="338073" y="2819073"/>
            <a:ext cx="2670507" cy="1384995"/>
          </a:xfrm>
          <a:prstGeom prst="rect">
            <a:avLst/>
          </a:prstGeom>
          <a:solidFill>
            <a:schemeClr val="bg1"/>
          </a:solidFill>
        </p:spPr>
        <p:txBody>
          <a:bodyPr wrap="square">
            <a:spAutoFit/>
          </a:bodyPr>
          <a:lstStyle/>
          <a:p>
            <a:pPr algn="just"/>
            <a:r>
              <a:rPr lang="it-IT" sz="1200" dirty="0">
                <a:latin typeface="Verdana" panose="020B0604030504040204" pitchFamily="34" charset="0"/>
                <a:ea typeface="Verdana" panose="020B0604030504040204" pitchFamily="34" charset="0"/>
              </a:rPr>
              <a:t>La </a:t>
            </a:r>
            <a:r>
              <a:rPr lang="it-IT" sz="1200" b="1" dirty="0">
                <a:solidFill>
                  <a:srgbClr val="7030A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competenza</a:t>
            </a:r>
            <a:r>
              <a:rPr lang="it-IT" sz="1200" dirty="0">
                <a:latin typeface="Verdana" panose="020B0604030504040204" pitchFamily="34" charset="0"/>
                <a:ea typeface="Verdana" panose="020B0604030504040204" pitchFamily="34" charset="0"/>
              </a:rPr>
              <a:t> passa attraverso:</a:t>
            </a:r>
          </a:p>
          <a:p>
            <a:pPr marL="171450" indent="-171450" algn="just">
              <a:buFont typeface="Wingdings" panose="05000000000000000000" pitchFamily="2" charset="2"/>
              <a:buChar char="ü"/>
            </a:pPr>
            <a:r>
              <a:rPr lang="it-IT" sz="1200" dirty="0">
                <a:latin typeface="Verdana" panose="020B0604030504040204" pitchFamily="34" charset="0"/>
                <a:ea typeface="Verdana" panose="020B0604030504040204" pitchFamily="34" charset="0"/>
              </a:rPr>
              <a:t>Prioritariamente un riconoscimento di parte terza;</a:t>
            </a:r>
          </a:p>
          <a:p>
            <a:pPr marL="171450" indent="-171450" algn="just">
              <a:buFont typeface="Wingdings" panose="05000000000000000000" pitchFamily="2" charset="2"/>
              <a:buChar char="ü"/>
            </a:pPr>
            <a:r>
              <a:rPr lang="it-IT" sz="1200" dirty="0">
                <a:latin typeface="Verdana" panose="020B0604030504040204" pitchFamily="34" charset="0"/>
                <a:ea typeface="Verdana" panose="020B0604030504040204" pitchFamily="34" charset="0"/>
              </a:rPr>
              <a:t>Alternativamente da valutazione e qualifica da parte  dell’utilizzatore.</a:t>
            </a:r>
          </a:p>
        </p:txBody>
      </p:sp>
      <p:pic>
        <p:nvPicPr>
          <p:cNvPr id="8" name="Immagine 7" descr="Immagine che contiene testo, schermata, Carattere, documento&#10;&#10;Descrizione generata automaticamente">
            <a:extLst>
              <a:ext uri="{FF2B5EF4-FFF2-40B4-BE49-F238E27FC236}">
                <a16:creationId xmlns:a16="http://schemas.microsoft.com/office/drawing/2014/main" id="{AC72F00C-623D-C0D9-34EB-32D592D5FBA5}"/>
              </a:ext>
            </a:extLst>
          </p:cNvPr>
          <p:cNvPicPr>
            <a:picLocks noChangeAspect="1"/>
          </p:cNvPicPr>
          <p:nvPr/>
        </p:nvPicPr>
        <p:blipFill>
          <a:blip r:embed="rId3"/>
          <a:stretch>
            <a:fillRect/>
          </a:stretch>
        </p:blipFill>
        <p:spPr>
          <a:xfrm>
            <a:off x="6643450" y="494884"/>
            <a:ext cx="2118656" cy="2949352"/>
          </a:xfrm>
          <a:prstGeom prst="rect">
            <a:avLst/>
          </a:prstGeom>
          <a:effectLst>
            <a:glow rad="101600">
              <a:srgbClr val="004557">
                <a:alpha val="60000"/>
              </a:srgbClr>
            </a:glow>
          </a:effectLst>
        </p:spPr>
      </p:pic>
      <p:pic>
        <p:nvPicPr>
          <p:cNvPr id="11" name="Immagine 10">
            <a:extLst>
              <a:ext uri="{FF2B5EF4-FFF2-40B4-BE49-F238E27FC236}">
                <a16:creationId xmlns:a16="http://schemas.microsoft.com/office/drawing/2014/main" id="{3204C874-0704-CE29-3F27-F291E2C7B2F0}"/>
              </a:ext>
            </a:extLst>
          </p:cNvPr>
          <p:cNvPicPr>
            <a:picLocks noChangeAspect="1"/>
          </p:cNvPicPr>
          <p:nvPr/>
        </p:nvPicPr>
        <p:blipFill rotWithShape="1">
          <a:blip r:embed="rId4"/>
          <a:srcRect l="23125" t="19862" r="51250" b="11943"/>
          <a:stretch/>
        </p:blipFill>
        <p:spPr>
          <a:xfrm>
            <a:off x="3793536" y="995341"/>
            <a:ext cx="2343150" cy="3507582"/>
          </a:xfrm>
          <a:prstGeom prst="rect">
            <a:avLst/>
          </a:prstGeom>
          <a:effectLst>
            <a:glow rad="228600">
              <a:srgbClr val="004557">
                <a:alpha val="40000"/>
              </a:srgbClr>
            </a:glow>
          </a:effectLst>
        </p:spPr>
      </p:pic>
      <p:pic>
        <p:nvPicPr>
          <p:cNvPr id="10" name="Immagine 9">
            <a:extLst>
              <a:ext uri="{FF2B5EF4-FFF2-40B4-BE49-F238E27FC236}">
                <a16:creationId xmlns:a16="http://schemas.microsoft.com/office/drawing/2014/main" id="{DCBC716F-40FE-5EE8-3AC0-D2B49571A0A6}"/>
              </a:ext>
            </a:extLst>
          </p:cNvPr>
          <p:cNvPicPr>
            <a:picLocks noChangeAspect="1"/>
          </p:cNvPicPr>
          <p:nvPr/>
        </p:nvPicPr>
        <p:blipFill>
          <a:blip r:embed="rId5"/>
          <a:stretch>
            <a:fillRect/>
          </a:stretch>
        </p:blipFill>
        <p:spPr>
          <a:xfrm>
            <a:off x="3644537" y="3381202"/>
            <a:ext cx="5285482" cy="858391"/>
          </a:xfrm>
          <a:prstGeom prst="rect">
            <a:avLst/>
          </a:prstGeom>
        </p:spPr>
      </p:pic>
      <p:sp>
        <p:nvSpPr>
          <p:cNvPr id="5" name="CasellaDiTesto 4">
            <a:hlinkClick r:id="rId6"/>
            <a:extLst>
              <a:ext uri="{FF2B5EF4-FFF2-40B4-BE49-F238E27FC236}">
                <a16:creationId xmlns:a16="http://schemas.microsoft.com/office/drawing/2014/main" id="{6B474314-6EB2-8D08-F668-165D30560164}"/>
              </a:ext>
            </a:extLst>
          </p:cNvPr>
          <p:cNvSpPr txBox="1"/>
          <p:nvPr/>
        </p:nvSpPr>
        <p:spPr>
          <a:xfrm>
            <a:off x="6643450" y="4333646"/>
            <a:ext cx="2255289" cy="169277"/>
          </a:xfrm>
          <a:prstGeom prst="rect">
            <a:avLst/>
          </a:prstGeom>
          <a:noFill/>
        </p:spPr>
        <p:txBody>
          <a:bodyPr wrap="square">
            <a:spAutoFit/>
          </a:bodyPr>
          <a:lstStyle>
            <a:defPPr>
              <a:defRPr lang="en-US"/>
            </a:defPPr>
            <a:lvl1pPr>
              <a:defRPr sz="500">
                <a:latin typeface="Verdana" panose="020B0604030504040204" pitchFamily="34" charset="0"/>
                <a:ea typeface="Verdana" panose="020B0604030504040204" pitchFamily="34" charset="0"/>
              </a:defRPr>
            </a:lvl1pPr>
          </a:lstStyle>
          <a:p>
            <a:r>
              <a:rPr lang="it-IT" dirty="0">
                <a:hlinkClick r:id="rId6"/>
              </a:rPr>
              <a:t>https://ilac.org/publications-and-resources/ilac-policy-series/</a:t>
            </a:r>
            <a:endParaRPr lang="it-IT" dirty="0"/>
          </a:p>
        </p:txBody>
      </p:sp>
    </p:spTree>
    <p:extLst>
      <p:ext uri="{BB962C8B-B14F-4D97-AF65-F5344CB8AC3E}">
        <p14:creationId xmlns:p14="http://schemas.microsoft.com/office/powerpoint/2010/main" val="340307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FE2F90B-7DA6-D6DF-14F4-372CA16E908E}"/>
              </a:ext>
            </a:extLst>
          </p:cNvPr>
          <p:cNvPicPr>
            <a:picLocks noChangeAspect="1"/>
          </p:cNvPicPr>
          <p:nvPr/>
        </p:nvPicPr>
        <p:blipFill>
          <a:blip r:embed="rId2"/>
          <a:stretch>
            <a:fillRect/>
          </a:stretch>
        </p:blipFill>
        <p:spPr>
          <a:xfrm>
            <a:off x="3246177" y="803436"/>
            <a:ext cx="830946" cy="830946"/>
          </a:xfrm>
          <a:prstGeom prst="rect">
            <a:avLst/>
          </a:prstGeom>
        </p:spPr>
      </p:pic>
      <p:sp>
        <p:nvSpPr>
          <p:cNvPr id="4" name="Titolo 3">
            <a:extLst>
              <a:ext uri="{FF2B5EF4-FFF2-40B4-BE49-F238E27FC236}">
                <a16:creationId xmlns:a16="http://schemas.microsoft.com/office/drawing/2014/main" id="{69F8D8A7-0550-8287-94B3-D6C606778021}"/>
              </a:ext>
            </a:extLst>
          </p:cNvPr>
          <p:cNvSpPr>
            <a:spLocks noGrp="1"/>
          </p:cNvSpPr>
          <p:nvPr>
            <p:ph type="title"/>
          </p:nvPr>
        </p:nvSpPr>
        <p:spPr/>
        <p:txBody>
          <a:bodyPr/>
          <a:lstStyle/>
          <a:p>
            <a:r>
              <a:rPr lang="it-IT" dirty="0"/>
              <a:t>Chi produce RM/CRM?</a:t>
            </a:r>
          </a:p>
        </p:txBody>
      </p:sp>
      <p:graphicFrame>
        <p:nvGraphicFramePr>
          <p:cNvPr id="7" name="Diagramma 6">
            <a:extLst>
              <a:ext uri="{FF2B5EF4-FFF2-40B4-BE49-F238E27FC236}">
                <a16:creationId xmlns:a16="http://schemas.microsoft.com/office/drawing/2014/main" id="{8A16CB17-B5EB-E637-A00D-0CB044D96223}"/>
              </a:ext>
            </a:extLst>
          </p:cNvPr>
          <p:cNvGraphicFramePr/>
          <p:nvPr>
            <p:extLst>
              <p:ext uri="{D42A27DB-BD31-4B8C-83A1-F6EECF244321}">
                <p14:modId xmlns:p14="http://schemas.microsoft.com/office/powerpoint/2010/main" val="407214430"/>
              </p:ext>
            </p:extLst>
          </p:nvPr>
        </p:nvGraphicFramePr>
        <p:xfrm>
          <a:off x="2156790" y="932398"/>
          <a:ext cx="4581939" cy="3711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magine 7">
            <a:extLst>
              <a:ext uri="{FF2B5EF4-FFF2-40B4-BE49-F238E27FC236}">
                <a16:creationId xmlns:a16="http://schemas.microsoft.com/office/drawing/2014/main" id="{15BA8FAE-83E8-1E31-DAD6-5925FF8F9B84}"/>
              </a:ext>
            </a:extLst>
          </p:cNvPr>
          <p:cNvPicPr>
            <a:picLocks noChangeAspect="1"/>
          </p:cNvPicPr>
          <p:nvPr/>
        </p:nvPicPr>
        <p:blipFill rotWithShape="1">
          <a:blip r:embed="rId8"/>
          <a:srcRect l="4779" t="18916" r="76549" b="71657"/>
          <a:stretch/>
        </p:blipFill>
        <p:spPr>
          <a:xfrm>
            <a:off x="90293" y="1825630"/>
            <a:ext cx="1707419" cy="484921"/>
          </a:xfrm>
          <a:prstGeom prst="rect">
            <a:avLst/>
          </a:prstGeom>
        </p:spPr>
      </p:pic>
      <p:pic>
        <p:nvPicPr>
          <p:cNvPr id="9" name="Immagine 8">
            <a:extLst>
              <a:ext uri="{FF2B5EF4-FFF2-40B4-BE49-F238E27FC236}">
                <a16:creationId xmlns:a16="http://schemas.microsoft.com/office/drawing/2014/main" id="{1EF05584-81FF-97E8-037F-28F878C7EE62}"/>
              </a:ext>
            </a:extLst>
          </p:cNvPr>
          <p:cNvPicPr>
            <a:picLocks noChangeAspect="1"/>
          </p:cNvPicPr>
          <p:nvPr/>
        </p:nvPicPr>
        <p:blipFill>
          <a:blip r:embed="rId9"/>
          <a:stretch>
            <a:fillRect/>
          </a:stretch>
        </p:blipFill>
        <p:spPr>
          <a:xfrm>
            <a:off x="1641658" y="1779660"/>
            <a:ext cx="1722885" cy="562574"/>
          </a:xfrm>
          <a:prstGeom prst="rect">
            <a:avLst/>
          </a:prstGeom>
        </p:spPr>
      </p:pic>
      <p:pic>
        <p:nvPicPr>
          <p:cNvPr id="10" name="Immagine 9" descr="Logo1.jpg">
            <a:extLst>
              <a:ext uri="{FF2B5EF4-FFF2-40B4-BE49-F238E27FC236}">
                <a16:creationId xmlns:a16="http://schemas.microsoft.com/office/drawing/2014/main" id="{ED38B007-732A-DAA7-9A79-CBA94A46DF4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03861" y="2473815"/>
            <a:ext cx="1549422" cy="59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egnaposto testo 4">
            <a:extLst>
              <a:ext uri="{FF2B5EF4-FFF2-40B4-BE49-F238E27FC236}">
                <a16:creationId xmlns:a16="http://schemas.microsoft.com/office/drawing/2014/main" id="{14923978-FA5B-77C0-0918-3B8617FEAFFA}"/>
              </a:ext>
            </a:extLst>
          </p:cNvPr>
          <p:cNvSpPr>
            <a:spLocks noGrp="1"/>
          </p:cNvSpPr>
          <p:nvPr>
            <p:ph type="body" sz="quarter" idx="11"/>
          </p:nvPr>
        </p:nvSpPr>
        <p:spPr>
          <a:xfrm>
            <a:off x="5529243" y="1875326"/>
            <a:ext cx="3634635" cy="1066658"/>
          </a:xfrm>
        </p:spPr>
        <p:txBody>
          <a:bodyPr/>
          <a:lstStyle/>
          <a:p>
            <a:pPr algn="ctr"/>
            <a:r>
              <a:rPr lang="it-IT" sz="1400" b="1" dirty="0"/>
              <a:t>NMI</a:t>
            </a:r>
            <a:r>
              <a:rPr lang="it-IT" sz="1400" dirty="0"/>
              <a:t> = National </a:t>
            </a:r>
            <a:r>
              <a:rPr lang="it-IT" sz="1400" dirty="0" err="1"/>
              <a:t>Metrology</a:t>
            </a:r>
            <a:r>
              <a:rPr lang="it-IT" sz="1400" dirty="0"/>
              <a:t> Institute</a:t>
            </a:r>
          </a:p>
          <a:p>
            <a:pPr algn="ctr"/>
            <a:endParaRPr lang="it-IT" sz="2800" dirty="0"/>
          </a:p>
          <a:p>
            <a:pPr algn="ctr"/>
            <a:r>
              <a:rPr lang="it-IT" sz="1400" b="1" dirty="0"/>
              <a:t>RMP</a:t>
            </a:r>
            <a:r>
              <a:rPr lang="it-IT" sz="1400" dirty="0"/>
              <a:t> = Reference </a:t>
            </a:r>
            <a:r>
              <a:rPr lang="it-IT" sz="1400" dirty="0" err="1"/>
              <a:t>Material</a:t>
            </a:r>
            <a:r>
              <a:rPr lang="it-IT" sz="1400" dirty="0"/>
              <a:t> Producer</a:t>
            </a:r>
          </a:p>
          <a:p>
            <a:endParaRPr lang="it-IT" dirty="0"/>
          </a:p>
        </p:txBody>
      </p:sp>
      <p:sp>
        <p:nvSpPr>
          <p:cNvPr id="12" name="Segnaposto testo 4">
            <a:extLst>
              <a:ext uri="{FF2B5EF4-FFF2-40B4-BE49-F238E27FC236}">
                <a16:creationId xmlns:a16="http://schemas.microsoft.com/office/drawing/2014/main" id="{9F89DB53-7F2A-4D77-BC44-5C63FA43F5AB}"/>
              </a:ext>
            </a:extLst>
          </p:cNvPr>
          <p:cNvSpPr txBox="1">
            <a:spLocks/>
          </p:cNvSpPr>
          <p:nvPr/>
        </p:nvSpPr>
        <p:spPr>
          <a:xfrm>
            <a:off x="4846839" y="641842"/>
            <a:ext cx="4581939" cy="391827"/>
          </a:xfrm>
          <a:prstGeom prst="rect">
            <a:avLst/>
          </a:prstGeom>
        </p:spPr>
        <p:txBody>
          <a:bodyPr anchor="t"/>
          <a:lstStyle>
            <a:lvl1pPr marL="0" indent="0" algn="l" defTabSz="685800" rtl="0" eaLnBrk="1" latinLnBrk="0" hangingPunct="1">
              <a:lnSpc>
                <a:spcPct val="90000"/>
              </a:lnSpc>
              <a:spcBef>
                <a:spcPts val="750"/>
              </a:spcBef>
              <a:buFont typeface="Arial" panose="020B0604020202020204" pitchFamily="34" charset="0"/>
              <a:buNone/>
              <a:defRPr lang="en-US" sz="11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it-IT" sz="1400" b="1" dirty="0">
                <a:solidFill>
                  <a:srgbClr val="C00000"/>
                </a:solidFill>
              </a:rPr>
              <a:t>Piramide della riferibilità metrologica</a:t>
            </a:r>
            <a:endParaRPr lang="it-IT" sz="1400" dirty="0">
              <a:solidFill>
                <a:srgbClr val="C00000"/>
              </a:solidFill>
            </a:endParaRPr>
          </a:p>
        </p:txBody>
      </p:sp>
      <p:cxnSp>
        <p:nvCxnSpPr>
          <p:cNvPr id="13" name="Connettore diritto 12">
            <a:extLst>
              <a:ext uri="{FF2B5EF4-FFF2-40B4-BE49-F238E27FC236}">
                <a16:creationId xmlns:a16="http://schemas.microsoft.com/office/drawing/2014/main" id="{F17DD8B8-CFC8-8272-E27A-85013915DA0B}"/>
              </a:ext>
            </a:extLst>
          </p:cNvPr>
          <p:cNvCxnSpPr>
            <a:cxnSpLocks/>
          </p:cNvCxnSpPr>
          <p:nvPr/>
        </p:nvCxnSpPr>
        <p:spPr>
          <a:xfrm flipV="1">
            <a:off x="4423327" y="785081"/>
            <a:ext cx="423512" cy="469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22B2A327-7F04-E10C-890C-8B764FDB98AA}"/>
              </a:ext>
            </a:extLst>
          </p:cNvPr>
          <p:cNvCxnSpPr/>
          <p:nvPr/>
        </p:nvCxnSpPr>
        <p:spPr>
          <a:xfrm>
            <a:off x="4836908" y="788810"/>
            <a:ext cx="3561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83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 INTERNA">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NA">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INAL">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1632</Words>
  <Application>Microsoft Office PowerPoint</Application>
  <PresentationFormat>Presentazione su schermo (16:9)</PresentationFormat>
  <Paragraphs>232</Paragraphs>
  <Slides>21</Slides>
  <Notes>1</Notes>
  <HiddenSlides>0</HiddenSlides>
  <MMClips>0</MMClips>
  <ScaleCrop>false</ScaleCrop>
  <HeadingPairs>
    <vt:vector size="6" baseType="variant">
      <vt:variant>
        <vt:lpstr>Caratteri utilizzati</vt:lpstr>
      </vt:variant>
      <vt:variant>
        <vt:i4>6</vt:i4>
      </vt:variant>
      <vt:variant>
        <vt:lpstr>Tema</vt:lpstr>
      </vt:variant>
      <vt:variant>
        <vt:i4>3</vt:i4>
      </vt:variant>
      <vt:variant>
        <vt:lpstr>Titoli diapositive</vt:lpstr>
      </vt:variant>
      <vt:variant>
        <vt:i4>21</vt:i4>
      </vt:variant>
    </vt:vector>
  </HeadingPairs>
  <TitlesOfParts>
    <vt:vector size="30" baseType="lpstr">
      <vt:lpstr>Arial</vt:lpstr>
      <vt:lpstr>Calibri</vt:lpstr>
      <vt:lpstr>Futura Md BT</vt:lpstr>
      <vt:lpstr>Times</vt:lpstr>
      <vt:lpstr>Verdana</vt:lpstr>
      <vt:lpstr>Wingdings</vt:lpstr>
      <vt:lpstr>COVER INTERNA</vt:lpstr>
      <vt:lpstr>INTERNA</vt:lpstr>
      <vt:lpstr>FINAL</vt:lpstr>
      <vt:lpstr>RM e CRM  se li riconosci non li eviti </vt:lpstr>
      <vt:lpstr>RM e CRM sono dotazioni di un Laboratorio</vt:lpstr>
      <vt:lpstr>Presentazione standard di PowerPoint</vt:lpstr>
      <vt:lpstr>Documenti che accompagnano gli RM e i CRM</vt:lpstr>
      <vt:lpstr>Quando e come usare RM e CRM</vt:lpstr>
      <vt:lpstr>Quando e come usare RM e CRM</vt:lpstr>
      <vt:lpstr>Riferibilità Metrologica</vt:lpstr>
      <vt:lpstr>Quali criteri per i fornitori competenti?</vt:lpstr>
      <vt:lpstr>Chi produce RM/CRM?</vt:lpstr>
      <vt:lpstr>Fornitore competente di CRM</vt:lpstr>
      <vt:lpstr>La norma ISO 17034</vt:lpstr>
      <vt:lpstr>Processi coinvolti nella produzione di RM/CRM</vt:lpstr>
      <vt:lpstr>Schema di produzione di un RM/CRM</vt:lpstr>
      <vt:lpstr>Contenuto dei certificati e dei fogli informativi di prodotto</vt:lpstr>
      <vt:lpstr>Contenuto aggiuntivo dei certificati</vt:lpstr>
      <vt:lpstr>Contenuto del certificato di un CRM</vt:lpstr>
      <vt:lpstr>Quando e come usare RM e CRM</vt:lpstr>
      <vt:lpstr>RM per controllo qualità si possono anche produrre internamente (in-house)</vt:lpstr>
      <vt:lpstr>Materiali di Riferimento con proprietà qualitative</vt:lpstr>
      <vt:lpstr>Situazione normativa</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Federico Baldassarre</dc:creator>
  <cp:lastModifiedBy>Rosalba Mugno</cp:lastModifiedBy>
  <cp:revision>438</cp:revision>
  <dcterms:created xsi:type="dcterms:W3CDTF">2020-02-13T16:44:57Z</dcterms:created>
  <dcterms:modified xsi:type="dcterms:W3CDTF">2024-06-06T08:13:52Z</dcterms:modified>
</cp:coreProperties>
</file>