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50" r:id="rId2"/>
    <p:sldId id="383" r:id="rId3"/>
    <p:sldId id="377" r:id="rId4"/>
    <p:sldId id="355" r:id="rId5"/>
    <p:sldId id="360" r:id="rId6"/>
    <p:sldId id="361" r:id="rId7"/>
    <p:sldId id="362" r:id="rId8"/>
    <p:sldId id="373" r:id="rId9"/>
    <p:sldId id="401" r:id="rId10"/>
    <p:sldId id="352" r:id="rId11"/>
    <p:sldId id="368" r:id="rId12"/>
    <p:sldId id="374" r:id="rId13"/>
    <p:sldId id="378" r:id="rId14"/>
    <p:sldId id="399" r:id="rId15"/>
    <p:sldId id="400" r:id="rId16"/>
    <p:sldId id="381" r:id="rId17"/>
    <p:sldId id="385" r:id="rId18"/>
    <p:sldId id="388" r:id="rId19"/>
    <p:sldId id="390" r:id="rId20"/>
    <p:sldId id="393" r:id="rId21"/>
    <p:sldId id="396" r:id="rId22"/>
    <p:sldId id="376" r:id="rId23"/>
    <p:sldId id="402" r:id="rId24"/>
  </p:sldIdLst>
  <p:sldSz cx="12192000" cy="6858000"/>
  <p:notesSz cx="67833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D20055"/>
    <a:srgbClr val="000066"/>
    <a:srgbClr val="FF0066"/>
    <a:srgbClr val="CC0066"/>
    <a:srgbClr val="003399"/>
    <a:srgbClr val="0062AC"/>
    <a:srgbClr val="FF6161"/>
    <a:srgbClr val="FFC1C1"/>
    <a:srgbClr val="00800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02" autoAdjust="0"/>
    <p:restoredTop sz="96654" autoAdjust="0"/>
  </p:normalViewPr>
  <p:slideViewPr>
    <p:cSldViewPr snapToGrid="0">
      <p:cViewPr>
        <p:scale>
          <a:sx n="60" d="100"/>
          <a:sy n="60" d="100"/>
        </p:scale>
        <p:origin x="-876" y="-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zoo.intra\dfs$\Ancona\Chimica\26.%20Arianna%20Piersanti\Presentazioni\2024-ECM%20Portici\_risultati%20totali%20BARCHIESI%204-07-2023-prov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zoo.intra\dfs$\Ancona\Chimica\26.%20Arianna%20Piersanti\Presentazioni\2024-ECM%20Portici\_risultati%20totali%20BARCHIESI%204-07-2023-prov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20"/>
      <c:rotY val="10"/>
      <c:depthPercent val="18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solidFill>
            <a:schemeClr val="bg1">
              <a:lumMod val="65000"/>
            </a:schemeClr>
          </a:solidFill>
        </a:ln>
        <a:effectLst/>
        <a:sp3d>
          <a:contourClr>
            <a:schemeClr val="bg1">
              <a:lumMod val="65000"/>
            </a:schemeClr>
          </a:contourClr>
        </a:sp3d>
      </c:spPr>
    </c:sideWall>
    <c:backWall>
      <c:spPr>
        <a:noFill/>
        <a:ln>
          <a:solidFill>
            <a:schemeClr val="bg1">
              <a:lumMod val="65000"/>
            </a:schemeClr>
          </a:solidFill>
        </a:ln>
        <a:effectLst/>
        <a:sp3d>
          <a:contourClr>
            <a:schemeClr val="bg1">
              <a:lumMod val="6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6.4222121212121328E-2"/>
          <c:y val="0.19547705749207342"/>
          <c:w val="0.93577787878787921"/>
          <c:h val="0.70483485776318411"/>
        </c:manualLayout>
      </c:layout>
      <c:bar3DChart>
        <c:barDir val="col"/>
        <c:grouping val="clustered"/>
        <c:ser>
          <c:idx val="0"/>
          <c:order val="0"/>
          <c:tx>
            <c:strRef>
              <c:f>'PATTERN DEF (2)'!$B$55</c:f>
              <c:strCache>
                <c:ptCount val="1"/>
                <c:pt idx="0">
                  <c:v>Liguria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(2)'!$B$51:$B$52</c:f>
              <c:numCache>
                <c:formatCode>0,000</c:formatCode>
                <c:ptCount val="2"/>
                <c:pt idx="0">
                  <c:v>8.6473142851342492E-3</c:v>
                </c:pt>
                <c:pt idx="1">
                  <c:v>0.27345654913558437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(2)'!$B$32:$B$52</c15:sqref>
                  </c15:fullRef>
                </c:ext>
              </c:extLst>
            </c:numRef>
          </c:val>
        </c:ser>
        <c:ser>
          <c:idx val="1"/>
          <c:order val="1"/>
          <c:tx>
            <c:strRef>
              <c:f>'PATTERN DEF (2)'!$C$55</c:f>
              <c:strCache>
                <c:ptCount val="1"/>
                <c:pt idx="0">
                  <c:v>Veneto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(2)'!$C$51:$C$52</c:f>
              <c:numCache>
                <c:formatCode>0,000</c:formatCode>
                <c:ptCount val="2"/>
                <c:pt idx="0">
                  <c:v>2.1008337979099002E-2</c:v>
                </c:pt>
                <c:pt idx="1">
                  <c:v>0.11296236967733407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(2)'!$C$32:$C$52</c15:sqref>
                  </c15:fullRef>
                </c:ext>
              </c:extLst>
            </c:numRef>
          </c:val>
        </c:ser>
        <c:ser>
          <c:idx val="2"/>
          <c:order val="2"/>
          <c:tx>
            <c:strRef>
              <c:f>'PATTERN DEF (2)'!$D$55</c:f>
              <c:strCache>
                <c:ptCount val="1"/>
                <c:pt idx="0">
                  <c:v>Emilia Romagna</c:v>
                </c:pt>
              </c:strCache>
            </c:strRef>
          </c:tx>
          <c:spPr>
            <a:solidFill>
              <a:srgbClr val="66FF66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(2)'!$D$51:$D$52</c:f>
              <c:numCache>
                <c:formatCode>0,000</c:formatCode>
                <c:ptCount val="2"/>
                <c:pt idx="0">
                  <c:v>7.7277740798366593E-2</c:v>
                </c:pt>
                <c:pt idx="1">
                  <c:v>0.37246501788290892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(2)'!$D$32:$D$52</c15:sqref>
                  </c15:fullRef>
                </c:ext>
              </c:extLst>
            </c:numRef>
          </c:val>
        </c:ser>
        <c:ser>
          <c:idx val="3"/>
          <c:order val="3"/>
          <c:tx>
            <c:strRef>
              <c:f>'PATTERN DEF (2)'!$E$55</c:f>
              <c:strCache>
                <c:ptCount val="1"/>
                <c:pt idx="0">
                  <c:v>Lazio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(2)'!$E$51:$E$52</c:f>
              <c:numCache>
                <c:formatCode>0,000</c:formatCode>
                <c:ptCount val="2"/>
                <c:pt idx="0">
                  <c:v>2.4837963445806144E-3</c:v>
                </c:pt>
                <c:pt idx="1">
                  <c:v>5.7136416247459069E-2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(2)'!$E$32:$E$52</c15:sqref>
                  </c15:fullRef>
                </c:ext>
              </c:extLst>
            </c:numRef>
          </c:val>
        </c:ser>
        <c:ser>
          <c:idx val="4"/>
          <c:order val="4"/>
          <c:tx>
            <c:strRef>
              <c:f>'PATTERN DEF (2)'!$F$55</c:f>
              <c:strCache>
                <c:ptCount val="1"/>
                <c:pt idx="0">
                  <c:v>Marche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(2)'!$F$51:$F$52</c:f>
              <c:numCache>
                <c:formatCode>0,000</c:formatCode>
                <c:ptCount val="2"/>
                <c:pt idx="0">
                  <c:v>3.981352100190625E-2</c:v>
                </c:pt>
                <c:pt idx="1">
                  <c:v>0.20854843294684053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(2)'!$F$32:$F$52</c15:sqref>
                  </c15:fullRef>
                </c:ext>
              </c:extLst>
            </c:numRef>
          </c:val>
        </c:ser>
        <c:ser>
          <c:idx val="5"/>
          <c:order val="5"/>
          <c:tx>
            <c:strRef>
              <c:f>'PATTERN DEF (2)'!$G$55</c:f>
              <c:strCache>
                <c:ptCount val="1"/>
                <c:pt idx="0">
                  <c:v>Abruzzo</c:v>
                </c:pt>
              </c:strCache>
            </c:strRef>
          </c:tx>
          <c:spPr>
            <a:solidFill>
              <a:srgbClr val="FF99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(2)'!$G$51:$G$52</c:f>
              <c:numCache>
                <c:formatCode>0,000</c:formatCode>
                <c:ptCount val="2"/>
                <c:pt idx="0">
                  <c:v>4.7015321272149579E-2</c:v>
                </c:pt>
                <c:pt idx="1">
                  <c:v>0.18766783797794381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(2)'!$G$32:$G$52</c15:sqref>
                  </c15:fullRef>
                </c:ext>
              </c:extLst>
            </c:numRef>
          </c:val>
        </c:ser>
        <c:ser>
          <c:idx val="6"/>
          <c:order val="6"/>
          <c:tx>
            <c:strRef>
              <c:f>'PATTERN DEF (2)'!$H$55</c:f>
              <c:strCache>
                <c:ptCount val="1"/>
                <c:pt idx="0">
                  <c:v>Puglia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(2)'!$H$51:$H$52</c:f>
              <c:numCache>
                <c:formatCode>0,000</c:formatCode>
                <c:ptCount val="2"/>
                <c:pt idx="0">
                  <c:v>7.3885690618810493E-2</c:v>
                </c:pt>
                <c:pt idx="1">
                  <c:v>0.19302537090282082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(2)'!$H$32:$H$52</c15:sqref>
                  </c15:fullRef>
                </c:ext>
              </c:extLst>
            </c:numRef>
          </c:val>
        </c:ser>
        <c:ser>
          <c:idx val="7"/>
          <c:order val="7"/>
          <c:tx>
            <c:strRef>
              <c:f>'PATTERN DEF (2)'!$I$55</c:f>
              <c:strCache>
                <c:ptCount val="1"/>
                <c:pt idx="0">
                  <c:v>Campania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(2)'!$I$51:$I$52</c:f>
              <c:numCache>
                <c:formatCode>0,000</c:formatCode>
                <c:ptCount val="2"/>
                <c:pt idx="0">
                  <c:v>4.1549224206727372E-3</c:v>
                </c:pt>
                <c:pt idx="1">
                  <c:v>4.1956605760236264E-2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(2)'!$I$32:$I$52</c15:sqref>
                  </c15:fullRef>
                </c:ext>
              </c:extLst>
            </c:numRef>
          </c:val>
        </c:ser>
        <c:ser>
          <c:idx val="8"/>
          <c:order val="8"/>
          <c:tx>
            <c:strRef>
              <c:f>'PATTERN DEF (2)'!$J$55</c:f>
              <c:strCache>
                <c:ptCount val="1"/>
                <c:pt idx="0">
                  <c:v>Sicilia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(2)'!$J$51:$J$52</c:f>
              <c:numCache>
                <c:formatCode>0,000</c:formatCode>
                <c:ptCount val="2"/>
                <c:pt idx="0">
                  <c:v>3.9394507417129465E-2</c:v>
                </c:pt>
                <c:pt idx="1">
                  <c:v>0.18312765908321388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(2)'!$J$32:$J$52</c15:sqref>
                  </c15:fullRef>
                </c:ext>
              </c:extLst>
            </c:numRef>
          </c:val>
        </c:ser>
        <c:ser>
          <c:idx val="9"/>
          <c:order val="9"/>
          <c:tx>
            <c:strRef>
              <c:f>'PATTERN DEF (2)'!$K$55</c:f>
              <c:strCache>
                <c:ptCount val="1"/>
                <c:pt idx="0">
                  <c:v>Sardegna</c:v>
                </c:pt>
              </c:strCache>
            </c:strRef>
          </c:tx>
          <c:spPr>
            <a:solidFill>
              <a:srgbClr val="CCFFCC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(2)'!$K$51:$K$52</c:f>
              <c:numCache>
                <c:formatCode>0,000</c:formatCode>
                <c:ptCount val="2"/>
                <c:pt idx="0">
                  <c:v>0</c:v>
                </c:pt>
                <c:pt idx="1">
                  <c:v>5.3507438747329418E-2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(2)'!$K$32:$K$52</c15:sqref>
                  </c15:fullRef>
                </c:ext>
              </c:extLst>
            </c:numRef>
          </c:val>
        </c:ser>
        <c:gapDepth val="164"/>
        <c:shape val="box"/>
        <c:axId val="116113408"/>
        <c:axId val="116114944"/>
        <c:axId val="0"/>
      </c:bar3DChart>
      <c:catAx>
        <c:axId val="116113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  <c:crossAx val="116114944"/>
        <c:crosses val="autoZero"/>
        <c:auto val="1"/>
        <c:lblAlgn val="ctr"/>
        <c:lblOffset val="100"/>
      </c:catAx>
      <c:valAx>
        <c:axId val="116114944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,000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11340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 sz="2800">
          <a:solidFill>
            <a:sysClr val="windowText" lastClr="000000"/>
          </a:solidFill>
          <a:latin typeface="+mn-lt"/>
        </a:defRPr>
      </a:pPr>
      <a:endParaRPr lang="it-I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20"/>
      <c:rotY val="10"/>
      <c:depthPercent val="18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solidFill>
            <a:schemeClr val="bg1">
              <a:lumMod val="65000"/>
            </a:schemeClr>
          </a:solidFill>
        </a:ln>
        <a:effectLst/>
        <a:sp3d>
          <a:contourClr>
            <a:schemeClr val="bg1">
              <a:lumMod val="65000"/>
            </a:schemeClr>
          </a:contourClr>
        </a:sp3d>
      </c:spPr>
    </c:sideWall>
    <c:backWall>
      <c:spPr>
        <a:noFill/>
        <a:ln>
          <a:solidFill>
            <a:schemeClr val="bg1">
              <a:lumMod val="65000"/>
            </a:schemeClr>
          </a:solidFill>
        </a:ln>
        <a:effectLst/>
        <a:sp3d>
          <a:contourClr>
            <a:schemeClr val="bg1">
              <a:lumMod val="6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6.4222121212121314E-2"/>
          <c:y val="0.19547705749207331"/>
          <c:w val="0.93577787878787921"/>
          <c:h val="0.70483485776318411"/>
        </c:manualLayout>
      </c:layout>
      <c:bar3DChart>
        <c:barDir val="col"/>
        <c:grouping val="clustered"/>
        <c:ser>
          <c:idx val="0"/>
          <c:order val="0"/>
          <c:tx>
            <c:strRef>
              <c:f>'PATTERN DEF (2)'!$B$55</c:f>
              <c:strCache>
                <c:ptCount val="1"/>
                <c:pt idx="0">
                  <c:v>Liguria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(2)'!$B$51:$B$52</c:f>
              <c:numCache>
                <c:formatCode>0,000</c:formatCode>
                <c:ptCount val="2"/>
                <c:pt idx="0">
                  <c:v>8.6473142851342423E-3</c:v>
                </c:pt>
                <c:pt idx="1">
                  <c:v>0.27345654913558437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(2)'!$B$32:$B$52</c15:sqref>
                  </c15:fullRef>
                </c:ext>
              </c:extLst>
            </c:numRef>
          </c:val>
        </c:ser>
        <c:ser>
          <c:idx val="1"/>
          <c:order val="1"/>
          <c:tx>
            <c:strRef>
              <c:f>'PATTERN DEF (2)'!$C$55</c:f>
              <c:strCache>
                <c:ptCount val="1"/>
                <c:pt idx="0">
                  <c:v>Veneto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(2)'!$C$51:$C$52</c:f>
              <c:numCache>
                <c:formatCode>0,000</c:formatCode>
                <c:ptCount val="2"/>
                <c:pt idx="0">
                  <c:v>2.1008337979098995E-2</c:v>
                </c:pt>
                <c:pt idx="1">
                  <c:v>0.11296236967733402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(2)'!$C$32:$C$52</c15:sqref>
                  </c15:fullRef>
                </c:ext>
              </c:extLst>
            </c:numRef>
          </c:val>
        </c:ser>
        <c:ser>
          <c:idx val="2"/>
          <c:order val="2"/>
          <c:tx>
            <c:strRef>
              <c:f>'PATTERN DEF (2)'!$D$55</c:f>
              <c:strCache>
                <c:ptCount val="1"/>
                <c:pt idx="0">
                  <c:v>Emilia Romagna</c:v>
                </c:pt>
              </c:strCache>
            </c:strRef>
          </c:tx>
          <c:spPr>
            <a:solidFill>
              <a:srgbClr val="66FF66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(2)'!$D$51:$D$52</c:f>
              <c:numCache>
                <c:formatCode>0,000</c:formatCode>
                <c:ptCount val="2"/>
                <c:pt idx="0">
                  <c:v>7.7277740798366579E-2</c:v>
                </c:pt>
                <c:pt idx="1">
                  <c:v>0.37246501788290892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(2)'!$D$32:$D$52</c15:sqref>
                  </c15:fullRef>
                </c:ext>
              </c:extLst>
            </c:numRef>
          </c:val>
        </c:ser>
        <c:ser>
          <c:idx val="3"/>
          <c:order val="3"/>
          <c:tx>
            <c:strRef>
              <c:f>'PATTERN DEF (2)'!$E$55</c:f>
              <c:strCache>
                <c:ptCount val="1"/>
                <c:pt idx="0">
                  <c:v>Lazio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(2)'!$E$51:$E$52</c:f>
              <c:numCache>
                <c:formatCode>0,000</c:formatCode>
                <c:ptCount val="2"/>
                <c:pt idx="0">
                  <c:v>2.4837963445806118E-3</c:v>
                </c:pt>
                <c:pt idx="1">
                  <c:v>5.7136416247459042E-2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(2)'!$E$32:$E$52</c15:sqref>
                  </c15:fullRef>
                </c:ext>
              </c:extLst>
            </c:numRef>
          </c:val>
        </c:ser>
        <c:ser>
          <c:idx val="4"/>
          <c:order val="4"/>
          <c:tx>
            <c:strRef>
              <c:f>'PATTERN DEF (2)'!$F$55</c:f>
              <c:strCache>
                <c:ptCount val="1"/>
                <c:pt idx="0">
                  <c:v>Marche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(2)'!$F$51:$F$52</c:f>
              <c:numCache>
                <c:formatCode>0,000</c:formatCode>
                <c:ptCount val="2"/>
                <c:pt idx="0">
                  <c:v>3.9813521001906244E-2</c:v>
                </c:pt>
                <c:pt idx="1">
                  <c:v>0.20854843294684053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(2)'!$F$32:$F$52</c15:sqref>
                  </c15:fullRef>
                </c:ext>
              </c:extLst>
            </c:numRef>
          </c:val>
        </c:ser>
        <c:ser>
          <c:idx val="5"/>
          <c:order val="5"/>
          <c:tx>
            <c:strRef>
              <c:f>'PATTERN DEF (2)'!$G$55</c:f>
              <c:strCache>
                <c:ptCount val="1"/>
                <c:pt idx="0">
                  <c:v>Abruzzo</c:v>
                </c:pt>
              </c:strCache>
            </c:strRef>
          </c:tx>
          <c:spPr>
            <a:solidFill>
              <a:srgbClr val="FF99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(2)'!$G$51:$G$52</c:f>
              <c:numCache>
                <c:formatCode>0,000</c:formatCode>
                <c:ptCount val="2"/>
                <c:pt idx="0">
                  <c:v>4.7015321272149538E-2</c:v>
                </c:pt>
                <c:pt idx="1">
                  <c:v>0.18766783797794381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(2)'!$G$32:$G$52</c15:sqref>
                  </c15:fullRef>
                </c:ext>
              </c:extLst>
            </c:numRef>
          </c:val>
        </c:ser>
        <c:ser>
          <c:idx val="6"/>
          <c:order val="6"/>
          <c:tx>
            <c:strRef>
              <c:f>'PATTERN DEF (2)'!$H$55</c:f>
              <c:strCache>
                <c:ptCount val="1"/>
                <c:pt idx="0">
                  <c:v>Puglia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(2)'!$H$51:$H$52</c:f>
              <c:numCache>
                <c:formatCode>0,000</c:formatCode>
                <c:ptCount val="2"/>
                <c:pt idx="0">
                  <c:v>7.3885690618810423E-2</c:v>
                </c:pt>
                <c:pt idx="1">
                  <c:v>0.19302537090282071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(2)'!$H$32:$H$52</c15:sqref>
                  </c15:fullRef>
                </c:ext>
              </c:extLst>
            </c:numRef>
          </c:val>
        </c:ser>
        <c:ser>
          <c:idx val="7"/>
          <c:order val="7"/>
          <c:tx>
            <c:strRef>
              <c:f>'PATTERN DEF (2)'!$I$55</c:f>
              <c:strCache>
                <c:ptCount val="1"/>
                <c:pt idx="0">
                  <c:v>Campania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(2)'!$I$51:$I$52</c:f>
              <c:numCache>
                <c:formatCode>0,000</c:formatCode>
                <c:ptCount val="2"/>
                <c:pt idx="0">
                  <c:v>4.1549224206727372E-3</c:v>
                </c:pt>
                <c:pt idx="1">
                  <c:v>4.1956605760236229E-2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(2)'!$I$32:$I$52</c15:sqref>
                  </c15:fullRef>
                </c:ext>
              </c:extLst>
            </c:numRef>
          </c:val>
        </c:ser>
        <c:ser>
          <c:idx val="8"/>
          <c:order val="8"/>
          <c:tx>
            <c:strRef>
              <c:f>'PATTERN DEF (2)'!$J$55</c:f>
              <c:strCache>
                <c:ptCount val="1"/>
                <c:pt idx="0">
                  <c:v>Sicilia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(2)'!$J$51:$J$52</c:f>
              <c:numCache>
                <c:formatCode>0,000</c:formatCode>
                <c:ptCount val="2"/>
                <c:pt idx="0">
                  <c:v>3.9394507417129458E-2</c:v>
                </c:pt>
                <c:pt idx="1">
                  <c:v>0.18312765908321388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(2)'!$J$32:$J$52</c15:sqref>
                  </c15:fullRef>
                </c:ext>
              </c:extLst>
            </c:numRef>
          </c:val>
        </c:ser>
        <c:ser>
          <c:idx val="9"/>
          <c:order val="9"/>
          <c:tx>
            <c:strRef>
              <c:f>'PATTERN DEF (2)'!$K$55</c:f>
              <c:strCache>
                <c:ptCount val="1"/>
                <c:pt idx="0">
                  <c:v>Sardegna</c:v>
                </c:pt>
              </c:strCache>
            </c:strRef>
          </c:tx>
          <c:spPr>
            <a:solidFill>
              <a:srgbClr val="CCFFCC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cat>
            <c:strRef>
              <c:f>'PATTERN DEF (2)'!$A$51:$A$52</c:f>
              <c:strCache>
                <c:ptCount val="2"/>
                <c:pt idx="0">
                  <c:v>∑ 4PFAS l.b.</c:v>
                </c:pt>
                <c:pt idx="1">
                  <c:v>∑ 19PFAS l.b.</c:v>
                </c:pt>
              </c:strCache>
              <c:extLst>
                <c:ext xmlns:c15="http://schemas.microsoft.com/office/drawing/2012/chart" uri="{02D57815-91ED-43cb-92C2-25804820EDAC}">
                  <c15:fullRef>
                    <c15:sqref>'PATTERN DEF (2)'!$A$32:$A$52</c15:sqref>
                  </c15:fullRef>
                </c:ext>
              </c:extLst>
            </c:strRef>
          </c:cat>
          <c:val>
            <c:numRef>
              <c:f>'PATTERN DEF (2)'!$K$51:$K$52</c:f>
              <c:numCache>
                <c:formatCode>0,000</c:formatCode>
                <c:ptCount val="2"/>
                <c:pt idx="0">
                  <c:v>0</c:v>
                </c:pt>
                <c:pt idx="1">
                  <c:v>5.3507438747329404E-2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'PATTERN DEF (2)'!$K$32:$K$52</c15:sqref>
                  </c15:fullRef>
                </c:ext>
              </c:extLst>
            </c:numRef>
          </c:val>
        </c:ser>
        <c:gapDepth val="164"/>
        <c:shape val="box"/>
        <c:axId val="116545024"/>
        <c:axId val="116546560"/>
        <c:axId val="0"/>
      </c:bar3DChart>
      <c:catAx>
        <c:axId val="116545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  <c:crossAx val="116546560"/>
        <c:crosses val="autoZero"/>
        <c:auto val="1"/>
        <c:lblAlgn val="ctr"/>
        <c:lblOffset val="100"/>
      </c:catAx>
      <c:valAx>
        <c:axId val="116546560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,000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54502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 sz="2800">
          <a:solidFill>
            <a:sysClr val="windowText" lastClr="000000"/>
          </a:solidFill>
          <a:latin typeface="+mn-lt"/>
        </a:defRPr>
      </a:pPr>
      <a:endParaRPr lang="it-I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235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40DF0-D6F4-4892-A04B-75A0D6683D59}" type="datetimeFigureOut">
              <a:rPr lang="it-IT" smtClean="0"/>
              <a:pPr/>
              <a:t>07/06/2024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2350" y="9428584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3000A-E98E-49C6-BD77-C8C0CB282B9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39817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2350" y="0"/>
            <a:ext cx="293946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F97FE-7825-4C53-854C-C98CB75D3E5C}" type="datetimeFigureOut">
              <a:rPr lang="it-IT" smtClean="0"/>
              <a:pPr/>
              <a:t>07/06/2024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8339" y="4777194"/>
            <a:ext cx="542671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2350" y="9428584"/>
            <a:ext cx="29394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BC39D-2B18-4C27-A74D-D47CF3D9A83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97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095C1-4BEC-4D92-8C70-94EF53E88AD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9554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0" y="4342606"/>
            <a:ext cx="6856413" cy="4572000"/>
          </a:xfrm>
        </p:spPr>
        <p:txBody>
          <a:bodyPr/>
          <a:lstStyle/>
          <a:p>
            <a:pPr algn="just"/>
            <a:r>
              <a:rPr lang="en-US" sz="900" baseline="0" dirty="0" smtClean="0"/>
              <a:t>Le </a:t>
            </a:r>
            <a:r>
              <a:rPr lang="en-US" sz="900" baseline="0" dirty="0" err="1" smtClean="0"/>
              <a:t>direttive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quadro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sulle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acque</a:t>
            </a:r>
            <a:r>
              <a:rPr lang="en-US" sz="900" baseline="0" dirty="0" smtClean="0"/>
              <a:t> e </a:t>
            </a:r>
            <a:r>
              <a:rPr lang="en-US" sz="900" baseline="0" dirty="0" err="1" smtClean="0"/>
              <a:t>nello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specifico</a:t>
            </a:r>
            <a:r>
              <a:rPr lang="en-US" sz="900" baseline="0" dirty="0" smtClean="0"/>
              <a:t> la </a:t>
            </a:r>
            <a:r>
              <a:rPr lang="en-US" sz="900" baseline="0" dirty="0" err="1" smtClean="0"/>
              <a:t>direttiva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sulla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strategia</a:t>
            </a:r>
            <a:r>
              <a:rPr lang="en-US" sz="900" baseline="0" dirty="0" smtClean="0"/>
              <a:t> marina </a:t>
            </a:r>
            <a:r>
              <a:rPr lang="en-US" sz="900" baseline="0" dirty="0" err="1" smtClean="0"/>
              <a:t>fissa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limiti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oltre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che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nelle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matrici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ambientali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anche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nel</a:t>
            </a:r>
            <a:r>
              <a:rPr lang="en-US" sz="900" baseline="0" dirty="0" smtClean="0"/>
              <a:t> biota e </a:t>
            </a:r>
            <a:r>
              <a:rPr lang="en-US" sz="900" baseline="0" dirty="0" err="1" smtClean="0"/>
              <a:t>pertanto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nei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mitili</a:t>
            </a:r>
            <a:r>
              <a:rPr lang="en-US" sz="900" baseline="0" dirty="0" smtClean="0"/>
              <a:t>, per </a:t>
            </a:r>
            <a:r>
              <a:rPr lang="en-US" sz="900" baseline="0" dirty="0" err="1" smtClean="0"/>
              <a:t>una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serie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di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contaminati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ambientali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incluso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il</a:t>
            </a:r>
            <a:r>
              <a:rPr lang="en-US" sz="900" baseline="0" dirty="0" smtClean="0"/>
              <a:t> PFOS. Il biota </a:t>
            </a:r>
            <a:r>
              <a:rPr lang="en-US" sz="900" baseline="0" dirty="0" err="1" smtClean="0"/>
              <a:t>viene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utilizzato</a:t>
            </a:r>
            <a:r>
              <a:rPr lang="en-US" sz="900" baseline="0" dirty="0" smtClean="0"/>
              <a:t> come </a:t>
            </a:r>
            <a:r>
              <a:rPr lang="en-US" sz="900" baseline="0" dirty="0" err="1" smtClean="0"/>
              <a:t>indicatore</a:t>
            </a:r>
            <a:r>
              <a:rPr lang="en-US" sz="900" baseline="0" dirty="0" smtClean="0"/>
              <a:t> del </a:t>
            </a:r>
            <a:r>
              <a:rPr lang="en-US" sz="900" baseline="0" dirty="0" err="1" smtClean="0"/>
              <a:t>buono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stato</a:t>
            </a:r>
            <a:r>
              <a:rPr lang="en-US" sz="900" baseline="0" dirty="0" smtClean="0"/>
              <a:t> di salute </a:t>
            </a:r>
            <a:r>
              <a:rPr lang="en-US" sz="900" baseline="0" dirty="0" err="1" smtClean="0"/>
              <a:t>dell’ambiente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marino</a:t>
            </a:r>
            <a:r>
              <a:rPr lang="en-US" sz="900" baseline="0" dirty="0" smtClean="0"/>
              <a:t> </a:t>
            </a:r>
            <a:endParaRPr lang="en-US" sz="900" dirty="0" smtClean="0"/>
          </a:p>
          <a:p>
            <a:pPr algn="just"/>
            <a:endParaRPr lang="en-US" sz="900" dirty="0" smtClean="0"/>
          </a:p>
          <a:p>
            <a:pPr algn="just"/>
            <a:r>
              <a:rPr lang="en-US" sz="900" dirty="0" smtClean="0"/>
              <a:t>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livelli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di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riferimento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vengono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definiti</a:t>
            </a:r>
            <a:r>
              <a:rPr lang="en-US" sz="900" baseline="0" dirty="0" smtClean="0"/>
              <a:t> </a:t>
            </a:r>
            <a:r>
              <a:rPr lang="it-IT" sz="900" dirty="0" smtClean="0"/>
              <a:t> EQS,</a:t>
            </a:r>
            <a:r>
              <a:rPr lang="it-IT" sz="900" baseline="0" dirty="0" smtClean="0"/>
              <a:t> ovvero gli </a:t>
            </a:r>
            <a:r>
              <a:rPr lang="it-IT" sz="900" baseline="0" dirty="0" err="1" smtClean="0"/>
              <a:t>Environmental</a:t>
            </a:r>
            <a:r>
              <a:rPr lang="it-IT" sz="900" baseline="0" dirty="0" smtClean="0"/>
              <a:t> </a:t>
            </a:r>
            <a:r>
              <a:rPr lang="it-IT" sz="900" baseline="0" dirty="0" err="1" smtClean="0"/>
              <a:t>Quality</a:t>
            </a:r>
            <a:r>
              <a:rPr lang="it-IT" sz="900" baseline="0" dirty="0" smtClean="0"/>
              <a:t> </a:t>
            </a:r>
            <a:r>
              <a:rPr lang="it-IT" sz="900" baseline="0" dirty="0" err="1" smtClean="0"/>
              <a:t>Standards</a:t>
            </a:r>
            <a:r>
              <a:rPr lang="it-IT" sz="900" baseline="0" dirty="0" smtClean="0"/>
              <a:t>, o Standard di Qualità Ambientale, </a:t>
            </a:r>
            <a:r>
              <a:rPr lang="it-IT" sz="900" dirty="0" smtClean="0"/>
              <a:t>sono soglie fissate per una lista di sostanze prioritarie, compresi i POP, nelle varie ma</a:t>
            </a:r>
            <a:r>
              <a:rPr lang="it-IT" sz="900" baseline="0" dirty="0" smtClean="0"/>
              <a:t> </a:t>
            </a:r>
            <a:r>
              <a:rPr lang="it-IT" sz="900" dirty="0" smtClean="0"/>
              <a:t>matrici ambientali,</a:t>
            </a:r>
            <a:r>
              <a:rPr lang="it-IT" sz="900" baseline="0" dirty="0" smtClean="0"/>
              <a:t> quali acque, sedimenti ….. ma anche </a:t>
            </a:r>
            <a:r>
              <a:rPr lang="it-IT" sz="900" dirty="0" smtClean="0"/>
              <a:t>il </a:t>
            </a:r>
            <a:r>
              <a:rPr lang="it-IT" sz="900" dirty="0" err="1" smtClean="0"/>
              <a:t>biota</a:t>
            </a:r>
            <a:r>
              <a:rPr lang="it-IT" sz="900" dirty="0" smtClean="0"/>
              <a:t>, come dettagliato nella  Direttiva 105/2008</a:t>
            </a:r>
            <a:endParaRPr lang="en-US" sz="900" dirty="0" smtClean="0"/>
          </a:p>
          <a:p>
            <a:pPr algn="just"/>
            <a:endParaRPr lang="en-US" sz="900" dirty="0" smtClean="0"/>
          </a:p>
          <a:p>
            <a:pPr algn="just"/>
            <a:endParaRPr lang="en-US" sz="9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791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Nella Direttiva 105/2008 gli EQS nel </a:t>
            </a:r>
            <a:r>
              <a:rPr lang="it-IT" noProof="0" dirty="0" err="1" smtClean="0"/>
              <a:t>biota</a:t>
            </a:r>
            <a:r>
              <a:rPr lang="it-IT" noProof="0" dirty="0" smtClean="0"/>
              <a:t> sono stati fissati per il PFOS</a:t>
            </a:r>
          </a:p>
          <a:p>
            <a:endParaRPr lang="it-IT" noProof="0" dirty="0" smtClean="0"/>
          </a:p>
          <a:p>
            <a:r>
              <a:rPr lang="it-IT" noProof="0" dirty="0" smtClean="0"/>
              <a:t>Confrontando i risultati ottenuti con l'EQS è risultato quello nessun campione</a:t>
            </a:r>
            <a:r>
              <a:rPr lang="it-IT" baseline="0" noProof="0" dirty="0" smtClean="0"/>
              <a:t> di mitili supera i valori di EQS per i PFAS</a:t>
            </a:r>
          </a:p>
          <a:p>
            <a:endParaRPr lang="it-IT" baseline="0" noProof="0" dirty="0" smtClean="0"/>
          </a:p>
          <a:p>
            <a:r>
              <a:rPr lang="it-IT" baseline="0" noProof="0" dirty="0" smtClean="0"/>
              <a:t>Ma come abbiamo visto però dai risultati che vi ho presentato fino ad ora il PFOS contribuisce alla </a:t>
            </a:r>
            <a:r>
              <a:rPr lang="it-IT" baseline="0" noProof="0" dirty="0" err="1" smtClean="0"/>
              <a:t>contamianazione</a:t>
            </a:r>
            <a:r>
              <a:rPr lang="it-IT" baseline="0" noProof="0" dirty="0" smtClean="0"/>
              <a:t> totale da PFAS solo per il 13 %</a:t>
            </a:r>
          </a:p>
          <a:p>
            <a:endParaRPr lang="it-IT" baseline="0" noProof="0" dirty="0" smtClean="0"/>
          </a:p>
          <a:p>
            <a:r>
              <a:rPr lang="it-IT" baseline="0" noProof="0" dirty="0" smtClean="0"/>
              <a:t>Proprio per questo motivo tali valori di riferimento ambientale sono in fase di revisione…</a:t>
            </a:r>
            <a:endParaRPr lang="it-IT" noProof="0" dirty="0" smtClean="0"/>
          </a:p>
          <a:p>
            <a:endParaRPr lang="it-IT" noProof="0" dirty="0" smtClean="0"/>
          </a:p>
          <a:p>
            <a:r>
              <a:rPr lang="it-IT" noProof="0" dirty="0" smtClean="0"/>
              <a:t>  </a:t>
            </a:r>
          </a:p>
          <a:p>
            <a:r>
              <a:rPr lang="it-IT" noProof="0" dirty="0" smtClean="0"/>
              <a:t>.</a:t>
            </a: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3682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Sicuramente</a:t>
            </a:r>
            <a:r>
              <a:rPr lang="it-IT" baseline="0" noProof="0" dirty="0" smtClean="0"/>
              <a:t> questa modifica consentirà di avere una stima più realistica della contaminazione da PFAS</a:t>
            </a:r>
            <a:endParaRPr lang="it-IT" noProof="0" dirty="0" smtClean="0"/>
          </a:p>
          <a:p>
            <a:r>
              <a:rPr lang="it-IT" noProof="0" dirty="0" smtClean="0"/>
              <a:t>.</a:t>
            </a: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76796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I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risultati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questo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monitoraggio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stati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raccolti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nell’ambito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del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progetto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di RC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WildSentinel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2021,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che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aveva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l’obiettivo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valutare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l’utilizzo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della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fauna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selvatica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come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sentinella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ambientale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utilizzando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specie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campionate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nel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centro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Italia, 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particolare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le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regioni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Marche e Umbria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Gli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animali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selvaticipossono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essere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utilizzati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come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sentinelle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per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monitorare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lo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stato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di salute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dell’ambiente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in cui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vivono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, in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modo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analogo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quanto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ormai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da tempo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fa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con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l’utilizzo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dei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mitili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ambiente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marino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nei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progetti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Mussel watch</a:t>
            </a: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35762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Questo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monitoraggio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ha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coinvolto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diverse specie di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mammiferi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che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vivono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nel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centro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Italia, 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particolare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nel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territorio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dell’Appennino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Umbro-Marchigiano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questa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slide è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rappresentata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sintesi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la catena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trofica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caratteristica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queste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zone,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che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vede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in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cima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lupo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animale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predatore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poi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una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serie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di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consumatori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secondary come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cinghiale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o la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volpe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ed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infine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consumatori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primary,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erbivori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tra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cui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capriolo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la leper e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riccio</a:t>
            </a: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247620" indent="-247620">
              <a:buFont typeface="Wingdings" panose="05000000000000000000" pitchFamily="2" charset="2"/>
              <a:buChar char="ü"/>
            </a:pP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13720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NELL’AMBITO DI QUESTO MONITORAGGIO SONO STATE SELEZIONATE 5 SPECIE DI MAMMIFERI TIPICHE DELL’APPENNINO UMBRO-MARCHIGIANO.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scelte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principalmene</a:t>
            </a:r>
            <a:r>
              <a:rPr lang="en-GB" baseline="0" dirty="0" smtClean="0"/>
              <a:t> in base al </a:t>
            </a:r>
            <a:r>
              <a:rPr lang="en-GB" baseline="0" dirty="0" err="1" smtClean="0"/>
              <a:t>livello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trofico</a:t>
            </a:r>
            <a:endParaRPr lang="en-GB" baseline="0" dirty="0" smtClean="0"/>
          </a:p>
          <a:p>
            <a:r>
              <a:rPr lang="en-GB" baseline="0" dirty="0" smtClean="0"/>
              <a:t>Le specie </a:t>
            </a:r>
            <a:r>
              <a:rPr lang="en-GB" baseline="0" dirty="0" err="1" smtClean="0"/>
              <a:t>selezionate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evidenziate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questa</a:t>
            </a:r>
            <a:r>
              <a:rPr lang="en-GB" baseline="0" dirty="0" smtClean="0"/>
              <a:t> slide: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Il </a:t>
            </a:r>
            <a:r>
              <a:rPr lang="en-GB" baseline="0" dirty="0" err="1" smtClean="0"/>
              <a:t>Lupo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animale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carnivoro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predatore</a:t>
            </a:r>
            <a:r>
              <a:rPr lang="en-GB" baseline="0" dirty="0" smtClean="0"/>
              <a:t>, al </a:t>
            </a:r>
            <a:r>
              <a:rPr lang="en-GB" baseline="0" dirty="0" err="1" smtClean="0"/>
              <a:t>vertice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della</a:t>
            </a:r>
            <a:r>
              <a:rPr lang="en-GB" baseline="0" dirty="0" smtClean="0"/>
              <a:t> catena </a:t>
            </a:r>
            <a:r>
              <a:rPr lang="en-GB" baseline="0" dirty="0" err="1" smtClean="0"/>
              <a:t>alimentare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Il </a:t>
            </a:r>
            <a:r>
              <a:rPr lang="en-GB" baseline="0" dirty="0" err="1" smtClean="0"/>
              <a:t>tasso</a:t>
            </a:r>
            <a:r>
              <a:rPr lang="en-GB" baseline="0" dirty="0" smtClean="0"/>
              <a:t> un piccolo </a:t>
            </a:r>
            <a:r>
              <a:rPr lang="en-GB" baseline="0" dirty="0" err="1" smtClean="0"/>
              <a:t>mammifero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abitudini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territoriali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animale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onnivoro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prevalentemente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insetti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lombrichi</a:t>
            </a:r>
            <a:r>
              <a:rPr lang="en-GB" baseline="0" dirty="0" smtClean="0"/>
              <a:t>, ma </a:t>
            </a:r>
            <a:r>
              <a:rPr lang="en-GB" baseline="0" dirty="0" err="1" smtClean="0"/>
              <a:t>anche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carcasse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animali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oltre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frutta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bacche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La </a:t>
            </a:r>
            <a:r>
              <a:rPr lang="en-GB" baseline="0" dirty="0" err="1" smtClean="0"/>
              <a:t>volpe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predatore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piccoli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mammiferi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uccelli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rettili</a:t>
            </a:r>
            <a:r>
              <a:rPr lang="en-GB" baseline="0" dirty="0" smtClean="0"/>
              <a:t> ma </a:t>
            </a:r>
            <a:r>
              <a:rPr lang="en-GB" baseline="0" dirty="0" err="1" smtClean="0"/>
              <a:t>anche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uova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frutta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bacche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Il </a:t>
            </a:r>
            <a:r>
              <a:rPr lang="en-GB" baseline="0" dirty="0" err="1" smtClean="0"/>
              <a:t>riccio</a:t>
            </a:r>
            <a:r>
              <a:rPr lang="en-GB" baseline="0" dirty="0" smtClean="0"/>
              <a:t>, piccolo </a:t>
            </a:r>
            <a:r>
              <a:rPr lang="en-GB" baseline="0" dirty="0" err="1" smtClean="0"/>
              <a:t>mammifero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onnivoro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nutre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insetti</a:t>
            </a:r>
            <a:r>
              <a:rPr lang="en-GB" baseline="0" dirty="0" smtClean="0"/>
              <a:t> ma </a:t>
            </a:r>
            <a:r>
              <a:rPr lang="en-GB" baseline="0" dirty="0" err="1" smtClean="0"/>
              <a:t>anche</a:t>
            </a:r>
            <a:r>
              <a:rPr lang="en-GB" baseline="0" dirty="0" smtClean="0"/>
              <a:t> piccolo </a:t>
            </a:r>
            <a:r>
              <a:rPr lang="en-GB" baseline="0" dirty="0" err="1" smtClean="0"/>
              <a:t>uccelli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topi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frutta</a:t>
            </a:r>
            <a:r>
              <a:rPr lang="en-GB" baseline="0" dirty="0" smtClean="0"/>
              <a:t> e ghiand3e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Il </a:t>
            </a:r>
            <a:r>
              <a:rPr lang="en-GB" baseline="0" dirty="0" err="1" smtClean="0"/>
              <a:t>capriolo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alimentazione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esclusivamente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erbivora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9154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Wingdings" panose="05000000000000000000" pitchFamily="2" charset="2"/>
              <a:buChar char="ü"/>
            </a:pPr>
            <a:endParaRPr lang="en-US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185715" indent="-185715">
              <a:buFont typeface="Wingdings" panose="05000000000000000000" pitchFamily="2" charset="2"/>
              <a:buChar char="ü"/>
            </a:pP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Per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ogni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specie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US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ea typeface="等线"/>
                <a:cs typeface="Times New Roman" panose="02020603050405020304" pitchFamily="18" charset="0"/>
              </a:rPr>
              <a:t>stati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analizzati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dagli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8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agli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11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esemplari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, e di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ciascun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esemplare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stati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analizzati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sia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muscolo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che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effectLst/>
                <a:ea typeface="等线"/>
                <a:cs typeface="Times New Roman" panose="02020603050405020304" pitchFamily="18" charset="0"/>
              </a:rPr>
              <a:t>fegato</a:t>
            </a:r>
            <a:endParaRPr lang="en-US" baseline="0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185715" indent="-185715">
              <a:buFont typeface="Wingdings" panose="05000000000000000000" pitchFamily="2" charset="2"/>
              <a:buChar char="ü"/>
            </a:pP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Tutti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gli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esemplari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arrivati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all’IZS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UM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tramite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centro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di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recupero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animali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selvatici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dell’associazione</a:t>
            </a:r>
            <a:r>
              <a:rPr lang="en-US" baseline="0" dirty="0" smtClean="0">
                <a:solidFill>
                  <a:srgbClr val="FF0000"/>
                </a:solidFill>
                <a:effectLst/>
                <a:ea typeface="等线"/>
                <a:cs typeface="Times New Roman" panose="02020603050405020304" pitchFamily="18" charset="0"/>
              </a:rPr>
              <a:t> wild Umbria</a:t>
            </a:r>
            <a:endParaRPr lang="en-US" dirty="0">
              <a:solidFill>
                <a:srgbClr val="FF0000"/>
              </a:solidFill>
              <a:effectLst/>
              <a:ea typeface="等线"/>
              <a:cs typeface="Times New Roman" panose="02020603050405020304" pitchFamily="18" charset="0"/>
            </a:endParaRPr>
          </a:p>
          <a:p>
            <a:endParaRPr lang="en-US" dirty="0">
              <a:ea typeface="等线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40068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300" dirty="0" smtClean="0"/>
          </a:p>
          <a:p>
            <a:pPr algn="just"/>
            <a:r>
              <a:rPr lang="en-GB" sz="1300" dirty="0" smtClean="0"/>
              <a:t>E </a:t>
            </a:r>
            <a:r>
              <a:rPr lang="en-GB" sz="1300" dirty="0" err="1" smtClean="0"/>
              <a:t>vediamo</a:t>
            </a:r>
            <a:r>
              <a:rPr lang="en-GB" sz="1300" dirty="0" smtClean="0"/>
              <a:t> </a:t>
            </a:r>
            <a:r>
              <a:rPr lang="en-GB" sz="1300" dirty="0" err="1" smtClean="0"/>
              <a:t>ora</a:t>
            </a:r>
            <a:r>
              <a:rPr lang="en-GB" sz="1300" dirty="0" smtClean="0"/>
              <a:t> I </a:t>
            </a:r>
            <a:r>
              <a:rPr lang="en-GB" sz="1300" dirty="0" err="1" smtClean="0"/>
              <a:t>risultati</a:t>
            </a:r>
            <a:r>
              <a:rPr lang="en-GB" sz="1300" dirty="0" smtClean="0"/>
              <a:t> </a:t>
            </a:r>
            <a:r>
              <a:rPr lang="en-GB" sz="1300" dirty="0" err="1" smtClean="0"/>
              <a:t>ottenuti</a:t>
            </a:r>
            <a:endParaRPr lang="en-GB" sz="1300" dirty="0" smtClean="0"/>
          </a:p>
          <a:p>
            <a:pPr algn="just"/>
            <a:r>
              <a:rPr lang="en-GB" sz="1300" dirty="0" smtClean="0"/>
              <a:t>Per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quel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che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rigurada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muscolo</a:t>
            </a:r>
            <a:r>
              <a:rPr lang="en-GB" sz="1300" baseline="0" dirty="0" smtClean="0"/>
              <a:t> ho </a:t>
            </a:r>
            <a:r>
              <a:rPr lang="en-GB" sz="1300" baseline="0" dirty="0" err="1" smtClean="0"/>
              <a:t>riportato</a:t>
            </a:r>
            <a:r>
              <a:rPr lang="en-GB" sz="1300" baseline="0" dirty="0" smtClean="0"/>
              <a:t> le </a:t>
            </a:r>
            <a:r>
              <a:rPr lang="en-GB" sz="1300" baseline="0" dirty="0" err="1" smtClean="0"/>
              <a:t>concentrazioni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misurate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nelle</a:t>
            </a:r>
            <a:r>
              <a:rPr lang="en-GB" sz="1300" baseline="0" dirty="0" smtClean="0"/>
              <a:t> diverse specie in </a:t>
            </a:r>
            <a:r>
              <a:rPr lang="en-GB" sz="1300" baseline="0" dirty="0" err="1" smtClean="0"/>
              <a:t>questa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tabella</a:t>
            </a:r>
            <a:r>
              <a:rPr lang="en-GB" sz="1300" baseline="0" dirty="0" smtClean="0"/>
              <a:t> in cui </a:t>
            </a:r>
            <a:r>
              <a:rPr lang="en-GB" sz="1300" baseline="0" dirty="0" err="1" smtClean="0"/>
              <a:t>vedete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evidenziati</a:t>
            </a:r>
            <a:r>
              <a:rPr lang="en-GB" sz="1300" baseline="0" dirty="0" smtClean="0"/>
              <a:t> I </a:t>
            </a:r>
            <a:r>
              <a:rPr lang="en-GB" sz="1300" baseline="0" dirty="0" err="1" smtClean="0"/>
              <a:t>valori</a:t>
            </a:r>
            <a:r>
              <a:rPr lang="en-GB" sz="1300" baseline="0" dirty="0" smtClean="0"/>
              <a:t> di media </a:t>
            </a:r>
            <a:r>
              <a:rPr lang="en-GB" sz="1300" baseline="0" dirty="0" err="1" smtClean="0"/>
              <a:t>mediana</a:t>
            </a:r>
            <a:r>
              <a:rPr lang="en-GB" sz="1300" baseline="0" dirty="0" smtClean="0"/>
              <a:t> min e max. </a:t>
            </a:r>
            <a:r>
              <a:rPr lang="en-GB" sz="1300" baseline="0" dirty="0" err="1" smtClean="0"/>
              <a:t>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stessi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risultati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stati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rappresentatai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graficamente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box plot. La specie in cui </a:t>
            </a:r>
            <a:r>
              <a:rPr lang="en-GB" sz="1300" baseline="0" dirty="0" err="1" smtClean="0"/>
              <a:t>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misurano</a:t>
            </a:r>
            <a:r>
              <a:rPr lang="en-GB" sz="1300" baseline="0" dirty="0" smtClean="0"/>
              <a:t> I </a:t>
            </a:r>
            <a:r>
              <a:rPr lang="en-GB" sz="1300" baseline="0" dirty="0" err="1" smtClean="0"/>
              <a:t>valori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medi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elevate per la </a:t>
            </a:r>
            <a:r>
              <a:rPr lang="en-GB" sz="1300" baseline="0" dirty="0" err="1" smtClean="0"/>
              <a:t>somma</a:t>
            </a:r>
            <a:r>
              <a:rPr lang="en-GB" sz="1300" baseline="0" dirty="0" smtClean="0"/>
              <a:t> di PFAS è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lupo</a:t>
            </a:r>
            <a:r>
              <a:rPr lang="en-GB" sz="1300" baseline="0" dirty="0" smtClean="0"/>
              <a:t> (circa 2 ppb) a cui </a:t>
            </a:r>
            <a:r>
              <a:rPr lang="en-GB" sz="1300" baseline="0" dirty="0" err="1" smtClean="0"/>
              <a:t>seguono</a:t>
            </a:r>
            <a:r>
              <a:rPr lang="en-GB" sz="1300" baseline="0" dirty="0" smtClean="0"/>
              <a:t> con </a:t>
            </a:r>
            <a:r>
              <a:rPr lang="en-GB" sz="1300" baseline="0" dirty="0" err="1" smtClean="0"/>
              <a:t>concetrazioni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medie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poco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basse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riccio</a:t>
            </a:r>
            <a:r>
              <a:rPr lang="en-GB" sz="1300" baseline="0" dirty="0" smtClean="0"/>
              <a:t> e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tasso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anche</a:t>
            </a:r>
            <a:r>
              <a:rPr lang="en-GB" sz="1300" baseline="0" dirty="0" smtClean="0"/>
              <a:t> se in </a:t>
            </a:r>
            <a:r>
              <a:rPr lang="en-GB" sz="1300" baseline="0" dirty="0" err="1" smtClean="0"/>
              <a:t>uno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esemplari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tasso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arrivano</a:t>
            </a:r>
            <a:r>
              <a:rPr lang="en-GB" sz="1300" baseline="0" dirty="0" smtClean="0"/>
              <a:t> a </a:t>
            </a:r>
            <a:r>
              <a:rPr lang="en-GB" sz="1300" baseline="0" dirty="0" err="1" smtClean="0"/>
              <a:t>misurare</a:t>
            </a:r>
            <a:r>
              <a:rPr lang="en-GB" sz="1300" baseline="0" dirty="0" smtClean="0"/>
              <a:t> I </a:t>
            </a:r>
            <a:r>
              <a:rPr lang="en-GB" sz="1300" baseline="0" dirty="0" err="1" smtClean="0"/>
              <a:t>valori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elavati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fino</a:t>
            </a:r>
            <a:r>
              <a:rPr lang="en-GB" sz="1300" baseline="0" dirty="0" smtClean="0"/>
              <a:t> a circa 7 ppb. 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bassa</a:t>
            </a:r>
            <a:r>
              <a:rPr lang="en-GB" sz="1300" baseline="0" dirty="0" smtClean="0"/>
              <a:t> è la </a:t>
            </a:r>
            <a:r>
              <a:rPr lang="en-GB" sz="1300" baseline="0" dirty="0" err="1" smtClean="0"/>
              <a:t>somma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dei</a:t>
            </a:r>
            <a:r>
              <a:rPr lang="en-GB" sz="1300" baseline="0" dirty="0" smtClean="0"/>
              <a:t> PFAS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muscolo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volpe</a:t>
            </a:r>
            <a:r>
              <a:rPr lang="en-GB" sz="1300" baseline="0" dirty="0" smtClean="0"/>
              <a:t> (0,6 ppb) </a:t>
            </a:r>
            <a:r>
              <a:rPr lang="en-GB" sz="1300" baseline="0" dirty="0" err="1" smtClean="0"/>
              <a:t>mentre</a:t>
            </a:r>
            <a:r>
              <a:rPr lang="en-GB" sz="1300" baseline="0" dirty="0" smtClean="0"/>
              <a:t> in </a:t>
            </a:r>
            <a:r>
              <a:rPr lang="en-GB" sz="1300" baseline="0" dirty="0" err="1" smtClean="0"/>
              <a:t>nessuno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esemplari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capriolo</a:t>
            </a:r>
            <a:r>
              <a:rPr lang="en-GB" sz="1300" baseline="0" dirty="0" smtClean="0"/>
              <a:t> I PFAS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muscolo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vengono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quantificati</a:t>
            </a:r>
            <a:r>
              <a:rPr lang="en-GB" sz="1300" baseline="0" dirty="0" smtClean="0"/>
              <a:t> a </a:t>
            </a:r>
            <a:r>
              <a:rPr lang="en-GB" sz="1300" baseline="0" dirty="0" err="1" smtClean="0"/>
              <a:t>concentrazioni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superiori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limiti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quantifica</a:t>
            </a:r>
            <a:endParaRPr lang="en-GB" sz="1300" baseline="0" dirty="0" smtClean="0"/>
          </a:p>
          <a:p>
            <a:pPr algn="just"/>
            <a:endParaRPr lang="en-GB" sz="1300" baseline="0" dirty="0" smtClean="0"/>
          </a:p>
          <a:p>
            <a:pPr algn="just"/>
            <a:endParaRPr lang="en-GB" sz="1300" dirty="0" smtClean="0"/>
          </a:p>
          <a:p>
            <a:endParaRPr lang="en-US" dirty="0">
              <a:effectLst/>
              <a:ea typeface="等线"/>
              <a:cs typeface="Times New Roman" panose="02020603050405020304" pitchFamily="18" charset="0"/>
            </a:endParaRPr>
          </a:p>
          <a:p>
            <a:endParaRPr lang="en-US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3258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dirty="0" smtClean="0"/>
              <a:t>Andiamo </a:t>
            </a:r>
            <a:r>
              <a:rPr lang="en-GB" sz="1300" dirty="0" err="1" smtClean="0"/>
              <a:t>ora</a:t>
            </a:r>
            <a:r>
              <a:rPr lang="en-GB" sz="1300" dirty="0" smtClean="0"/>
              <a:t> a </a:t>
            </a:r>
            <a:r>
              <a:rPr lang="en-GB" sz="1300" dirty="0" err="1" smtClean="0"/>
              <a:t>vedere</a:t>
            </a:r>
            <a:r>
              <a:rPr lang="en-GB" sz="1300" dirty="0" smtClean="0"/>
              <a:t> un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po</a:t>
            </a:r>
            <a:r>
              <a:rPr lang="en-GB" sz="1300" baseline="0" dirty="0" smtClean="0"/>
              <a:t>’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dettaglio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pattern di </a:t>
            </a:r>
            <a:r>
              <a:rPr lang="en-GB" sz="1300" baseline="0" dirty="0" err="1" smtClean="0"/>
              <a:t>contaminazione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quindi</a:t>
            </a:r>
            <a:r>
              <a:rPr lang="en-GB" sz="1300" baseline="0" dirty="0" smtClean="0"/>
              <a:t> come </a:t>
            </a:r>
            <a:r>
              <a:rPr lang="en-GB" sz="1300" baseline="0" dirty="0" err="1" smtClean="0"/>
              <a:t>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distribuiscono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tra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loro</a:t>
            </a:r>
            <a:r>
              <a:rPr lang="en-GB" sz="1300" baseline="0" dirty="0" smtClean="0"/>
              <a:t> I 20PFAS </a:t>
            </a:r>
            <a:r>
              <a:rPr lang="en-GB" sz="1300" baseline="0" dirty="0" err="1" smtClean="0"/>
              <a:t>analkizzati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rispetto</a:t>
            </a:r>
            <a:r>
              <a:rPr lang="en-GB" sz="1300" baseline="0" dirty="0" smtClean="0"/>
              <a:t> al </a:t>
            </a:r>
            <a:r>
              <a:rPr lang="en-GB" sz="1300" baseline="0" dirty="0" err="1" smtClean="0"/>
              <a:t>totale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nelle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differenti</a:t>
            </a:r>
            <a:r>
              <a:rPr lang="en-GB" sz="1300" baseline="0" dirty="0" smtClean="0"/>
              <a:t> specie e </a:t>
            </a:r>
            <a:r>
              <a:rPr lang="en-GB" sz="1300" baseline="0" dirty="0" err="1" smtClean="0"/>
              <a:t>nelle</a:t>
            </a:r>
            <a:r>
              <a:rPr lang="en-GB" sz="1300" baseline="0" dirty="0" smtClean="0"/>
              <a:t> due </a:t>
            </a:r>
            <a:r>
              <a:rPr lang="en-GB" sz="1300" baseline="0" dirty="0" err="1" smtClean="0"/>
              <a:t>matrici</a:t>
            </a:r>
            <a:endParaRPr lang="en-GB" sz="1300" baseline="0" dirty="0" smtClean="0"/>
          </a:p>
          <a:p>
            <a:r>
              <a:rPr lang="en-GB" sz="1300" baseline="0" dirty="0" smtClean="0"/>
              <a:t>In </a:t>
            </a:r>
            <a:r>
              <a:rPr lang="en-GB" sz="1300" baseline="0" dirty="0" err="1" smtClean="0"/>
              <a:t>questo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istogramma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vedete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riportate</a:t>
            </a:r>
            <a:r>
              <a:rPr lang="en-GB" sz="1300" baseline="0" dirty="0" smtClean="0"/>
              <a:t> le </a:t>
            </a:r>
            <a:r>
              <a:rPr lang="en-GB" sz="1300" baseline="0" dirty="0" err="1" smtClean="0"/>
              <a:t>concentrazioni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ciascun</a:t>
            </a:r>
            <a:r>
              <a:rPr lang="en-GB" sz="1300" baseline="0" dirty="0" smtClean="0"/>
              <a:t> PFAS </a:t>
            </a:r>
            <a:r>
              <a:rPr lang="en-GB" sz="1300" baseline="0" dirty="0" err="1" smtClean="0"/>
              <a:t>nelle</a:t>
            </a:r>
            <a:r>
              <a:rPr lang="en-GB" sz="1300" baseline="0" dirty="0" smtClean="0"/>
              <a:t> diverse specie </a:t>
            </a:r>
            <a:r>
              <a:rPr lang="en-GB" sz="1300" baseline="0" dirty="0" err="1" smtClean="0"/>
              <a:t>sia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muscolo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che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fegato</a:t>
            </a:r>
            <a:r>
              <a:rPr lang="en-GB" sz="1300" baseline="0" dirty="0" smtClean="0"/>
              <a:t>.</a:t>
            </a:r>
          </a:p>
          <a:p>
            <a:r>
              <a:rPr lang="en-GB" sz="1300" baseline="0" dirty="0" smtClean="0"/>
              <a:t>In </a:t>
            </a:r>
            <a:r>
              <a:rPr lang="en-GB" sz="1300" baseline="0" dirty="0" err="1" smtClean="0"/>
              <a:t>entrambe</a:t>
            </a:r>
            <a:r>
              <a:rPr lang="en-GB" sz="1300" baseline="0" dirty="0" smtClean="0"/>
              <a:t> le </a:t>
            </a:r>
            <a:r>
              <a:rPr lang="en-GB" sz="1300" baseline="0" dirty="0" err="1" smtClean="0"/>
              <a:t>matrici</a:t>
            </a:r>
            <a:r>
              <a:rPr lang="en-GB" sz="1300" baseline="0" dirty="0" smtClean="0"/>
              <a:t> e in </a:t>
            </a:r>
            <a:r>
              <a:rPr lang="en-GB" sz="1300" baseline="0" dirty="0" err="1" smtClean="0"/>
              <a:t>tutte</a:t>
            </a:r>
            <a:r>
              <a:rPr lang="en-GB" sz="1300" baseline="0" dirty="0" smtClean="0"/>
              <a:t> le specie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PFOS espresso come </a:t>
            </a:r>
            <a:r>
              <a:rPr lang="en-GB" sz="1300" baseline="0" dirty="0" err="1" smtClean="0"/>
              <a:t>somma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L+br</a:t>
            </a:r>
            <a:r>
              <a:rPr lang="en-GB" sz="1300" baseline="0" dirty="0" smtClean="0"/>
              <a:t> è </a:t>
            </a:r>
            <a:r>
              <a:rPr lang="en-GB" sz="1300" baseline="0" dirty="0" err="1" smtClean="0"/>
              <a:t>l’analita</a:t>
            </a:r>
            <a:r>
              <a:rPr lang="en-GB" sz="1300" baseline="0" dirty="0" smtClean="0"/>
              <a:t> con I </a:t>
            </a:r>
            <a:r>
              <a:rPr lang="en-GB" sz="1300" baseline="0" dirty="0" err="1" smtClean="0"/>
              <a:t>livelli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concentrazione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elevate, </a:t>
            </a:r>
            <a:r>
              <a:rPr lang="en-GB" sz="1300" baseline="0" dirty="0" err="1" smtClean="0"/>
              <a:t>rappresenta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31% </a:t>
            </a:r>
            <a:r>
              <a:rPr lang="en-GB" sz="1300" baseline="0" dirty="0" err="1" smtClean="0"/>
              <a:t>della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contaminazione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totale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muscolo</a:t>
            </a:r>
            <a:r>
              <a:rPr lang="en-GB" sz="1300" baseline="0" dirty="0" smtClean="0"/>
              <a:t> e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51%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fegato</a:t>
            </a:r>
            <a:endParaRPr lang="en-GB" sz="1300" baseline="0" dirty="0" smtClean="0"/>
          </a:p>
          <a:p>
            <a:r>
              <a:rPr lang="en-GB" sz="1300" baseline="0" dirty="0" err="1" smtClean="0"/>
              <a:t>Seguono</a:t>
            </a:r>
            <a:r>
              <a:rPr lang="en-GB" sz="1300" baseline="0" dirty="0" smtClean="0"/>
              <a:t> poi </a:t>
            </a:r>
            <a:r>
              <a:rPr lang="en-GB" sz="1300" baseline="0" dirty="0" err="1" smtClean="0"/>
              <a:t>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acidi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carbossilici</a:t>
            </a:r>
            <a:r>
              <a:rPr lang="en-GB" sz="1300" baseline="0" dirty="0" smtClean="0"/>
              <a:t> a </a:t>
            </a:r>
            <a:r>
              <a:rPr lang="en-GB" sz="1300" baseline="0" dirty="0" err="1" smtClean="0"/>
              <a:t>lunga</a:t>
            </a:r>
            <a:r>
              <a:rPr lang="en-GB" sz="1300" baseline="0" dirty="0" smtClean="0"/>
              <a:t> catena C8-C14 con </a:t>
            </a:r>
            <a:r>
              <a:rPr lang="en-GB" sz="1300" baseline="0" dirty="0" err="1" smtClean="0"/>
              <a:t>una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distribuzione</a:t>
            </a:r>
            <a:r>
              <a:rPr lang="en-GB" sz="1300" baseline="0" dirty="0" smtClean="0"/>
              <a:t> un </a:t>
            </a:r>
            <a:r>
              <a:rPr lang="en-GB" sz="1300" baseline="0" dirty="0" err="1" smtClean="0"/>
              <a:t>po</a:t>
            </a:r>
            <a:r>
              <a:rPr lang="en-GB" sz="1300" baseline="0" dirty="0" smtClean="0"/>
              <a:t>’ </a:t>
            </a:r>
            <a:r>
              <a:rPr lang="en-GB" sz="1300" baseline="0" dirty="0" err="1" smtClean="0"/>
              <a:t>diversa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tra</a:t>
            </a:r>
            <a:r>
              <a:rPr lang="en-GB" sz="1300" baseline="0" dirty="0" smtClean="0"/>
              <a:t> le due </a:t>
            </a:r>
            <a:r>
              <a:rPr lang="en-GB" sz="1300" baseline="0" dirty="0" err="1" smtClean="0"/>
              <a:t>matrici</a:t>
            </a:r>
            <a:r>
              <a:rPr lang="en-GB" sz="1300" baseline="0" dirty="0" smtClean="0"/>
              <a:t>  e le specie. </a:t>
            </a:r>
          </a:p>
          <a:p>
            <a:r>
              <a:rPr lang="en-GB" sz="1300" baseline="0" dirty="0" smtClean="0"/>
              <a:t>I </a:t>
            </a:r>
            <a:r>
              <a:rPr lang="en-GB" sz="1300" baseline="0" dirty="0" err="1" smtClean="0"/>
              <a:t>Pfas</a:t>
            </a:r>
            <a:r>
              <a:rPr lang="en-GB" sz="1300" baseline="0" dirty="0" smtClean="0"/>
              <a:t> a </a:t>
            </a:r>
            <a:r>
              <a:rPr lang="en-GB" sz="1300" baseline="0" dirty="0" err="1" smtClean="0"/>
              <a:t>corta</a:t>
            </a:r>
            <a:r>
              <a:rPr lang="en-GB" sz="1300" baseline="0" dirty="0" smtClean="0"/>
              <a:t> catena C4-C6 </a:t>
            </a:r>
            <a:r>
              <a:rPr lang="en-GB" sz="1300" baseline="0" dirty="0" err="1" smtClean="0"/>
              <a:t>sono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invece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sempre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risultati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inferiori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ai</a:t>
            </a:r>
            <a:r>
              <a:rPr lang="en-GB" sz="1300" baseline="0" dirty="0" smtClean="0"/>
              <a:t> LOQ </a:t>
            </a:r>
            <a:r>
              <a:rPr lang="en-GB" sz="1300" baseline="0" dirty="0" err="1" smtClean="0"/>
              <a:t>così</a:t>
            </a:r>
            <a:r>
              <a:rPr lang="en-GB" sz="1300" baseline="0" dirty="0" smtClean="0"/>
              <a:t> come I sulfonate a </a:t>
            </a:r>
            <a:r>
              <a:rPr lang="en-GB" sz="1300" baseline="0" dirty="0" err="1" smtClean="0"/>
              <a:t>lunga</a:t>
            </a:r>
            <a:r>
              <a:rPr lang="en-GB" sz="1300" baseline="0" dirty="0" smtClean="0"/>
              <a:t> catena C9-C12, a </a:t>
            </a:r>
            <a:r>
              <a:rPr lang="en-GB" sz="1300" baseline="0" dirty="0" err="1" smtClean="0"/>
              <a:t>conferma</a:t>
            </a:r>
            <a:r>
              <a:rPr lang="en-GB" sz="1300" baseline="0" dirty="0" smtClean="0"/>
              <a:t> del </a:t>
            </a:r>
            <a:r>
              <a:rPr lang="en-GB" sz="1300" baseline="0" dirty="0" err="1" smtClean="0"/>
              <a:t>loro</a:t>
            </a:r>
            <a:r>
              <a:rPr lang="en-GB" sz="1300" baseline="0" dirty="0" smtClean="0"/>
              <a:t> basso </a:t>
            </a:r>
            <a:r>
              <a:rPr lang="en-GB" sz="1300" baseline="0" dirty="0" err="1" smtClean="0"/>
              <a:t>potenziale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bioaccumulo</a:t>
            </a:r>
            <a:endParaRPr lang="en-GB" sz="1300" baseline="0" dirty="0" smtClean="0"/>
          </a:p>
          <a:p>
            <a:endParaRPr lang="en-GB" sz="1300" baseline="0" dirty="0" smtClean="0"/>
          </a:p>
          <a:p>
            <a:r>
              <a:rPr lang="en-GB" sz="1300" b="1" baseline="0" dirty="0" smtClean="0">
                <a:solidFill>
                  <a:srgbClr val="C00000"/>
                </a:solidFill>
              </a:rPr>
              <a:t>CORREGGERE GRAFICO</a:t>
            </a:r>
            <a:endParaRPr lang="en-GB" sz="1300" b="1" dirty="0" smtClean="0">
              <a:solidFill>
                <a:srgbClr val="C00000"/>
              </a:solidFill>
            </a:endParaRPr>
          </a:p>
          <a:p>
            <a:endParaRPr lang="en-GB" sz="1300" dirty="0" smtClean="0"/>
          </a:p>
          <a:p>
            <a:endParaRPr lang="en-GB" sz="1300" dirty="0" smtClean="0"/>
          </a:p>
          <a:p>
            <a:endParaRPr lang="en-US" dirty="0">
              <a:ea typeface="等线"/>
              <a:cs typeface="Times New Roman" panose="02020603050405020304" pitchFamily="18" charset="0"/>
            </a:endParaRPr>
          </a:p>
          <a:p>
            <a:endParaRPr lang="en-US" dirty="0">
              <a:effectLst/>
              <a:ea typeface="等线"/>
              <a:cs typeface="Times New Roman" panose="02020603050405020304" pitchFamily="18" charset="0"/>
            </a:endParaRPr>
          </a:p>
          <a:p>
            <a:endParaRPr lang="en-US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00879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dirty="0" smtClean="0"/>
              <a:t>Come </a:t>
            </a:r>
            <a:r>
              <a:rPr lang="en-GB" sz="1300" dirty="0" err="1" smtClean="0"/>
              <a:t>abbiamo</a:t>
            </a:r>
            <a:r>
              <a:rPr lang="en-GB" sz="1300" dirty="0" smtClean="0"/>
              <a:t> </a:t>
            </a:r>
            <a:r>
              <a:rPr lang="en-GB" sz="1300" dirty="0" err="1" smtClean="0"/>
              <a:t>detto</a:t>
            </a:r>
            <a:r>
              <a:rPr lang="en-GB" sz="1300" dirty="0" smtClean="0"/>
              <a:t> I </a:t>
            </a:r>
            <a:r>
              <a:rPr lang="en-GB" sz="1300" dirty="0" err="1" smtClean="0"/>
              <a:t>dati</a:t>
            </a:r>
            <a:r>
              <a:rPr lang="en-GB" sz="1300" dirty="0" smtClean="0"/>
              <a:t> relative al</a:t>
            </a:r>
            <a:r>
              <a:rPr lang="en-GB" sz="1300" baseline="0" dirty="0" smtClean="0"/>
              <a:t> PFOS </a:t>
            </a:r>
            <a:r>
              <a:rPr lang="en-GB" sz="1300" baseline="0" dirty="0" err="1" smtClean="0"/>
              <a:t>sono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riportati</a:t>
            </a:r>
            <a:r>
              <a:rPr lang="en-GB" sz="1300" baseline="0" dirty="0" smtClean="0"/>
              <a:t> come </a:t>
            </a:r>
            <a:r>
              <a:rPr lang="en-GB" sz="1300" baseline="0" dirty="0" err="1" smtClean="0"/>
              <a:t>somma</a:t>
            </a:r>
            <a:r>
              <a:rPr lang="en-GB" sz="1300" baseline="0" dirty="0" smtClean="0"/>
              <a:t> del </a:t>
            </a:r>
            <a:r>
              <a:rPr lang="en-GB" sz="1300" baseline="0" dirty="0" err="1" smtClean="0"/>
              <a:t>linerae</a:t>
            </a:r>
            <a:r>
              <a:rPr lang="en-GB" sz="1300" baseline="0" dirty="0" smtClean="0"/>
              <a:t> e </a:t>
            </a:r>
            <a:r>
              <a:rPr lang="en-GB" sz="1300" baseline="0" dirty="0" err="1" smtClean="0"/>
              <a:t>branched..ma</a:t>
            </a:r>
            <a:r>
              <a:rPr lang="en-GB" sz="1300" baseline="0" dirty="0" smtClean="0"/>
              <a:t> come </a:t>
            </a:r>
            <a:r>
              <a:rPr lang="en-GB" sz="1300" baseline="0" dirty="0" err="1" smtClean="0"/>
              <a:t>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distribuiscono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isomeri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tra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loro</a:t>
            </a:r>
            <a:r>
              <a:rPr lang="en-GB" sz="1300" baseline="0" dirty="0" smtClean="0"/>
              <a:t>? Nella </a:t>
            </a:r>
            <a:r>
              <a:rPr lang="en-GB" sz="1300" baseline="0" dirty="0" err="1" smtClean="0"/>
              <a:t>maggior</a:t>
            </a:r>
            <a:r>
              <a:rPr lang="en-GB" sz="1300" baseline="0" dirty="0" smtClean="0"/>
              <a:t> parte </a:t>
            </a:r>
            <a:r>
              <a:rPr lang="en-GB" sz="1300" baseline="0" dirty="0" err="1" smtClean="0"/>
              <a:t>delle</a:t>
            </a:r>
            <a:r>
              <a:rPr lang="en-GB" sz="1300" baseline="0" dirty="0" smtClean="0"/>
              <a:t> specie in </a:t>
            </a:r>
            <a:r>
              <a:rPr lang="en-GB" sz="1300" baseline="0" dirty="0" err="1" smtClean="0"/>
              <a:t>entrambe</a:t>
            </a:r>
            <a:r>
              <a:rPr lang="en-GB" sz="1300" baseline="0" dirty="0" smtClean="0"/>
              <a:t> le </a:t>
            </a:r>
            <a:r>
              <a:rPr lang="en-GB" sz="1300" baseline="0" dirty="0" err="1" smtClean="0"/>
              <a:t>matrici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l’isomer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lineare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risulta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essere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più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abbondante</a:t>
            </a:r>
            <a:r>
              <a:rPr lang="en-GB" sz="1300" baseline="0" dirty="0" smtClean="0"/>
              <a:t>, circa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90% del </a:t>
            </a:r>
            <a:r>
              <a:rPr lang="en-GB" sz="1300" baseline="0" dirty="0" err="1" smtClean="0"/>
              <a:t>totale</a:t>
            </a:r>
            <a:r>
              <a:rPr lang="en-GB" sz="1300" baseline="0" dirty="0" smtClean="0"/>
              <a:t>. In </a:t>
            </a:r>
            <a:r>
              <a:rPr lang="en-GB" sz="1300" baseline="0" dirty="0" err="1" smtClean="0"/>
              <a:t>generale</a:t>
            </a:r>
            <a:r>
              <a:rPr lang="en-GB" sz="1300" baseline="0" dirty="0" smtClean="0"/>
              <a:t> I </a:t>
            </a:r>
            <a:r>
              <a:rPr lang="en-GB" sz="1300" baseline="0" dirty="0" err="1" smtClean="0"/>
              <a:t>dati</a:t>
            </a:r>
            <a:r>
              <a:rPr lang="en-GB" sz="1300" baseline="0" dirty="0" smtClean="0"/>
              <a:t> di </a:t>
            </a:r>
            <a:r>
              <a:rPr lang="en-GB" sz="1300" baseline="0" dirty="0" err="1" smtClean="0"/>
              <a:t>letteratura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confermano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preferenziale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accumulo</a:t>
            </a:r>
            <a:r>
              <a:rPr lang="en-GB" sz="1300" baseline="0" dirty="0" smtClean="0"/>
              <a:t> del </a:t>
            </a:r>
            <a:r>
              <a:rPr lang="en-GB" sz="1300" baseline="0" dirty="0" err="1" smtClean="0"/>
              <a:t>lineare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rispetto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ramificati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nonostante</a:t>
            </a:r>
            <a:r>
              <a:rPr lang="en-GB" sz="1300" baseline="0" dirty="0" smtClean="0"/>
              <a:t> non </a:t>
            </a:r>
            <a:r>
              <a:rPr lang="en-GB" sz="1300" baseline="0" dirty="0" err="1" smtClean="0"/>
              <a:t>siano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ancora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stati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riportati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molti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sugli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animali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selvatici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terrestri</a:t>
            </a:r>
            <a:endParaRPr lang="en-GB" sz="1300" baseline="0" dirty="0" smtClean="0"/>
          </a:p>
          <a:p>
            <a:r>
              <a:rPr lang="en-GB" sz="1300" baseline="0" dirty="0" smtClean="0"/>
              <a:t>Solo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fegato</a:t>
            </a:r>
            <a:r>
              <a:rPr lang="en-GB" sz="1300" baseline="0" dirty="0" smtClean="0"/>
              <a:t> del </a:t>
            </a:r>
            <a:r>
              <a:rPr lang="en-GB" sz="1300" baseline="0" dirty="0" err="1" smtClean="0"/>
              <a:t>capriolo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osserva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una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ripartizione</a:t>
            </a:r>
            <a:r>
              <a:rPr lang="en-GB" sz="1300" baseline="0" dirty="0" smtClean="0"/>
              <a:t> 50/50. </a:t>
            </a:r>
            <a:r>
              <a:rPr lang="en-GB" sz="1300" baseline="0" dirty="0" err="1" smtClean="0"/>
              <a:t>questo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potrebbe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essere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attribuito</a:t>
            </a:r>
            <a:r>
              <a:rPr lang="en-GB" sz="1300" baseline="0" dirty="0" smtClean="0"/>
              <a:t> a </a:t>
            </a:r>
            <a:r>
              <a:rPr lang="en-GB" sz="1300" baseline="0" dirty="0" err="1" smtClean="0"/>
              <a:t>fattori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metabolici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legati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principolamente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alla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diffrente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dieta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erbivora</a:t>
            </a:r>
            <a:r>
              <a:rPr lang="en-GB" sz="1300" baseline="0" dirty="0" smtClean="0"/>
              <a:t>. E’ </a:t>
            </a:r>
            <a:r>
              <a:rPr lang="en-GB" sz="1300" baseline="0" dirty="0" err="1" smtClean="0"/>
              <a:t>noto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che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gli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isomeri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dei</a:t>
            </a:r>
            <a:r>
              <a:rPr lang="en-GB" sz="1300" baseline="0" dirty="0" smtClean="0"/>
              <a:t> PFAS </a:t>
            </a:r>
            <a:r>
              <a:rPr lang="en-GB" sz="1300" baseline="0" dirty="0" err="1" smtClean="0"/>
              <a:t>possono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avere</a:t>
            </a:r>
            <a:r>
              <a:rPr lang="en-GB" sz="1300" baseline="0" dirty="0" smtClean="0"/>
              <a:t> un </a:t>
            </a:r>
            <a:r>
              <a:rPr lang="en-GB" sz="1300" baseline="0" dirty="0" err="1" smtClean="0"/>
              <a:t>diverso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bioaccumulo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biota a </a:t>
            </a:r>
            <a:r>
              <a:rPr lang="en-GB" sz="1300" baseline="0" dirty="0" err="1" smtClean="0"/>
              <a:t>seconda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delle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abitudini</a:t>
            </a:r>
            <a:r>
              <a:rPr lang="en-GB" sz="1300" baseline="0" dirty="0" smtClean="0"/>
              <a:t> alimentary e </a:t>
            </a:r>
            <a:r>
              <a:rPr lang="en-GB" sz="1300" baseline="0" dirty="0" err="1" smtClean="0"/>
              <a:t>anche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della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distribuzione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geografica</a:t>
            </a:r>
            <a:r>
              <a:rPr lang="en-GB" sz="1300" baseline="0" dirty="0" smtClean="0"/>
              <a:t>, </a:t>
            </a:r>
            <a:r>
              <a:rPr lang="en-GB" sz="1300" baseline="0" dirty="0" err="1" smtClean="0"/>
              <a:t>tuttavia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sarebbe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necessario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effettuare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ulteriori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approfondimenti</a:t>
            </a:r>
            <a:r>
              <a:rPr lang="en-GB" sz="1300" baseline="0" dirty="0" smtClean="0"/>
              <a:t> per </a:t>
            </a:r>
            <a:r>
              <a:rPr lang="en-GB" sz="1300" baseline="0" dirty="0" err="1" smtClean="0"/>
              <a:t>confermare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questo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dato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ottenut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nel</a:t>
            </a:r>
            <a:r>
              <a:rPr lang="en-GB" sz="1300" baseline="0" dirty="0" smtClean="0"/>
              <a:t> </a:t>
            </a:r>
            <a:r>
              <a:rPr lang="en-GB" sz="1300" baseline="0" dirty="0" err="1" smtClean="0"/>
              <a:t>capriolo</a:t>
            </a:r>
            <a:r>
              <a:rPr lang="en-GB" sz="1300" baseline="0" dirty="0" smtClean="0"/>
              <a:t>.</a:t>
            </a:r>
            <a:endParaRPr lang="en-GB" sz="1300" dirty="0" smtClean="0"/>
          </a:p>
          <a:p>
            <a:endParaRPr lang="en-GB" sz="13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7334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ffectLst/>
              <a:ea typeface="等线"/>
              <a:cs typeface="Times New Roman" panose="02020603050405020304" pitchFamily="18" charset="0"/>
            </a:endParaRPr>
          </a:p>
          <a:p>
            <a:endParaRPr lang="en-GB" dirty="0" smtClean="0">
              <a:effectLst/>
              <a:ea typeface="等线"/>
              <a:cs typeface="Times New Roman" panose="02020603050405020304" pitchFamily="18" charset="0"/>
            </a:endParaRPr>
          </a:p>
          <a:p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I PFAS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un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gruppo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molto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ampio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che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conta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piu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5000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sostanze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.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Essi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grazie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alle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loro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proprietà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chimico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fisiche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resistenza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alla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degradazione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chimica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e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fisica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stati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ampiamente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utilizzati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per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più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svariati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usi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tecnologigi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, grazie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alle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loro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proprietà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idrorepellenza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,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resistenza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ad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grassi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e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ininfiammabilità</a:t>
            </a:r>
            <a:endParaRPr lang="en-GB" dirty="0" smtClean="0">
              <a:effectLst/>
              <a:ea typeface="等线"/>
              <a:cs typeface="Times New Roman" panose="02020603050405020304" pitchFamily="18" charset="0"/>
            </a:endParaRPr>
          </a:p>
          <a:p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Tra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tutti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i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PFAS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nell’ambito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effectLst/>
                <a:ea typeface="等线"/>
                <a:cs typeface="Times New Roman" panose="02020603050405020304" pitchFamily="18" charset="0"/>
              </a:rPr>
              <a:t>dei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nostri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studi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sono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stati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analizzati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dirty="0" smtClean="0">
                <a:effectLst/>
                <a:ea typeface="等线"/>
                <a:cs typeface="Times New Roman" panose="02020603050405020304" pitchFamily="18" charset="0"/>
              </a:rPr>
              <a:t>19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PFAS a catena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lineare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di cui 11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acidi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perfluoro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carbossilici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e 8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solfonati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. Il PFOS è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stato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determinate come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somma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dell’isomer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lineare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più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ramificato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. E’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stato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incluso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nell’analisi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anche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il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PFOSA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nel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monitoraggio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dei</a:t>
            </a:r>
            <a:r>
              <a:rPr lang="en-GB" baseline="0" dirty="0" smtClean="0">
                <a:effectLst/>
                <a:ea typeface="等线"/>
                <a:cs typeface="Times New Roman" panose="02020603050405020304" pitchFamily="18" charset="0"/>
              </a:rPr>
              <a:t> </a:t>
            </a:r>
            <a:r>
              <a:rPr lang="en-GB" baseline="0" dirty="0" err="1" smtClean="0">
                <a:effectLst/>
                <a:ea typeface="等线"/>
                <a:cs typeface="Times New Roman" panose="02020603050405020304" pitchFamily="18" charset="0"/>
              </a:rPr>
              <a:t>selvatici</a:t>
            </a:r>
            <a:endParaRPr lang="en-GB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40300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 smtClean="0"/>
              <a:t>Abbiamo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provato</a:t>
            </a:r>
            <a:r>
              <a:rPr lang="en-US" sz="1300" baseline="0" dirty="0" smtClean="0"/>
              <a:t> a </a:t>
            </a:r>
            <a:r>
              <a:rPr lang="en-US" sz="1300" baseline="0" dirty="0" err="1" smtClean="0"/>
              <a:t>definire</a:t>
            </a:r>
            <a:r>
              <a:rPr lang="en-US" sz="1300" baseline="0" dirty="0" smtClean="0"/>
              <a:t> in </a:t>
            </a:r>
            <a:r>
              <a:rPr lang="en-US" sz="1300" baseline="0" dirty="0" err="1" smtClean="0"/>
              <a:t>modo</a:t>
            </a:r>
            <a:r>
              <a:rPr lang="en-US" sz="1300" baseline="0" dirty="0" smtClean="0"/>
              <a:t> molto </a:t>
            </a:r>
            <a:r>
              <a:rPr lang="en-US" sz="1300" baseline="0" dirty="0" err="1" smtClean="0"/>
              <a:t>preliminare</a:t>
            </a:r>
            <a:r>
              <a:rPr lang="en-US" sz="1300" baseline="0" dirty="0" smtClean="0"/>
              <a:t> un trend </a:t>
            </a:r>
            <a:r>
              <a:rPr lang="en-US" sz="1300" baseline="0" dirty="0" err="1" smtClean="0"/>
              <a:t>di</a:t>
            </a:r>
            <a:r>
              <a:rPr lang="en-US" sz="1300" baseline="0" dirty="0" smtClean="0"/>
              <a:t> </a:t>
            </a:r>
            <a:r>
              <a:rPr lang="en-US" sz="1300" baseline="0" smtClean="0"/>
              <a:t>acuumulo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nella</a:t>
            </a:r>
            <a:r>
              <a:rPr lang="en-US" sz="1300" baseline="0" dirty="0" smtClean="0"/>
              <a:t> catena </a:t>
            </a:r>
            <a:r>
              <a:rPr lang="en-US" sz="1300" baseline="0" dirty="0" err="1" smtClean="0"/>
              <a:t>alimentare</a:t>
            </a:r>
            <a:r>
              <a:rPr lang="en-US" sz="1300" baseline="0" dirty="0" smtClean="0"/>
              <a:t>, in </a:t>
            </a:r>
            <a:r>
              <a:rPr lang="en-US" sz="1300" baseline="0" dirty="0" err="1" smtClean="0"/>
              <a:t>funzione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dell’alimentazione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della</a:t>
            </a:r>
            <a:r>
              <a:rPr lang="en-US" sz="1300" baseline="0" dirty="0" smtClean="0"/>
              <a:t> specie considerate. Nella </a:t>
            </a:r>
            <a:r>
              <a:rPr lang="en-US" sz="1300" baseline="0" dirty="0" err="1" smtClean="0"/>
              <a:t>matrice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muscolo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il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livello</a:t>
            </a:r>
            <a:r>
              <a:rPr lang="en-US" sz="1300" baseline="0" dirty="0" smtClean="0"/>
              <a:t> di </a:t>
            </a:r>
            <a:r>
              <a:rPr lang="en-US" sz="1300" baseline="0" dirty="0" err="1" smtClean="0"/>
              <a:t>contaminazione</a:t>
            </a:r>
            <a:r>
              <a:rPr lang="en-US" sz="1300" baseline="0" dirty="0" smtClean="0"/>
              <a:t> del </a:t>
            </a:r>
            <a:r>
              <a:rPr lang="en-US" sz="1300" baseline="0" dirty="0" err="1" smtClean="0"/>
              <a:t>lupo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carnivoro</a:t>
            </a:r>
            <a:r>
              <a:rPr lang="en-US" sz="1300" baseline="0" dirty="0" smtClean="0"/>
              <a:t> e </a:t>
            </a:r>
            <a:r>
              <a:rPr lang="en-US" sz="1300" baseline="0" dirty="0" err="1" smtClean="0"/>
              <a:t>predatore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risulta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confrontabile</a:t>
            </a:r>
            <a:r>
              <a:rPr lang="en-US" sz="1300" baseline="0" dirty="0" smtClean="0"/>
              <a:t> con </a:t>
            </a:r>
            <a:r>
              <a:rPr lang="en-US" sz="1300" baseline="0" dirty="0" err="1" smtClean="0"/>
              <a:t>quello</a:t>
            </a:r>
            <a:r>
              <a:rPr lang="en-US" sz="1300" baseline="0" dirty="0" smtClean="0"/>
              <a:t> del </a:t>
            </a:r>
            <a:r>
              <a:rPr lang="en-US" sz="1300" baseline="0" dirty="0" err="1" smtClean="0"/>
              <a:t>tasso</a:t>
            </a:r>
            <a:r>
              <a:rPr lang="en-US" sz="1300" baseline="0" dirty="0" smtClean="0"/>
              <a:t> e del </a:t>
            </a:r>
            <a:r>
              <a:rPr lang="en-US" sz="1300" baseline="0" dirty="0" err="1" smtClean="0"/>
              <a:t>riccio</a:t>
            </a:r>
            <a:r>
              <a:rPr lang="en-US" sz="1300" baseline="0" dirty="0" smtClean="0"/>
              <a:t> a cui </a:t>
            </a:r>
            <a:r>
              <a:rPr lang="en-US" sz="1300" baseline="0" dirty="0" err="1" smtClean="0"/>
              <a:t>seguono</a:t>
            </a:r>
            <a:r>
              <a:rPr lang="en-US" sz="1300" baseline="0" dirty="0" smtClean="0"/>
              <a:t> la </a:t>
            </a:r>
            <a:r>
              <a:rPr lang="en-US" sz="1300" baseline="0" dirty="0" err="1" smtClean="0"/>
              <a:t>volpe</a:t>
            </a:r>
            <a:r>
              <a:rPr lang="en-US" sz="1300" baseline="0" dirty="0" smtClean="0"/>
              <a:t> e </a:t>
            </a:r>
            <a:r>
              <a:rPr lang="en-US" sz="1300" baseline="0" dirty="0" err="1" smtClean="0"/>
              <a:t>infine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l’erbivoro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capriolo</a:t>
            </a:r>
            <a:endParaRPr lang="en-US" sz="1300" baseline="0" dirty="0" smtClean="0"/>
          </a:p>
          <a:p>
            <a:endParaRPr lang="en-US" sz="1300" baseline="0" dirty="0" smtClean="0"/>
          </a:p>
          <a:p>
            <a:r>
              <a:rPr lang="en-US" sz="1300" baseline="0" dirty="0" err="1" smtClean="0"/>
              <a:t>Nel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fegato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invece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il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tasso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risulta</a:t>
            </a:r>
            <a:r>
              <a:rPr lang="en-US" sz="1300" baseline="0" dirty="0" smtClean="0"/>
              <a:t> molto </a:t>
            </a:r>
            <a:r>
              <a:rPr lang="en-US" sz="1300" baseline="0" dirty="0" err="1" smtClean="0"/>
              <a:t>più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contaminato</a:t>
            </a:r>
            <a:r>
              <a:rPr lang="en-US" sz="1300" baseline="0" dirty="0" smtClean="0"/>
              <a:t> del </a:t>
            </a:r>
            <a:r>
              <a:rPr lang="en-US" sz="1300" baseline="0" dirty="0" err="1" smtClean="0"/>
              <a:t>carnivoro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lupo</a:t>
            </a:r>
            <a:r>
              <a:rPr lang="en-US" sz="1300" baseline="0" dirty="0" smtClean="0"/>
              <a:t> a cui </a:t>
            </a:r>
            <a:r>
              <a:rPr lang="en-US" sz="1300" baseline="0" dirty="0" err="1" smtClean="0"/>
              <a:t>seguono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il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riccio</a:t>
            </a:r>
            <a:r>
              <a:rPr lang="en-US" sz="1300" baseline="0" dirty="0" smtClean="0"/>
              <a:t> la </a:t>
            </a:r>
            <a:r>
              <a:rPr lang="en-US" sz="1300" baseline="0" dirty="0" err="1" smtClean="0"/>
              <a:t>volpe</a:t>
            </a:r>
            <a:r>
              <a:rPr lang="en-US" sz="1300" baseline="0" dirty="0" smtClean="0"/>
              <a:t> e </a:t>
            </a:r>
            <a:r>
              <a:rPr lang="en-US" sz="1300" baseline="0" dirty="0" err="1" smtClean="0"/>
              <a:t>il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capriolo</a:t>
            </a:r>
            <a:endParaRPr lang="en-US" sz="1300" baseline="0" dirty="0" smtClean="0"/>
          </a:p>
          <a:p>
            <a:endParaRPr lang="en-US" sz="1300" baseline="0" dirty="0" smtClean="0"/>
          </a:p>
          <a:p>
            <a:r>
              <a:rPr lang="en-US" sz="1300" baseline="0" dirty="0" smtClean="0"/>
              <a:t>Uno </a:t>
            </a:r>
            <a:r>
              <a:rPr lang="en-US" sz="1300" baseline="0" dirty="0" err="1" smtClean="0"/>
              <a:t>strudio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effettuato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nel</a:t>
            </a:r>
            <a:r>
              <a:rPr lang="en-US" sz="1300" baseline="0" dirty="0" smtClean="0"/>
              <a:t> 2023 in diverse specie di </a:t>
            </a:r>
            <a:r>
              <a:rPr lang="en-US" sz="1300" baseline="0" dirty="0" err="1" smtClean="0"/>
              <a:t>mammiferi</a:t>
            </a:r>
            <a:r>
              <a:rPr lang="en-US" sz="1300" baseline="0" dirty="0" smtClean="0"/>
              <a:t> con </a:t>
            </a:r>
            <a:r>
              <a:rPr lang="en-US" sz="1300" baseline="0" dirty="0" err="1" smtClean="0"/>
              <a:t>una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diversa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alimentazione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conferma</a:t>
            </a:r>
            <a:r>
              <a:rPr lang="en-US" sz="1300" baseline="0" dirty="0" smtClean="0"/>
              <a:t>, per I </a:t>
            </a:r>
            <a:r>
              <a:rPr lang="en-US" sz="1300" baseline="0" dirty="0" err="1" smtClean="0"/>
              <a:t>mammiferi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terrestri</a:t>
            </a:r>
            <a:r>
              <a:rPr lang="en-US" sz="1300" baseline="0" dirty="0" smtClean="0"/>
              <a:t>, </a:t>
            </a:r>
            <a:r>
              <a:rPr lang="en-US" sz="1300" baseline="0" dirty="0" err="1" smtClean="0"/>
              <a:t>una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maggiore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contaminazione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degli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onnivori</a:t>
            </a:r>
            <a:r>
              <a:rPr lang="en-US" sz="1300" baseline="0" dirty="0" smtClean="0"/>
              <a:t> (</a:t>
            </a:r>
            <a:r>
              <a:rPr lang="en-US" sz="1300" baseline="0" dirty="0" err="1" smtClean="0"/>
              <a:t>cinghiale</a:t>
            </a:r>
            <a:r>
              <a:rPr lang="en-US" sz="1300" baseline="0" dirty="0" smtClean="0"/>
              <a:t>) </a:t>
            </a:r>
            <a:r>
              <a:rPr lang="en-US" sz="1300" baseline="0" dirty="0" err="1" smtClean="0"/>
              <a:t>rispetto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ai</a:t>
            </a:r>
            <a:r>
              <a:rPr lang="en-US" sz="1300" baseline="0" dirty="0" smtClean="0"/>
              <a:t> carnivore e </a:t>
            </a:r>
            <a:r>
              <a:rPr lang="en-US" sz="1300" baseline="0" dirty="0" err="1" smtClean="0"/>
              <a:t>agli</a:t>
            </a:r>
            <a:r>
              <a:rPr lang="en-US" sz="1300" baseline="0" dirty="0" smtClean="0"/>
              <a:t> </a:t>
            </a:r>
            <a:r>
              <a:rPr lang="en-US" sz="1300" baseline="0" dirty="0" err="1" smtClean="0"/>
              <a:t>erbivori</a:t>
            </a:r>
            <a:endParaRPr lang="en-US" sz="1300" dirty="0" smtClean="0"/>
          </a:p>
          <a:p>
            <a:endParaRPr lang="en-US" sz="13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42720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Concludendo</a:t>
            </a:r>
            <a:r>
              <a:rPr lang="en-GB" dirty="0" smtClean="0"/>
              <a:t> </a:t>
            </a:r>
            <a:r>
              <a:rPr lang="en-GB" dirty="0" err="1" smtClean="0"/>
              <a:t>quindi</a:t>
            </a:r>
            <a:r>
              <a:rPr lang="en-GB" dirty="0" smtClean="0"/>
              <a:t> </a:t>
            </a:r>
            <a:r>
              <a:rPr lang="en-GB" dirty="0" err="1" smtClean="0"/>
              <a:t>possiamo</a:t>
            </a:r>
            <a:r>
              <a:rPr lang="en-GB" baseline="0" dirty="0" smtClean="0"/>
              <a:t> dire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…..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Il </a:t>
            </a:r>
            <a:r>
              <a:rPr lang="en-GB" baseline="0" dirty="0" err="1" smtClean="0"/>
              <a:t>lavoro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ovviamente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necessita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ulteriori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indagini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approfondimenti</a:t>
            </a:r>
            <a:r>
              <a:rPr lang="en-GB" baseline="0" dirty="0" smtClean="0"/>
              <a:t>, in </a:t>
            </a:r>
            <a:r>
              <a:rPr lang="en-GB" baseline="0" dirty="0" err="1" smtClean="0"/>
              <a:t>particolare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valutazione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dettagliata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abitudini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delle</a:t>
            </a:r>
            <a:r>
              <a:rPr lang="en-GB" baseline="0" dirty="0" smtClean="0"/>
              <a:t> diverse specie, per </a:t>
            </a:r>
            <a:r>
              <a:rPr lang="en-GB" baseline="0" dirty="0" err="1" smtClean="0"/>
              <a:t>spiegare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trend di </a:t>
            </a:r>
            <a:r>
              <a:rPr lang="en-GB" baseline="0" dirty="0" err="1" smtClean="0"/>
              <a:t>accumulo</a:t>
            </a:r>
            <a:r>
              <a:rPr lang="en-GB" baseline="0" dirty="0" smtClean="0"/>
              <a:t>, </a:t>
            </a:r>
          </a:p>
          <a:p>
            <a:r>
              <a:rPr lang="en-GB" baseline="0" dirty="0" smtClean="0"/>
              <a:t>Un’ </a:t>
            </a:r>
            <a:r>
              <a:rPr lang="en-GB" baseline="0" dirty="0" err="1" smtClean="0"/>
              <a:t>elaborazione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statistica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riulatati</a:t>
            </a:r>
            <a:endParaRPr lang="en-GB" baseline="0" dirty="0" smtClean="0"/>
          </a:p>
          <a:p>
            <a:r>
              <a:rPr lang="en-GB" baseline="0" dirty="0" smtClean="0"/>
              <a:t>E </a:t>
            </a:r>
            <a:r>
              <a:rPr lang="en-GB" baseline="0" dirty="0" err="1" smtClean="0"/>
              <a:t>amplaiare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numero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speice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dati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75410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89089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 il regolamento 2388/2022 sono stati fissati</a:t>
            </a:r>
            <a:r>
              <a:rPr lang="it-IT" baseline="0" dirty="0" smtClean="0"/>
              <a:t> limiti massimi per 4 </a:t>
            </a:r>
            <a:r>
              <a:rPr lang="it-IT" baseline="0" dirty="0" err="1" smtClean="0"/>
              <a:t>PFASs</a:t>
            </a:r>
            <a:r>
              <a:rPr lang="it-IT" baseline="0" dirty="0" smtClean="0"/>
              <a:t>  e per la loro somma a partire dal primo gennaio 2023. Confrontando pertanto i risultati da noi ottenuti con tali limiti si evidenzia come in nessun campione i PFAS siano stati riscontrali a livelli al di sopra dei limiti massimi, ed i livelli misurati per le single molecole e la somma sono almeno 10 volte inferiori rispetto ai limiti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7195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I risultati che vogliamo condividere con voi sono stati ottenuti nell'ambito del un progetto di ricerca strategico mare 2021, finanziato dal Ministero della Salute Italiano ed</a:t>
            </a:r>
            <a:r>
              <a:rPr lang="it-IT" baseline="0" dirty="0" smtClean="0">
                <a:effectLst/>
                <a:ea typeface="等线"/>
                <a:cs typeface="Times New Roman" panose="02020603050405020304" pitchFamily="18" charset="0"/>
              </a:rPr>
              <a:t> intitolato</a:t>
            </a: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 «il mare in rete»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L’unicità di tale progetto è quella di essere riuscito a coinvolgere tutti gli</a:t>
            </a:r>
            <a:r>
              <a:rPr lang="it-IT" baseline="0" dirty="0" smtClean="0">
                <a:effectLst/>
                <a:ea typeface="等线"/>
                <a:cs typeface="Times New Roman" panose="02020603050405020304" pitchFamily="18" charset="0"/>
              </a:rPr>
              <a:t> IIZZSS italiani nel raggiungimento di definiti obiettivi specifici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>
                <a:effectLst/>
                <a:ea typeface="等线"/>
                <a:cs typeface="Times New Roman" panose="02020603050405020304" pitchFamily="18" charset="0"/>
              </a:rPr>
              <a:t>Lo scopo del progetto era ………..leggere testo in diapositiva</a:t>
            </a: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Lo scopo del progetto era quello di misurare i ritardanti di fiamma bromurati e le sostanze </a:t>
            </a:r>
            <a:r>
              <a:rPr lang="it-IT" dirty="0" err="1" smtClean="0">
                <a:effectLst/>
                <a:ea typeface="等线"/>
                <a:cs typeface="Times New Roman" panose="02020603050405020304" pitchFamily="18" charset="0"/>
              </a:rPr>
              <a:t>perfluoroalchiliche</a:t>
            </a: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 nei mitili raccolti lungo tutta la costa italiana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con il duplice obiettivo di monitorare lo stato di salute dell’ambiente marino, utilizzando i mitili come sentinelle della contaminazione, come già descritto nella direttiva quadro sulle acque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e la sicurezza dei mitili come risorsa alimentare sostenibile nell'ambito dei controlli ufficiali e di altre attività ufficiali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effectLst/>
              <a:ea typeface="等线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effectLst/>
                <a:ea typeface="等线"/>
                <a:cs typeface="Times New Roman" panose="02020603050405020304" pitchFamily="18" charset="0"/>
              </a:rPr>
              <a:t>Il comportamento sessile e filtratore delle cozze li rende organismi in grado di concentrare i contaminanti idrofobici dall'acqua.</a:t>
            </a:r>
            <a:endParaRPr lang="en-US" dirty="0" smtClean="0">
              <a:solidFill>
                <a:srgbClr val="FF0000"/>
              </a:solidFill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2737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noProof="0" dirty="0" smtClean="0"/>
              <a:t>Poche parole sull'Area di studio che ha coinvolto l'intera penisola italiana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it-IT" noProof="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noProof="0" dirty="0" smtClean="0"/>
              <a:t>In dieci regioni costiere italiane  è stato individuato un punto di campionamento e i mitili sono stati raccolti mensilmente per un anno intero, purtroppo in alcuni punti non si sono riusciti a raccogliere tutti e dodici i campioni e si è </a:t>
            </a:r>
            <a:r>
              <a:rPr lang="it-IT" noProof="0" dirty="0" err="1" smtClean="0"/>
              <a:t>petanto</a:t>
            </a:r>
            <a:r>
              <a:rPr lang="it-IT" noProof="0" dirty="0" smtClean="0"/>
              <a:t> raggiunto un totale di 103 campioni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it-IT" noProof="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noProof="0" dirty="0" smtClean="0"/>
              <a:t>La campagna di campionamento è stata condotta dagli Istituti Zooprofilattici Sperimentali e l’Istituto Zooprofilattico Sperimentale dell’Umbria e delle Marche è stato incaricato dell’analisi dei POP</a:t>
            </a: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22633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I risultati ottenuti: </a:t>
            </a:r>
          </a:p>
          <a:p>
            <a:endParaRPr lang="it-IT" baseline="0" dirty="0" smtClean="0"/>
          </a:p>
          <a:p>
            <a:r>
              <a:rPr lang="it-IT" baseline="0" dirty="0" smtClean="0"/>
              <a:t>In primo luogo è da evidenziare come tali sostanze sano state misurate in tutti i campioni analizzati tranne che in tre campioni degli 11 prelevati in Campania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Il livello mediano misurato in tutti i campioni per la somma di 19 PFAS era 0,123 </a:t>
            </a:r>
            <a:r>
              <a:rPr lang="it-IT" baseline="0" dirty="0" err="1" smtClean="0"/>
              <a:t>ug</a:t>
            </a:r>
            <a:r>
              <a:rPr lang="it-IT" baseline="0" dirty="0" smtClean="0"/>
              <a:t>/kg con valori minimi di 0,010 in Campania e massimi in Emilia Romagna e Liguria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Pertant</a:t>
            </a:r>
            <a:r>
              <a:rPr lang="it-IT" baseline="0" dirty="0" smtClean="0"/>
              <a:t> Emilia Romagna e Liguria sono le regioni che presentano i livelli mediani più alti, mentre </a:t>
            </a:r>
          </a:p>
          <a:p>
            <a:endParaRPr lang="it-IT" baseline="0" dirty="0" smtClean="0"/>
          </a:p>
          <a:p>
            <a:r>
              <a:rPr lang="it-IT" baseline="0" dirty="0" smtClean="0"/>
              <a:t>Lazio, Campania e Sardegna sono le regioni con i livelli mediani di PFAS più bassi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5776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Un altro modo per vedere i risultati</a:t>
            </a:r>
            <a:r>
              <a:rPr lang="it-IT" baseline="0" noProof="0" dirty="0" smtClean="0"/>
              <a:t> è</a:t>
            </a:r>
            <a:r>
              <a:rPr lang="it-IT" noProof="0" dirty="0" smtClean="0"/>
              <a:t> contestualizzando i</a:t>
            </a:r>
            <a:r>
              <a:rPr lang="it-IT" baseline="0" noProof="0" dirty="0" smtClean="0"/>
              <a:t> livelli misurati in una distribuzione geografica dei punti di prelievo.</a:t>
            </a:r>
            <a:endParaRPr lang="it-IT" noProof="0" dirty="0" smtClean="0"/>
          </a:p>
          <a:p>
            <a:endParaRPr lang="it-IT" noProof="0" dirty="0" smtClean="0"/>
          </a:p>
          <a:p>
            <a:r>
              <a:rPr lang="it-IT" noProof="0" dirty="0" smtClean="0"/>
              <a:t>La cartina mostra la collocazione geografica del punto</a:t>
            </a:r>
            <a:r>
              <a:rPr lang="it-IT" baseline="0" noProof="0" dirty="0" smtClean="0"/>
              <a:t> di prelievo e la dimensione e l’intensità di colore del cerchietto indicano l’intervallo di contaminazione</a:t>
            </a:r>
            <a:r>
              <a:rPr lang="it-IT" noProof="0" dirty="0" smtClean="0"/>
              <a:t>.</a:t>
            </a:r>
          </a:p>
          <a:p>
            <a:endParaRPr lang="it-IT" noProof="0" dirty="0" smtClean="0"/>
          </a:p>
          <a:p>
            <a:r>
              <a:rPr lang="it-IT" noProof="0" dirty="0" smtClean="0"/>
              <a:t>È evidente che Liguria ed Emilia Romagna sono</a:t>
            </a:r>
            <a:r>
              <a:rPr lang="it-IT" baseline="0" noProof="0" dirty="0" smtClean="0"/>
              <a:t> le regioni in cui sono stati misurati i livelli più alti di PFAS, stimati come somma delle 19 molecole incluse nel nostro metodo, seguite da</a:t>
            </a:r>
            <a:r>
              <a:rPr lang="it-IT" noProof="0" dirty="0" smtClean="0"/>
              <a:t> Abruzzo, Marche e Sicilia…………...la Campania</a:t>
            </a:r>
            <a:r>
              <a:rPr lang="it-IT" baseline="0" noProof="0" dirty="0" smtClean="0"/>
              <a:t> e la </a:t>
            </a:r>
            <a:r>
              <a:rPr lang="it-IT" baseline="0" noProof="0" dirty="0" err="1" smtClean="0"/>
              <a:t>Sardegn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asono</a:t>
            </a:r>
            <a:r>
              <a:rPr lang="it-IT" baseline="0" noProof="0" dirty="0" smtClean="0"/>
              <a:t> le regioni meno contaminate </a:t>
            </a:r>
            <a:r>
              <a:rPr lang="it-IT" noProof="0" dirty="0" smtClean="0"/>
              <a:t> </a:t>
            </a:r>
          </a:p>
          <a:p>
            <a:endParaRPr lang="it-IT" noProof="0" dirty="0" smtClean="0"/>
          </a:p>
          <a:p>
            <a:r>
              <a:rPr lang="it-IT" noProof="0" dirty="0" smtClean="0"/>
              <a:t>La maggiore contaminazione dei mitili dell'Emilia Romagna può essere spiegata dal fatto che il punto di campionamento era situato nella Sacca di Goro, alla foce del fiume Po.</a:t>
            </a:r>
          </a:p>
          <a:p>
            <a:endParaRPr lang="it-IT" noProof="0" dirty="0" smtClean="0"/>
          </a:p>
          <a:p>
            <a:r>
              <a:rPr lang="it-IT" noProof="0" dirty="0" smtClean="0"/>
              <a:t>Come tutti sappiamo il fiume Po attraversa le regioni italiane più altamente industrializzate</a:t>
            </a:r>
            <a:r>
              <a:rPr lang="it-IT" baseline="0" noProof="0" dirty="0" smtClean="0"/>
              <a:t> quali </a:t>
            </a:r>
            <a:r>
              <a:rPr lang="it-IT" noProof="0" dirty="0" smtClean="0"/>
              <a:t>Piemonte, Lombardia ed Emilia Romagna.</a:t>
            </a:r>
          </a:p>
          <a:p>
            <a:endParaRPr lang="it-IT" noProof="0" dirty="0" smtClean="0"/>
          </a:p>
          <a:p>
            <a:r>
              <a:rPr lang="it-IT" noProof="0" dirty="0" smtClean="0"/>
              <a:t>Mentre in  Liguria i campioni sono stati raccolti nel Golfo di La Spezia, un’area caratterizzata da un’intensa attività portuale.</a:t>
            </a:r>
          </a:p>
          <a:p>
            <a:endParaRPr lang="it-IT" noProof="0" dirty="0" smtClean="0"/>
          </a:p>
          <a:p>
            <a:r>
              <a:rPr lang="it-IT" noProof="0" dirty="0" smtClean="0"/>
              <a:t>I campioni provenienti dalla Sicilia sono stati raccolti presso Lago Torre Faro, un piccolo stagno salato chiuso sulla costa, separato dal mare da una sottile striscia di sabbia.</a:t>
            </a:r>
            <a:endParaRPr lang="en-GB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62597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I risultati ottenuti per i PFAS</a:t>
            </a:r>
            <a:r>
              <a:rPr lang="it-IT" baseline="0" noProof="0" dirty="0" smtClean="0"/>
              <a:t> </a:t>
            </a:r>
            <a:r>
              <a:rPr lang="it-IT" noProof="0" dirty="0" smtClean="0"/>
              <a:t>sono stati raggruppati e studiati</a:t>
            </a:r>
            <a:r>
              <a:rPr lang="it-IT" baseline="0" noProof="0" dirty="0" smtClean="0"/>
              <a:t> per cercare di evidenziare delle possibili differenze geografiche </a:t>
            </a:r>
            <a:r>
              <a:rPr lang="it-IT" noProof="0" dirty="0" smtClean="0"/>
              <a:t>considerando l’Italia divisa in nord, centro e sud.</a:t>
            </a:r>
          </a:p>
          <a:p>
            <a:endParaRPr lang="it-IT" noProof="0" dirty="0" smtClean="0"/>
          </a:p>
          <a:p>
            <a:r>
              <a:rPr lang="it-IT" noProof="0" dirty="0" smtClean="0"/>
              <a:t>Nella cartina geografica abbiamo in </a:t>
            </a:r>
          </a:p>
          <a:p>
            <a:r>
              <a:rPr lang="it-IT" noProof="0" dirty="0" smtClean="0"/>
              <a:t>Viola il nord</a:t>
            </a:r>
          </a:p>
          <a:p>
            <a:r>
              <a:rPr lang="it-IT" noProof="0" dirty="0" smtClean="0"/>
              <a:t>Rosa il centro</a:t>
            </a:r>
          </a:p>
          <a:p>
            <a:r>
              <a:rPr lang="it-IT" noProof="0" dirty="0" smtClean="0"/>
              <a:t>Verde il sud</a:t>
            </a:r>
          </a:p>
          <a:p>
            <a:endParaRPr lang="it-IT" noProof="0" dirty="0" smtClean="0"/>
          </a:p>
          <a:p>
            <a:r>
              <a:rPr lang="it-IT" noProof="0" dirty="0" smtClean="0"/>
              <a:t>La</a:t>
            </a:r>
            <a:r>
              <a:rPr lang="it-IT" baseline="0" noProof="0" dirty="0" smtClean="0"/>
              <a:t> linea rossa tracciata nel grafico dei box plot </a:t>
            </a:r>
            <a:r>
              <a:rPr lang="it-IT" noProof="0" dirty="0" smtClean="0"/>
              <a:t>rappresenta la mediana di tutti i dati</a:t>
            </a:r>
          </a:p>
          <a:p>
            <a:endParaRPr lang="it-IT" noProof="0" dirty="0" smtClean="0"/>
          </a:p>
          <a:p>
            <a:r>
              <a:rPr lang="it-IT" noProof="0" dirty="0" smtClean="0"/>
              <a:t>Non si possono evidenziare differenze significative, tuttavia i livelli mediani misurati al Nord sembrano essere</a:t>
            </a:r>
            <a:r>
              <a:rPr lang="it-IT" baseline="0" noProof="0" dirty="0" smtClean="0"/>
              <a:t> </a:t>
            </a:r>
            <a:r>
              <a:rPr lang="it-IT" noProof="0" dirty="0" smtClean="0"/>
              <a:t>più elevati rispetto a quelli del Centro e del Sud</a:t>
            </a:r>
          </a:p>
          <a:p>
            <a:endParaRPr lang="it-IT" noProof="0" dirty="0" smtClean="0"/>
          </a:p>
          <a:p>
            <a:r>
              <a:rPr lang="it-IT" noProof="0" dirty="0" smtClean="0"/>
              <a:t>La mediana dei risultati ottenuti</a:t>
            </a:r>
            <a:r>
              <a:rPr lang="it-IT" baseline="0" noProof="0" dirty="0" smtClean="0"/>
              <a:t> per le regioni classificate come nord è superiore alla mediana di tutti i dati, mentre quella del centro è molto vicina a quella di tutti i dati, mentre quella delle regioni del sud è più bassa rispetto alla mediana calcolata per tutti i dati</a:t>
            </a:r>
            <a:endParaRPr lang="it-IT" noProof="0" dirty="0" smtClean="0"/>
          </a:p>
          <a:p>
            <a:endParaRPr lang="it-IT" noProof="0" dirty="0" smtClean="0"/>
          </a:p>
          <a:p>
            <a:r>
              <a:rPr lang="it-IT" noProof="0" dirty="0" smtClean="0"/>
              <a:t>Il Nord Italia è il cuore industriale del Paese, caratterizzato dai maggiori centri industriali.</a:t>
            </a:r>
            <a:endParaRPr lang="en-GB" sz="1200" b="0" i="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7D938-8C70-4DF3-A9CD-561BA740912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1233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Per quanto concerne il pattern di contaminazione dei PFAS, la molecola più abbondante è la </a:t>
            </a:r>
            <a:r>
              <a:rPr lang="it-IT" noProof="0" dirty="0" err="1" smtClean="0"/>
              <a:t>PFTrDA</a:t>
            </a:r>
            <a:r>
              <a:rPr lang="it-IT" noProof="0" dirty="0" smtClean="0"/>
              <a:t>, seguita da </a:t>
            </a:r>
            <a:r>
              <a:rPr lang="it-IT" noProof="0" dirty="0" err="1" smtClean="0"/>
              <a:t>PFTeDA</a:t>
            </a:r>
            <a:r>
              <a:rPr lang="it-IT" noProof="0" dirty="0" smtClean="0"/>
              <a:t> e </a:t>
            </a:r>
            <a:r>
              <a:rPr lang="it-IT" noProof="0" dirty="0" err="1" smtClean="0"/>
              <a:t>PFDoA</a:t>
            </a:r>
            <a:r>
              <a:rPr lang="it-IT" noProof="0" dirty="0" smtClean="0"/>
              <a:t> e non il PFOS più comunemente riscontrato come molecola</a:t>
            </a:r>
            <a:r>
              <a:rPr lang="it-IT" baseline="0" noProof="0" dirty="0" smtClean="0"/>
              <a:t> che contribuisce maggiormente alla contaminazione in altre matrici alimentari,  esso, nel caso dei mitili è solo il quarto per contributo alla </a:t>
            </a:r>
            <a:r>
              <a:rPr lang="it-IT" noProof="0" dirty="0" smtClean="0"/>
              <a:t>contaminazione</a:t>
            </a:r>
            <a:r>
              <a:rPr lang="it-IT" baseline="0" noProof="0" dirty="0" smtClean="0"/>
              <a:t> totale</a:t>
            </a:r>
            <a:r>
              <a:rPr lang="it-IT" noProof="0" dirty="0" smtClean="0"/>
              <a:t> da PFAS</a:t>
            </a:r>
          </a:p>
          <a:p>
            <a:endParaRPr lang="it-IT" noProof="0" dirty="0" smtClean="0"/>
          </a:p>
          <a:p>
            <a:r>
              <a:rPr lang="it-IT" noProof="0" dirty="0" smtClean="0"/>
              <a:t>I PFAS con una lunghezza della catena &gt; 11C ed il PFOS</a:t>
            </a:r>
            <a:r>
              <a:rPr lang="it-IT" baseline="0" noProof="0" dirty="0" smtClean="0"/>
              <a:t> tengono conto del </a:t>
            </a:r>
            <a:r>
              <a:rPr lang="it-IT" noProof="0" dirty="0" smtClean="0"/>
              <a:t>70-80% della contaminazione totale da PFAS.</a:t>
            </a:r>
          </a:p>
          <a:p>
            <a:endParaRPr lang="it-IT" noProof="0" dirty="0" smtClean="0"/>
          </a:p>
          <a:p>
            <a:r>
              <a:rPr lang="it-IT" noProof="0" dirty="0" smtClean="0"/>
              <a:t>Nell’istogramma più</a:t>
            </a:r>
            <a:r>
              <a:rPr lang="it-IT" baseline="0" noProof="0" dirty="0" smtClean="0"/>
              <a:t> a destra abbiamo confrontato la contaminazione totale da PFAS rappresentata come somma di 19 molecole e come somma delle 4 molecole per le quali sono stati fissati i limiti massimi all’inizio del 2023. </a:t>
            </a:r>
          </a:p>
          <a:p>
            <a:r>
              <a:rPr lang="it-IT" baseline="0" noProof="0" dirty="0" smtClean="0"/>
              <a:t>Come potete vedere c’è una bella differenza tra i due livelli ………………..</a:t>
            </a:r>
          </a:p>
          <a:p>
            <a:r>
              <a:rPr lang="it-IT" baseline="0" noProof="0" dirty="0" smtClean="0"/>
              <a:t>Questo si evidenzia meglio nella rappresentazione successiva …………………</a:t>
            </a:r>
            <a:endParaRPr lang="it-IT" noProof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BC39D-2B18-4C27-A74D-D47CF3D9A831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3088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 smtClean="0"/>
              <a:t>Per quanto concerne il pattern di contaminazione dei PFAS, la molecola più abbondante è la </a:t>
            </a:r>
            <a:r>
              <a:rPr lang="it-IT" noProof="0" dirty="0" err="1" smtClean="0"/>
              <a:t>PFTrDA</a:t>
            </a:r>
            <a:r>
              <a:rPr lang="it-IT" noProof="0" dirty="0" smtClean="0"/>
              <a:t>, seguita da </a:t>
            </a:r>
            <a:r>
              <a:rPr lang="it-IT" noProof="0" dirty="0" err="1" smtClean="0"/>
              <a:t>PFTeDA</a:t>
            </a:r>
            <a:r>
              <a:rPr lang="it-IT" noProof="0" dirty="0" smtClean="0"/>
              <a:t> e </a:t>
            </a:r>
            <a:r>
              <a:rPr lang="it-IT" noProof="0" dirty="0" err="1" smtClean="0"/>
              <a:t>PFDoA</a:t>
            </a:r>
            <a:r>
              <a:rPr lang="it-IT" noProof="0" dirty="0" smtClean="0"/>
              <a:t> e non il PFOS più comunemente riscontrato come molecola</a:t>
            </a:r>
            <a:r>
              <a:rPr lang="it-IT" baseline="0" noProof="0" dirty="0" smtClean="0"/>
              <a:t> che contribuisce maggiormente alla contaminazione in altre matrici alimentari,  esso, nel caso dei mitili è solo il quarto per contributo alla </a:t>
            </a:r>
            <a:r>
              <a:rPr lang="it-IT" noProof="0" dirty="0" smtClean="0"/>
              <a:t>contaminazione</a:t>
            </a:r>
            <a:r>
              <a:rPr lang="it-IT" baseline="0" noProof="0" dirty="0" smtClean="0"/>
              <a:t> totale</a:t>
            </a:r>
            <a:r>
              <a:rPr lang="it-IT" noProof="0" dirty="0" smtClean="0"/>
              <a:t> da PFAS</a:t>
            </a:r>
          </a:p>
          <a:p>
            <a:endParaRPr lang="it-IT" noProof="0" dirty="0" smtClean="0"/>
          </a:p>
          <a:p>
            <a:r>
              <a:rPr lang="it-IT" noProof="0" dirty="0" smtClean="0"/>
              <a:t>I PFAS con una lunghezza della catena &gt; 11C ed il PFOS</a:t>
            </a:r>
            <a:r>
              <a:rPr lang="it-IT" baseline="0" noProof="0" dirty="0" smtClean="0"/>
              <a:t> tengono conto del </a:t>
            </a:r>
            <a:r>
              <a:rPr lang="it-IT" noProof="0" dirty="0" smtClean="0"/>
              <a:t>70-80% della contaminazione totale da PFAS.</a:t>
            </a:r>
          </a:p>
          <a:p>
            <a:endParaRPr lang="it-IT" noProof="0" dirty="0" smtClean="0"/>
          </a:p>
          <a:p>
            <a:r>
              <a:rPr lang="it-IT" noProof="0" dirty="0" smtClean="0"/>
              <a:t>Nell’istogramma più</a:t>
            </a:r>
            <a:r>
              <a:rPr lang="it-IT" baseline="0" noProof="0" dirty="0" smtClean="0"/>
              <a:t> a destra abbiamo confrontato la contaminazione totale da PFAS rappresentata come somma di 19 molecole e come somma delle 4 molecole per le quali sono stati fissati i limiti massimi all’inizio del 2023. </a:t>
            </a:r>
          </a:p>
          <a:p>
            <a:r>
              <a:rPr lang="it-IT" baseline="0" noProof="0" dirty="0" smtClean="0"/>
              <a:t>Come potete vedere c’è una bella differenza tra i due livelli ………………..</a:t>
            </a:r>
          </a:p>
          <a:p>
            <a:r>
              <a:rPr lang="it-IT" baseline="0" noProof="0" dirty="0" smtClean="0"/>
              <a:t>Questo si evidenzia meglio nella rappresentazione successiva …………………</a:t>
            </a:r>
            <a:endParaRPr lang="it-IT" noProof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BC39D-2B18-4C27-A74D-D47CF3D9A831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0000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A20B-C106-49D9-9D77-0EBD43D0949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9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46CA-1827-40C0-8A5E-4AE564F28C5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32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E030-4408-482B-B635-8C1B6BA538D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150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EEE7-C226-4B2D-8E4E-3AECEE2935F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456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1FA-0D80-4108-9910-324D06E1D4B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509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DE7BC-FB78-4301-B145-BAAB5E8C730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89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1976-9560-4D7B-AA2B-77DB904C24C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83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5994-BBDE-4339-B033-8BD59FC281A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52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F71A-E40C-4C86-966D-784CF0C127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60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5D48-7E9A-4DAF-B998-945D1F6CA69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665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2A3E-3D68-4564-931B-5FB3F5485E9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30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27BD-5448-4C2D-A42E-AD06FF98446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07/06/2024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Presentazione ...............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B98E1-2363-48B0-BCB0-4DEFF64D075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00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55.pn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2.wdp"/><Relationship Id="rId5" Type="http://schemas.openxmlformats.org/officeDocument/2006/relationships/image" Target="../media/image42.png"/><Relationship Id="rId15" Type="http://schemas.microsoft.com/office/2007/relationships/hdphoto" Target="../media/hdphoto4.wdp"/><Relationship Id="rId10" Type="http://schemas.openxmlformats.org/officeDocument/2006/relationships/image" Target="../media/image60.png"/><Relationship Id="rId19" Type="http://schemas.openxmlformats.org/officeDocument/2006/relationships/image" Target="../media/image64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png"/><Relationship Id="rId4" Type="http://schemas.openxmlformats.org/officeDocument/2006/relationships/package" Target="../embeddings/Microsoft_Excel_Worksheet1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45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19" Type="http://schemas.openxmlformats.org/officeDocument/2006/relationships/image" Target="../media/image87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0" y="1803613"/>
            <a:ext cx="12192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8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SOSTANZE PERFLUOROALCHILICHE (PFAS): MITILI ED ANIMALI SELVATICI COME SENTINELLE DELLA CONTAMINAZIONE AMBIENTALE</a:t>
            </a:r>
            <a:endParaRPr lang="en-US" sz="2800" b="1" dirty="0" smtClean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 Arianna Piersanti</a:t>
            </a:r>
            <a:endParaRPr lang="it-IT" b="1" baseline="30000" dirty="0">
              <a:latin typeface="+mj-lt"/>
              <a:ea typeface="等线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it-IT" sz="1400" i="1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Istituto </a:t>
            </a:r>
            <a:r>
              <a:rPr lang="it-IT" sz="1400" i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Zooprofilattico dell’Umbria e delle Marche “T. Rosati”, via Cupa di </a:t>
            </a:r>
            <a:r>
              <a:rPr lang="it-IT" sz="1400" i="1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Posatora</a:t>
            </a:r>
            <a:r>
              <a:rPr lang="it-IT" sz="1400" i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3, 60100, Ancona, </a:t>
            </a:r>
            <a:r>
              <a:rPr lang="it-IT" sz="1400" i="1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i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400" i="1" dirty="0" smtClean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it-IT" sz="1400" b="1" i="1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a.piersanti@izsum.it</a:t>
            </a:r>
            <a:endParaRPr lang="it-IT" sz="1400" b="1" i="1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5568810"/>
            <a:ext cx="12192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7 Giugno 2024</a:t>
            </a:r>
            <a:endParaRPr lang="it-IT" sz="2000" b="1" i="1" dirty="0">
              <a:solidFill>
                <a:srgbClr val="00009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926" y="0"/>
            <a:ext cx="2275074" cy="127504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1591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D20055"/>
                </a:solidFill>
              </a:rPr>
              <a:t>Bologna </a:t>
            </a:r>
            <a:r>
              <a:rPr lang="it-IT" b="1" dirty="0" err="1" smtClean="0">
                <a:solidFill>
                  <a:srgbClr val="D20055"/>
                </a:solidFill>
              </a:rPr>
              <a:t>POP’s</a:t>
            </a:r>
            <a:r>
              <a:rPr lang="it-IT" b="1" dirty="0" smtClean="0">
                <a:solidFill>
                  <a:srgbClr val="D20055"/>
                </a:solidFill>
              </a:rPr>
              <a:t> DAY</a:t>
            </a:r>
          </a:p>
          <a:p>
            <a:pPr algn="ctr"/>
            <a:r>
              <a:rPr lang="it-IT" b="1" dirty="0" smtClean="0">
                <a:solidFill>
                  <a:srgbClr val="D20055"/>
                </a:solidFill>
              </a:rPr>
              <a:t> </a:t>
            </a:r>
            <a:r>
              <a:rPr lang="it-IT" b="1" dirty="0" err="1" smtClean="0">
                <a:solidFill>
                  <a:srgbClr val="D20055"/>
                </a:solidFill>
              </a:rPr>
              <a:t>Intercind</a:t>
            </a:r>
            <a:r>
              <a:rPr lang="it-IT" b="1" dirty="0" smtClean="0">
                <a:solidFill>
                  <a:srgbClr val="D20055"/>
                </a:solidFill>
              </a:rPr>
              <a:t> </a:t>
            </a:r>
            <a:r>
              <a:rPr lang="it-IT" b="1" dirty="0" err="1" smtClean="0">
                <a:solidFill>
                  <a:srgbClr val="D20055"/>
                </a:solidFill>
              </a:rPr>
              <a:t>Annual</a:t>
            </a:r>
            <a:r>
              <a:rPr lang="it-IT" b="1" dirty="0" smtClean="0">
                <a:solidFill>
                  <a:srgbClr val="D20055"/>
                </a:solidFill>
              </a:rPr>
              <a:t> Meeting</a:t>
            </a:r>
            <a:endParaRPr lang="it-IT" b="1" dirty="0">
              <a:solidFill>
                <a:srgbClr val="D20055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186" y="3911882"/>
            <a:ext cx="1931831" cy="12634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01" y="3740967"/>
            <a:ext cx="3525736" cy="24598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0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007" y="875706"/>
            <a:ext cx="6461634" cy="183782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714701"/>
            <a:ext cx="5919583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Strategia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Marina </a:t>
            </a:r>
            <a:r>
              <a:rPr lang="en-US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Direttiva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2008/56/EC </a:t>
            </a:r>
            <a:r>
              <a:rPr lang="en-US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(MSFD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):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uno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strumento di </a:t>
            </a:r>
            <a:r>
              <a:rPr lang="it-IT" dirty="0" err="1">
                <a:latin typeface="+mj-lt"/>
                <a:ea typeface="等线"/>
                <a:cs typeface="Times New Roman" panose="02020603050405020304" pitchFamily="18" charset="0"/>
              </a:rPr>
              <a:t>governance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 del sistema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mare nell’Unione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Europea (UE) che mira a raggiungere il </a:t>
            </a:r>
            <a:r>
              <a:rPr lang="it-IT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Buono Stato Ambientale (GES)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nelle acque marine europee. La Direttiva 2008/56/CE integra la </a:t>
            </a:r>
            <a:r>
              <a:rPr lang="it-IT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2000/60/CE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, ovvero la </a:t>
            </a:r>
            <a:r>
              <a:rPr lang="it-IT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Direttiva quadro sulle acque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, per quanto riguarda le azioni coordinate richieste agli Stati membri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per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proteggere e conservare l'ambiente marino, comprese le acque costiere, i fondali marini e il sottosuolo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.</a:t>
            </a:r>
            <a:endParaRPr lang="en-US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83000" y="4346889"/>
            <a:ext cx="573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Standard di </a:t>
            </a:r>
            <a:r>
              <a:rPr lang="en-US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Qualità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Ambientale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(EQS)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.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Gli </a:t>
            </a:r>
            <a:r>
              <a:rPr lang="en-US" dirty="0">
                <a:ea typeface="等线"/>
                <a:cs typeface="Times New Roman" panose="02020603050405020304" pitchFamily="18" charset="0"/>
              </a:rPr>
              <a:t>EQS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sono identificati per le sostanze prioritarie,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inclusi i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POP, in diverse matrici ambientali come acqua, sedimenti, suolo ma anche </a:t>
            </a:r>
            <a:r>
              <a:rPr lang="it-IT" dirty="0" err="1">
                <a:latin typeface="+mj-lt"/>
                <a:ea typeface="等线"/>
                <a:cs typeface="Times New Roman" panose="02020603050405020304" pitchFamily="18" charset="0"/>
              </a:rPr>
              <a:t>biota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. I livelli misurati dovrebbero essere conformi agli </a:t>
            </a:r>
            <a:r>
              <a:rPr lang="en-US" dirty="0">
                <a:ea typeface="等线"/>
                <a:cs typeface="Times New Roman" panose="02020603050405020304" pitchFamily="18" charset="0"/>
              </a:rPr>
              <a:t>EQS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.</a:t>
            </a:r>
            <a:endParaRPr lang="en-US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907" y="4108569"/>
            <a:ext cx="6247724" cy="16769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20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379341" y="267977"/>
            <a:ext cx="7154182" cy="1894319"/>
            <a:chOff x="857704" y="350025"/>
            <a:chExt cx="5554801" cy="150828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883" y="350025"/>
              <a:ext cx="5405622" cy="101159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857704" y="1329851"/>
              <a:ext cx="3395888" cy="528458"/>
            </a:xfrm>
            <a:prstGeom prst="rect">
              <a:avLst/>
            </a:prstGeom>
          </p:spPr>
        </p:pic>
      </p:grpSp>
      <p:graphicFrame>
        <p:nvGraphicFramePr>
          <p:cNvPr id="6" name="Tabella 5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018684208"/>
              </p:ext>
            </p:extLst>
          </p:nvPr>
        </p:nvGraphicFramePr>
        <p:xfrm>
          <a:off x="857704" y="2340490"/>
          <a:ext cx="603480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504"/>
                <a:gridCol w="34802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Sostanza</a:t>
                      </a:r>
                      <a:endParaRPr lang="it-IT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EQS in biota (fish, mussel and crustaceans) </a:t>
                      </a:r>
                      <a:r>
                        <a:rPr lang="en-US" b="0" dirty="0" smtClean="0"/>
                        <a:t>(</a:t>
                      </a:r>
                      <a:r>
                        <a:rPr lang="el-GR" b="0" dirty="0" smtClean="0"/>
                        <a:t>μ</a:t>
                      </a:r>
                      <a:r>
                        <a:rPr lang="en-US" b="0" dirty="0" smtClean="0"/>
                        <a:t>g/kg wet weight)</a:t>
                      </a:r>
                      <a:endParaRPr lang="it-IT" b="0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smtClean="0"/>
                        <a:t>PBDEs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0,0085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PFOS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9,1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smtClean="0"/>
                        <a:t>HBCD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167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358076" y="4405973"/>
            <a:ext cx="10772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L’EQS </a:t>
            </a:r>
            <a:r>
              <a:rPr lang="it-IT" dirty="0"/>
              <a:t>per </a:t>
            </a:r>
            <a:r>
              <a:rPr lang="it-IT" dirty="0" smtClean="0"/>
              <a:t>i </a:t>
            </a:r>
            <a:r>
              <a:rPr lang="it-IT" dirty="0"/>
              <a:t>PBDE si riferisce alla somma delle concentrazioni dei congeneri 28, 47, 99, 100, 153 e 154 e per l'HBCD alla somma dei tre </a:t>
            </a:r>
            <a:r>
              <a:rPr lang="it-IT" dirty="0" smtClean="0"/>
              <a:t>isomeri </a:t>
            </a:r>
            <a:r>
              <a:rPr lang="en-US" dirty="0" smtClean="0">
                <a:latin typeface="Symbol" panose="05050102010706020507" pitchFamily="18" charset="2"/>
              </a:rPr>
              <a:t>a, b, g</a:t>
            </a:r>
          </a:p>
          <a:p>
            <a:endParaRPr lang="it-IT" dirty="0"/>
          </a:p>
        </p:txBody>
      </p:sp>
      <p:sp>
        <p:nvSpPr>
          <p:cNvPr id="11" name="Fumetto 2 10"/>
          <p:cNvSpPr/>
          <p:nvPr/>
        </p:nvSpPr>
        <p:spPr>
          <a:xfrm>
            <a:off x="7708112" y="2212308"/>
            <a:ext cx="3422467" cy="1393372"/>
          </a:xfrm>
          <a:prstGeom prst="wedgeRoundRectCallout">
            <a:avLst>
              <a:gd name="adj1" fmla="val -47551"/>
              <a:gd name="adj2" fmla="val 76250"/>
              <a:gd name="adj3" fmla="val 16667"/>
            </a:avLst>
          </a:prstGeom>
          <a:noFill/>
          <a:ln w="317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80% </a:t>
            </a:r>
            <a:r>
              <a:rPr lang="it-IT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dei campioni &gt;EQS </a:t>
            </a:r>
            <a:r>
              <a:rPr lang="it-IT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for PBDE</a:t>
            </a:r>
          </a:p>
          <a:p>
            <a:endParaRPr lang="it-IT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solidFill>
                  <a:srgbClr val="CC0066"/>
                </a:solidFill>
                <a:cs typeface="Times New Roman" panose="02020603050405020304" pitchFamily="18" charset="0"/>
              </a:rPr>
              <a:t>Nessun campione ha superato gli EQS per il  PFOS e l’</a:t>
            </a:r>
            <a:r>
              <a:rPr lang="it-IT" sz="1600" b="1" dirty="0" err="1" smtClean="0">
                <a:solidFill>
                  <a:srgbClr val="CC0066"/>
                </a:solidFill>
                <a:cs typeface="Times New Roman" panose="02020603050405020304" pitchFamily="18" charset="0"/>
              </a:rPr>
              <a:t>HBCDs</a:t>
            </a:r>
            <a:r>
              <a:rPr lang="it-IT" sz="1600" b="1" dirty="0" smtClean="0">
                <a:solidFill>
                  <a:srgbClr val="CC0066"/>
                </a:solidFill>
                <a:cs typeface="Times New Roman" panose="02020603050405020304" pitchFamily="18" charset="0"/>
              </a:rPr>
              <a:t>  </a:t>
            </a:r>
            <a:endParaRPr lang="it-IT" sz="1600" b="1" dirty="0">
              <a:solidFill>
                <a:srgbClr val="CC0066"/>
              </a:solidFill>
              <a:cs typeface="Times New Roman" panose="02020603050405020304" pitchFamily="18" charset="0"/>
            </a:endParaRPr>
          </a:p>
          <a:p>
            <a:endParaRPr lang="it-IT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63455" y="5396062"/>
            <a:ext cx="1109210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CONTRIBUTO MEDIO </a:t>
            </a:r>
            <a:r>
              <a:rPr lang="en-US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DEI DIFFERENTI PFAS ALLA </a:t>
            </a:r>
            <a:r>
              <a:rPr lang="en-US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CONTAMIANZIONE </a:t>
            </a:r>
            <a:r>
              <a:rPr lang="en-US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TOTALE NEI CAMPIONI DI MITILI ANALIZZATI</a:t>
            </a:r>
            <a:endParaRPr lang="en-US" b="1" dirty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dirty="0" err="1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PFTrDA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(37%) &gt;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PFTeDA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(19%) &gt;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PFDoA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(15%) &gt;</a:t>
            </a:r>
            <a:r>
              <a:rPr lang="en-US" sz="20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PFOS (</a:t>
            </a:r>
            <a:r>
              <a:rPr lang="en-US" sz="20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13%)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&gt;</a:t>
            </a:r>
            <a:r>
              <a:rPr lang="en-US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PFUnDA</a:t>
            </a:r>
            <a:r>
              <a:rPr lang="en-US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(7%)</a:t>
            </a:r>
            <a:endParaRPr lang="en-US" dirty="0" smtClean="0">
              <a:solidFill>
                <a:srgbClr val="000099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" y="33408"/>
            <a:ext cx="121919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MITILI COME INDICATORI AMBIENTALI– </a:t>
            </a:r>
            <a:r>
              <a:rPr lang="en-US" sz="22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Standard di </a:t>
            </a:r>
            <a:r>
              <a:rPr lang="en-US" sz="2200" b="1" dirty="0" err="1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Qualità</a:t>
            </a:r>
            <a:r>
              <a:rPr lang="en-US" sz="22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Ambientale</a:t>
            </a:r>
            <a:r>
              <a:rPr lang="en-US" sz="22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(EQS)</a:t>
            </a:r>
            <a:endParaRPr lang="it-IT" sz="2200" b="1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467292" y="3232298"/>
            <a:ext cx="4019107" cy="584790"/>
          </a:xfrm>
          <a:prstGeom prst="ellipse">
            <a:avLst/>
          </a:prstGeom>
          <a:noFill/>
          <a:ln w="28575">
            <a:solidFill>
              <a:srgbClr val="D2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131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7" y="487293"/>
            <a:ext cx="5172595" cy="496754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823858" y="1181729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Il 26 </a:t>
            </a:r>
            <a:r>
              <a:rPr lang="it-IT" dirty="0"/>
              <a:t>ottobre 2022 la Commissione UE ha </a:t>
            </a:r>
            <a:r>
              <a:rPr lang="it-IT" dirty="0" smtClean="0"/>
              <a:t>rilasciato una bozza di Opinione scientifica con lo scopo di modificare la </a:t>
            </a:r>
            <a:r>
              <a:rPr lang="it-IT" dirty="0"/>
              <a:t>Direttiva 2008/105/CE </a:t>
            </a:r>
            <a:r>
              <a:rPr lang="it-IT" dirty="0" smtClean="0"/>
              <a:t>che fissa gli standard di qualità delle acque.</a:t>
            </a:r>
            <a:endParaRPr lang="it-IT" dirty="0"/>
          </a:p>
          <a:p>
            <a:r>
              <a:rPr lang="it-IT" dirty="0" smtClean="0"/>
              <a:t>Tale bozza vorrebbe estendere gli EQS a 68 </a:t>
            </a:r>
            <a:r>
              <a:rPr lang="it-IT" dirty="0"/>
              <a:t>sostanze e </a:t>
            </a:r>
            <a:r>
              <a:rPr lang="it-IT" dirty="0" smtClean="0"/>
              <a:t>gruppi di sostanze. </a:t>
            </a:r>
          </a:p>
          <a:p>
            <a:endParaRPr lang="it-IT" b="1" dirty="0" smtClean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r>
              <a:rPr lang="it-IT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La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proposta è di considerare il gruppo dei PFAS come </a:t>
            </a:r>
            <a:r>
              <a:rPr lang="it-IT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somma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di 24 composti e gli EQS </a:t>
            </a:r>
            <a:r>
              <a:rPr lang="it-IT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saranno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espressi come PFOA </a:t>
            </a:r>
            <a:r>
              <a:rPr lang="it-IT" b="1" dirty="0" err="1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quivalenti</a:t>
            </a:r>
            <a:r>
              <a:rPr lang="it-IT" dirty="0" smtClean="0"/>
              <a:t> [</a:t>
            </a:r>
            <a:r>
              <a:rPr lang="it-IT" dirty="0"/>
              <a:t>65</a:t>
            </a:r>
            <a:r>
              <a:rPr lang="it-IT" dirty="0" smtClean="0"/>
              <a:t>].</a:t>
            </a:r>
          </a:p>
          <a:p>
            <a:endParaRPr lang="it-IT" dirty="0" smtClean="0"/>
          </a:p>
          <a:p>
            <a:r>
              <a:rPr lang="it-IT" dirty="0" smtClean="0"/>
              <a:t>Nel </a:t>
            </a:r>
            <a:r>
              <a:rPr lang="it-IT" dirty="0" err="1" smtClean="0"/>
              <a:t>biota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 </a:t>
            </a:r>
            <a:r>
              <a:rPr lang="it-IT" sz="2400" b="1" smtClean="0">
                <a:solidFill>
                  <a:srgbClr val="000099"/>
                </a:solidFill>
              </a:rPr>
              <a:t>QS</a:t>
            </a:r>
            <a:r>
              <a:rPr lang="it-IT" sz="2400" b="1" baseline="-25000" smtClean="0">
                <a:solidFill>
                  <a:srgbClr val="000099"/>
                </a:solidFill>
              </a:rPr>
              <a:t>biota</a:t>
            </a:r>
            <a:r>
              <a:rPr lang="it-IT" sz="2400" b="1" smtClean="0">
                <a:solidFill>
                  <a:srgbClr val="000099"/>
                </a:solidFill>
              </a:rPr>
              <a:t> </a:t>
            </a:r>
            <a:r>
              <a:rPr lang="it-IT" sz="2400" b="1" dirty="0" smtClean="0">
                <a:solidFill>
                  <a:srgbClr val="000099"/>
                </a:solidFill>
              </a:rPr>
              <a:t>= 0.077 </a:t>
            </a:r>
            <a:r>
              <a:rPr lang="el-GR" sz="2400" b="1" dirty="0" smtClean="0">
                <a:solidFill>
                  <a:srgbClr val="000099"/>
                </a:solidFill>
              </a:rPr>
              <a:t>μ</a:t>
            </a:r>
            <a:r>
              <a:rPr lang="it-IT" sz="2400" b="1" dirty="0" smtClean="0">
                <a:solidFill>
                  <a:srgbClr val="000099"/>
                </a:solidFill>
              </a:rPr>
              <a:t>g/kg (PFOA  equivalenti)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5499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34" y="1582382"/>
            <a:ext cx="3339867" cy="150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ttangolo 11"/>
          <p:cNvSpPr/>
          <p:nvPr/>
        </p:nvSpPr>
        <p:spPr>
          <a:xfrm>
            <a:off x="4610574" y="3356856"/>
            <a:ext cx="6606231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it-IT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Molte specie di animali selvatici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“terrestri” </a:t>
            </a:r>
            <a:r>
              <a:rPr lang="it-IT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possono essere utilizzate come </a:t>
            </a:r>
            <a:r>
              <a:rPr lang="it-IT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sentinelle ambientali,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per monitorare lo stato “di salute” dell’ambiente in cui vivono.</a:t>
            </a:r>
          </a:p>
          <a:p>
            <a:pPr algn="just">
              <a:lnSpc>
                <a:spcPts val="2500"/>
              </a:lnSpc>
              <a:spcAft>
                <a:spcPts val="0"/>
              </a:spcAft>
            </a:pPr>
            <a:endParaRPr lang="it-IT" dirty="0">
              <a:latin typeface="+mj-lt"/>
              <a:ea typeface="等线"/>
              <a:cs typeface="Times New Roman" panose="02020603050405020304" pitchFamily="18" charset="0"/>
            </a:endParaRP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Il progetto, attraverso l’implementazione di un sistema di monitoraggio pluriregionale, intende sviluppare</a:t>
            </a: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un metodo (o metodi) che possa essere di riferimento per quanto concerne l’utilizzo della fauna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dei diversi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territori regionali come sentinelle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della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qualità ambientale.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3" y="402997"/>
            <a:ext cx="4301711" cy="56235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05" y="1070537"/>
            <a:ext cx="5372850" cy="2286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40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</p:cNvCxnSpPr>
          <p:nvPr/>
        </p:nvCxnSpPr>
        <p:spPr>
          <a:xfrm flipH="1">
            <a:off x="4192438" y="4179074"/>
            <a:ext cx="480964" cy="536499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51">
            <a:extLst>
              <a:ext uri="{FF2B5EF4-FFF2-40B4-BE49-F238E27FC236}">
                <a16:creationId xmlns="" xmlns:a16="http://schemas.microsoft.com/office/drawing/2014/main" id="{1E7F6636-DD6D-0C65-1D19-77B929D7DC60}"/>
              </a:ext>
            </a:extLst>
          </p:cNvPr>
          <p:cNvCxnSpPr>
            <a:cxnSpLocks/>
          </p:cNvCxnSpPr>
          <p:nvPr/>
        </p:nvCxnSpPr>
        <p:spPr>
          <a:xfrm>
            <a:off x="3490828" y="2889384"/>
            <a:ext cx="2426777" cy="256846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51895" y="-3852"/>
            <a:ext cx="404638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APPENNINO CENTRALE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(UMBRO MARCHIGIANO): 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CATENA ALIMENTARE 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27" y="312662"/>
            <a:ext cx="1389052" cy="104608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81" name="Gruppo 80"/>
          <p:cNvGrpSpPr/>
          <p:nvPr/>
        </p:nvGrpSpPr>
        <p:grpSpPr>
          <a:xfrm>
            <a:off x="8208465" y="913020"/>
            <a:ext cx="2389643" cy="1344429"/>
            <a:chOff x="7989662" y="1062721"/>
            <a:chExt cx="2191150" cy="1152603"/>
          </a:xfrm>
        </p:grpSpPr>
        <p:sp>
          <p:nvSpPr>
            <p:cNvPr id="44" name="Rettangolo 43"/>
            <p:cNvSpPr/>
            <p:nvPr/>
          </p:nvSpPr>
          <p:spPr>
            <a:xfrm>
              <a:off x="7989662" y="1062721"/>
              <a:ext cx="2191150" cy="11526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2909" y="1304614"/>
              <a:ext cx="1218587" cy="81239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3882" y="1176277"/>
              <a:ext cx="835732" cy="955838"/>
            </a:xfrm>
            <a:prstGeom prst="rect">
              <a:avLst/>
            </a:prstGeom>
          </p:spPr>
        </p:pic>
      </p:grpSp>
      <p:grpSp>
        <p:nvGrpSpPr>
          <p:cNvPr id="35" name="Gruppo 34"/>
          <p:cNvGrpSpPr/>
          <p:nvPr/>
        </p:nvGrpSpPr>
        <p:grpSpPr>
          <a:xfrm>
            <a:off x="8971100" y="5416821"/>
            <a:ext cx="2924990" cy="738828"/>
            <a:chOff x="252020" y="505625"/>
            <a:chExt cx="2924990" cy="738828"/>
          </a:xfrm>
        </p:grpSpPr>
        <p:sp>
          <p:nvSpPr>
            <p:cNvPr id="10" name="TextBox 1077">
              <a:extLst>
                <a:ext uri="{FF2B5EF4-FFF2-40B4-BE49-F238E27FC236}">
                  <a16:creationId xmlns="" xmlns:a16="http://schemas.microsoft.com/office/drawing/2014/main" id="{CA56ED3F-3DB3-F55B-39C4-AFD4DE85D75A}"/>
                </a:ext>
              </a:extLst>
            </p:cNvPr>
            <p:cNvSpPr txBox="1"/>
            <p:nvPr/>
          </p:nvSpPr>
          <p:spPr>
            <a:xfrm>
              <a:off x="532321" y="505625"/>
              <a:ext cx="2463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+mj-lt"/>
                </a:rPr>
                <a:t>Primary consumers 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</a:rPr>
                <a:t>(herbivores)</a:t>
              </a:r>
              <a:endParaRPr lang="en-GB" sz="2000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1" name="TextBox 1078">
              <a:extLst>
                <a:ext uri="{FF2B5EF4-FFF2-40B4-BE49-F238E27FC236}">
                  <a16:creationId xmlns="" xmlns:a16="http://schemas.microsoft.com/office/drawing/2014/main" id="{F0EEFC03-3A0C-C14A-8696-EDC0A5F6A7C9}"/>
                </a:ext>
              </a:extLst>
            </p:cNvPr>
            <p:cNvSpPr txBox="1"/>
            <p:nvPr/>
          </p:nvSpPr>
          <p:spPr>
            <a:xfrm>
              <a:off x="523334" y="723174"/>
              <a:ext cx="2631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+mj-lt"/>
                </a:rPr>
                <a:t>Secondary</a:t>
              </a:r>
              <a:r>
                <a:rPr lang="it-IT" sz="1400" dirty="0" smtClean="0">
                  <a:latin typeface="+mj-lt"/>
                </a:rPr>
                <a:t> </a:t>
              </a:r>
              <a:r>
                <a:rPr lang="it-IT" sz="1400" dirty="0">
                  <a:latin typeface="+mj-lt"/>
                </a:rPr>
                <a:t>consumers </a:t>
              </a:r>
              <a:r>
                <a:rPr lang="it-IT" sz="1400" b="1" dirty="0" smtClean="0">
                  <a:solidFill>
                    <a:srgbClr val="002060"/>
                  </a:solidFill>
                  <a:latin typeface="+mj-lt"/>
                </a:rPr>
                <a:t>(</a:t>
              </a:r>
              <a:r>
                <a:rPr lang="en-GB" sz="1400" b="1" dirty="0" smtClean="0">
                  <a:solidFill>
                    <a:srgbClr val="002060"/>
                  </a:solidFill>
                  <a:latin typeface="+mj-lt"/>
                </a:rPr>
                <a:t>carnivores</a:t>
              </a:r>
              <a:r>
                <a:rPr lang="it-IT" sz="1400" dirty="0" smtClean="0">
                  <a:latin typeface="+mj-lt"/>
                </a:rPr>
                <a:t>)</a:t>
              </a:r>
              <a:endParaRPr lang="it-IT" sz="2000" dirty="0">
                <a:latin typeface="+mj-lt"/>
              </a:endParaRPr>
            </a:p>
          </p:txBody>
        </p:sp>
        <p:grpSp>
          <p:nvGrpSpPr>
            <p:cNvPr id="34" name="Gruppo 33"/>
            <p:cNvGrpSpPr/>
            <p:nvPr/>
          </p:nvGrpSpPr>
          <p:grpSpPr>
            <a:xfrm>
              <a:off x="252020" y="684561"/>
              <a:ext cx="2924990" cy="559892"/>
              <a:chOff x="252020" y="684561"/>
              <a:chExt cx="2924990" cy="559892"/>
            </a:xfrm>
          </p:grpSpPr>
          <p:cxnSp>
            <p:nvCxnSpPr>
              <p:cNvPr id="7" name="Straight Arrow Connector 1071">
                <a:extLst>
                  <a:ext uri="{FF2B5EF4-FFF2-40B4-BE49-F238E27FC236}">
                    <a16:creationId xmlns="" xmlns:a16="http://schemas.microsoft.com/office/drawing/2014/main" id="{0F6215A3-A00C-A98A-5FEA-2496542E8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020" y="684561"/>
                <a:ext cx="294367" cy="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1074">
                <a:extLst>
                  <a:ext uri="{FF2B5EF4-FFF2-40B4-BE49-F238E27FC236}">
                    <a16:creationId xmlns="" xmlns:a16="http://schemas.microsoft.com/office/drawing/2014/main" id="{0243763A-31D9-C04E-5B4E-100B64ABD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236" y="884900"/>
                <a:ext cx="294367" cy="0"/>
              </a:xfrm>
              <a:prstGeom prst="straightConnector1">
                <a:avLst/>
              </a:prstGeom>
              <a:ln w="25400">
                <a:solidFill>
                  <a:srgbClr val="0000CC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1075">
                <a:extLst>
                  <a:ext uri="{FF2B5EF4-FFF2-40B4-BE49-F238E27FC236}">
                    <a16:creationId xmlns="" xmlns:a16="http://schemas.microsoft.com/office/drawing/2014/main" id="{E832B096-D3E3-FDF5-CA0F-881033886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020" y="1091525"/>
                <a:ext cx="294367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079">
                <a:extLst>
                  <a:ext uri="{FF2B5EF4-FFF2-40B4-BE49-F238E27FC236}">
                    <a16:creationId xmlns="" xmlns:a16="http://schemas.microsoft.com/office/drawing/2014/main" id="{CD748663-5AB0-C54D-EABB-C84529C8CDAD}"/>
                  </a:ext>
                </a:extLst>
              </p:cNvPr>
              <p:cNvSpPr txBox="1"/>
              <p:nvPr/>
            </p:nvSpPr>
            <p:spPr>
              <a:xfrm>
                <a:off x="501149" y="936676"/>
                <a:ext cx="26758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latin typeface="+mj-lt"/>
                  </a:rPr>
                  <a:t>Tertiary</a:t>
                </a:r>
                <a:r>
                  <a:rPr lang="it-IT" sz="1400" dirty="0" smtClean="0">
                    <a:latin typeface="+mj-lt"/>
                  </a:rPr>
                  <a:t> </a:t>
                </a:r>
                <a:r>
                  <a:rPr lang="it-IT" sz="1400" dirty="0">
                    <a:latin typeface="+mj-lt"/>
                  </a:rPr>
                  <a:t>consumers </a:t>
                </a:r>
                <a:r>
                  <a:rPr lang="it-IT" sz="1400" b="1" dirty="0" smtClean="0">
                    <a:solidFill>
                      <a:srgbClr val="002060"/>
                    </a:solidFill>
                    <a:latin typeface="+mj-lt"/>
                  </a:rPr>
                  <a:t>(</a:t>
                </a:r>
                <a:r>
                  <a:rPr lang="en-GB" sz="1400" b="1" dirty="0" smtClean="0">
                    <a:solidFill>
                      <a:srgbClr val="002060"/>
                    </a:solidFill>
                    <a:latin typeface="+mj-lt"/>
                  </a:rPr>
                  <a:t>top-predators)</a:t>
                </a:r>
                <a:endParaRPr lang="en-GB" sz="14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279" y="698557"/>
            <a:ext cx="841611" cy="102748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58152" y="1863274"/>
            <a:ext cx="1339320" cy="99101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86" name="Gruppo 85"/>
          <p:cNvGrpSpPr/>
          <p:nvPr/>
        </p:nvGrpSpPr>
        <p:grpSpPr>
          <a:xfrm>
            <a:off x="4649619" y="3044627"/>
            <a:ext cx="5838554" cy="1162677"/>
            <a:chOff x="4582312" y="3270683"/>
            <a:chExt cx="5838554" cy="1162677"/>
          </a:xfrm>
        </p:grpSpPr>
        <p:grpSp>
          <p:nvGrpSpPr>
            <p:cNvPr id="85" name="Gruppo 84"/>
            <p:cNvGrpSpPr/>
            <p:nvPr/>
          </p:nvGrpSpPr>
          <p:grpSpPr>
            <a:xfrm>
              <a:off x="9157009" y="3277225"/>
              <a:ext cx="1263857" cy="1156135"/>
              <a:chOff x="9157009" y="3277225"/>
              <a:chExt cx="1263857" cy="1156135"/>
            </a:xfrm>
          </p:grpSpPr>
          <p:sp>
            <p:nvSpPr>
              <p:cNvPr id="63" name="Rettangolo 62"/>
              <p:cNvSpPr/>
              <p:nvPr/>
            </p:nvSpPr>
            <p:spPr>
              <a:xfrm>
                <a:off x="9157009" y="3277225"/>
                <a:ext cx="1263857" cy="1156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90792" y="3508805"/>
                <a:ext cx="1104574" cy="665557"/>
              </a:xfrm>
              <a:prstGeom prst="rect">
                <a:avLst/>
              </a:prstGeom>
            </p:spPr>
          </p:pic>
        </p:grpSp>
        <p:grpSp>
          <p:nvGrpSpPr>
            <p:cNvPr id="82" name="Gruppo 81"/>
            <p:cNvGrpSpPr/>
            <p:nvPr/>
          </p:nvGrpSpPr>
          <p:grpSpPr>
            <a:xfrm>
              <a:off x="4582312" y="3286248"/>
              <a:ext cx="1513942" cy="1138692"/>
              <a:chOff x="4582312" y="3286248"/>
              <a:chExt cx="1513942" cy="1138692"/>
            </a:xfrm>
          </p:grpSpPr>
          <p:sp>
            <p:nvSpPr>
              <p:cNvPr id="31" name="Rettangolo 30"/>
              <p:cNvSpPr/>
              <p:nvPr/>
            </p:nvSpPr>
            <p:spPr>
              <a:xfrm>
                <a:off x="4582312" y="3286248"/>
                <a:ext cx="1513942" cy="11386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714550" y="3315262"/>
                <a:ext cx="1239479" cy="1066796"/>
              </a:xfrm>
              <a:prstGeom prst="rect">
                <a:avLst/>
              </a:prstGeom>
            </p:spPr>
          </p:pic>
        </p:grpSp>
        <p:grpSp>
          <p:nvGrpSpPr>
            <p:cNvPr id="84" name="Gruppo 83"/>
            <p:cNvGrpSpPr/>
            <p:nvPr/>
          </p:nvGrpSpPr>
          <p:grpSpPr>
            <a:xfrm>
              <a:off x="6132786" y="3270683"/>
              <a:ext cx="2996887" cy="1162677"/>
              <a:chOff x="6132786" y="3270683"/>
              <a:chExt cx="2996887" cy="1162677"/>
            </a:xfrm>
          </p:grpSpPr>
          <p:sp>
            <p:nvSpPr>
              <p:cNvPr id="30" name="Rettangolo 29"/>
              <p:cNvSpPr/>
              <p:nvPr/>
            </p:nvSpPr>
            <p:spPr>
              <a:xfrm>
                <a:off x="6132786" y="3270683"/>
                <a:ext cx="2996887" cy="11626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83" name="Gruppo 82"/>
              <p:cNvGrpSpPr/>
              <p:nvPr/>
            </p:nvGrpSpPr>
            <p:grpSpPr>
              <a:xfrm>
                <a:off x="6198518" y="3393069"/>
                <a:ext cx="2842175" cy="872964"/>
                <a:chOff x="6198518" y="3393069"/>
                <a:chExt cx="2842175" cy="872964"/>
              </a:xfrm>
            </p:grpSpPr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02288" y="3393069"/>
                  <a:ext cx="978285" cy="862898"/>
                </a:xfrm>
                <a:prstGeom prst="rect">
                  <a:avLst/>
                </a:prstGeom>
              </p:spPr>
            </p:pic>
            <p:pic>
              <p:nvPicPr>
                <p:cNvPr id="14" name="Immagine 1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40262" y="3432340"/>
                  <a:ext cx="1000431" cy="833693"/>
                </a:xfrm>
                <a:prstGeom prst="rect">
                  <a:avLst/>
                </a:prstGeom>
              </p:spPr>
            </p:pic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98518" y="3582834"/>
                  <a:ext cx="956960" cy="59896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0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29953" y="1358751"/>
            <a:ext cx="1851016" cy="5045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29953" y="1358751"/>
            <a:ext cx="888975" cy="1660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stCxn id="3" idx="2"/>
            <a:endCxn id="31" idx="0"/>
          </p:cNvCxnSpPr>
          <p:nvPr/>
        </p:nvCxnSpPr>
        <p:spPr>
          <a:xfrm flipH="1">
            <a:off x="5406590" y="1358751"/>
            <a:ext cx="823363" cy="17014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531375" y="1358751"/>
            <a:ext cx="2698578" cy="6821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51">
            <a:extLst>
              <a:ext uri="{FF2B5EF4-FFF2-40B4-BE49-F238E27FC236}">
                <a16:creationId xmlns="" xmlns:a16="http://schemas.microsoft.com/office/drawing/2014/main" id="{1E7F6636-DD6D-0C65-1D19-77B929D7DC60}"/>
              </a:ext>
            </a:extLst>
          </p:cNvPr>
          <p:cNvCxnSpPr>
            <a:cxnSpLocks/>
          </p:cNvCxnSpPr>
          <p:nvPr/>
        </p:nvCxnSpPr>
        <p:spPr>
          <a:xfrm>
            <a:off x="4711171" y="1739691"/>
            <a:ext cx="1982730" cy="126984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51">
            <a:extLst>
              <a:ext uri="{FF2B5EF4-FFF2-40B4-BE49-F238E27FC236}">
                <a16:creationId xmlns="" xmlns:a16="http://schemas.microsoft.com/office/drawing/2014/main" id="{1E7F6636-DD6D-0C65-1D19-77B929D7DC60}"/>
              </a:ext>
            </a:extLst>
          </p:cNvPr>
          <p:cNvCxnSpPr>
            <a:cxnSpLocks/>
          </p:cNvCxnSpPr>
          <p:nvPr/>
        </p:nvCxnSpPr>
        <p:spPr>
          <a:xfrm>
            <a:off x="3540769" y="2114816"/>
            <a:ext cx="3923407" cy="88797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8732" y="4735439"/>
            <a:ext cx="1769371" cy="127702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128" name="Gruppo 127"/>
          <p:cNvGrpSpPr/>
          <p:nvPr/>
        </p:nvGrpSpPr>
        <p:grpSpPr>
          <a:xfrm>
            <a:off x="5968678" y="4716336"/>
            <a:ext cx="1600218" cy="1285188"/>
            <a:chOff x="5021729" y="4727275"/>
            <a:chExt cx="1600218" cy="1285188"/>
          </a:xfrm>
        </p:grpSpPr>
        <p:sp>
          <p:nvSpPr>
            <p:cNvPr id="87" name="Rettangolo 86"/>
            <p:cNvSpPr/>
            <p:nvPr/>
          </p:nvSpPr>
          <p:spPr>
            <a:xfrm>
              <a:off x="5021729" y="4727275"/>
              <a:ext cx="1600218" cy="12851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Picture 2" descr="Snail White Background Images – Browse 76,488 Stock Photos, Vectors, and  Video | Adobe Stock">
              <a:extLst>
                <a:ext uri="{FF2B5EF4-FFF2-40B4-BE49-F238E27FC236}">
                  <a16:creationId xmlns="" xmlns:a16="http://schemas.microsoft.com/office/drawing/2014/main" id="{7A55D325-71E3-8DDF-2086-79271B976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324" y="4833300"/>
              <a:ext cx="980862" cy="7191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Premium Photo | Wriggling earthworm on white background">
              <a:extLst>
                <a:ext uri="{FF2B5EF4-FFF2-40B4-BE49-F238E27FC236}">
                  <a16:creationId xmlns="" xmlns:a16="http://schemas.microsoft.com/office/drawing/2014/main" id="{C8E5C9E7-689F-B18E-689D-A3927EEAD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="" xmlns:a14="http://schemas.microsoft.com/office/drawing/2010/main">
                    <a14:imgLayer r:embed="rId16">
                      <a14:imgEffect>
                        <a14:backgroundRemoval t="9911" b="89866" l="6800" r="93350">
                          <a14:foregroundMark x1="9850" y1="39791" x2="7100" y2="46647"/>
                          <a14:foregroundMark x1="7100" y1="46647" x2="6850" y2="63338"/>
                          <a14:foregroundMark x1="6850" y1="63338" x2="8500" y2="67064"/>
                          <a14:foregroundMark x1="87550" y1="58122" x2="91450" y2="53726"/>
                          <a14:foregroundMark x1="91450" y1="53726" x2="94000" y2="46349"/>
                          <a14:foregroundMark x1="94000" y1="46349" x2="93350" y2="38674"/>
                          <a14:foregroundMark x1="93350" y1="38674" x2="91500" y2="331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697" y="5468783"/>
              <a:ext cx="700282" cy="5158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2257" y="4964612"/>
              <a:ext cx="646866" cy="47251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55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</p:cNvCxnSpPr>
          <p:nvPr/>
        </p:nvCxnSpPr>
        <p:spPr>
          <a:xfrm flipH="1">
            <a:off x="3484184" y="2913901"/>
            <a:ext cx="13288" cy="1801672"/>
          </a:xfrm>
          <a:prstGeom prst="straightConnector1">
            <a:avLst/>
          </a:prstGeom>
          <a:ln w="25400">
            <a:solidFill>
              <a:srgbClr val="00B05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</p:cNvCxnSpPr>
          <p:nvPr/>
        </p:nvCxnSpPr>
        <p:spPr>
          <a:xfrm flipH="1">
            <a:off x="4988632" y="4256290"/>
            <a:ext cx="2417658" cy="5979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</p:cNvCxnSpPr>
          <p:nvPr/>
        </p:nvCxnSpPr>
        <p:spPr>
          <a:xfrm flipH="1">
            <a:off x="7639657" y="4230301"/>
            <a:ext cx="2194737" cy="1227543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8704501" y="2257449"/>
            <a:ext cx="698786" cy="761468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</p:cNvCxnSpPr>
          <p:nvPr/>
        </p:nvCxnSpPr>
        <p:spPr>
          <a:xfrm>
            <a:off x="10073216" y="2354506"/>
            <a:ext cx="27344" cy="669370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29953" y="1358751"/>
            <a:ext cx="3518582" cy="16573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51">
            <a:extLst>
              <a:ext uri="{FF2B5EF4-FFF2-40B4-BE49-F238E27FC236}">
                <a16:creationId xmlns="" xmlns:a16="http://schemas.microsoft.com/office/drawing/2014/main" id="{1E7F6636-DD6D-0C65-1D19-77B929D7DC60}"/>
              </a:ext>
            </a:extLst>
          </p:cNvPr>
          <p:cNvCxnSpPr>
            <a:cxnSpLocks/>
          </p:cNvCxnSpPr>
          <p:nvPr/>
        </p:nvCxnSpPr>
        <p:spPr>
          <a:xfrm>
            <a:off x="3511451" y="2117660"/>
            <a:ext cx="5867239" cy="890563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</p:cNvCxnSpPr>
          <p:nvPr/>
        </p:nvCxnSpPr>
        <p:spPr>
          <a:xfrm flipH="1">
            <a:off x="4988632" y="5487600"/>
            <a:ext cx="909285" cy="1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150929" y="3200296"/>
            <a:ext cx="2497836" cy="2795424"/>
            <a:chOff x="150929" y="3200296"/>
            <a:chExt cx="2497836" cy="2795424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0929" y="3200296"/>
              <a:ext cx="2497836" cy="2795424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25" name="Ovale 24"/>
            <p:cNvSpPr/>
            <p:nvPr/>
          </p:nvSpPr>
          <p:spPr>
            <a:xfrm rot="3063140">
              <a:off x="1028700" y="4137859"/>
              <a:ext cx="1000288" cy="68450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5916021" y="-13253"/>
            <a:ext cx="627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+mj-lt"/>
              </a:rPr>
              <a:t>LUPO</a:t>
            </a:r>
            <a:endParaRPr lang="it-IT" sz="1600" b="1" dirty="0">
              <a:latin typeface="+mj-lt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4163939" y="358581"/>
            <a:ext cx="80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RAPACI</a:t>
            </a:r>
            <a:endParaRPr lang="it-IT" sz="1600" b="1" dirty="0">
              <a:latin typeface="+mj-lt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8521859" y="573158"/>
            <a:ext cx="729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TASSO</a:t>
            </a:r>
            <a:endParaRPr lang="it-IT" sz="1600" b="1" dirty="0">
              <a:latin typeface="+mj-lt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9311226" y="563638"/>
            <a:ext cx="1354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VOLPE ROSSA</a:t>
            </a:r>
            <a:endParaRPr lang="it-IT" sz="1600" b="1" dirty="0">
              <a:latin typeface="+mj-lt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5177533" y="3010756"/>
            <a:ext cx="1059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CAPRIOLO</a:t>
            </a:r>
            <a:endParaRPr lang="it-IT" sz="1600" b="1" dirty="0">
              <a:latin typeface="+mj-lt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8034493" y="3919229"/>
            <a:ext cx="1285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SCOIATTOLO</a:t>
            </a:r>
            <a:endParaRPr lang="it-IT" sz="1600" b="1" dirty="0">
              <a:latin typeface="+mj-lt"/>
            </a:endParaRPr>
          </a:p>
        </p:txBody>
      </p:sp>
      <p:sp>
        <p:nvSpPr>
          <p:cNvPr id="70" name="CasellaDiTesto 69"/>
          <p:cNvSpPr txBox="1"/>
          <p:nvPr/>
        </p:nvSpPr>
        <p:spPr>
          <a:xfrm flipH="1">
            <a:off x="7288516" y="3893243"/>
            <a:ext cx="77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LEPRE</a:t>
            </a:r>
            <a:endParaRPr lang="it-IT" sz="1600" b="1" dirty="0">
              <a:latin typeface="+mj-lt"/>
            </a:endParaRPr>
          </a:p>
        </p:txBody>
      </p:sp>
      <p:sp>
        <p:nvSpPr>
          <p:cNvPr id="72" name="CasellaDiTesto 71"/>
          <p:cNvSpPr txBox="1"/>
          <p:nvPr/>
        </p:nvSpPr>
        <p:spPr>
          <a:xfrm flipH="1">
            <a:off x="9405260" y="3872243"/>
            <a:ext cx="102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RICCIO</a:t>
            </a:r>
            <a:endParaRPr lang="it-IT" sz="1600" b="1" dirty="0">
              <a:latin typeface="+mj-lt"/>
            </a:endParaRPr>
          </a:p>
        </p:txBody>
      </p:sp>
      <p:sp>
        <p:nvSpPr>
          <p:cNvPr id="75" name="CasellaDiTesto 74"/>
          <p:cNvSpPr txBox="1"/>
          <p:nvPr/>
        </p:nvSpPr>
        <p:spPr>
          <a:xfrm flipH="1">
            <a:off x="5914037" y="4662480"/>
            <a:ext cx="909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INSETTI</a:t>
            </a:r>
            <a:endParaRPr lang="it-IT" sz="1600" b="1" dirty="0">
              <a:latin typeface="+mj-lt"/>
            </a:endParaRPr>
          </a:p>
        </p:txBody>
      </p:sp>
      <p:sp>
        <p:nvSpPr>
          <p:cNvPr id="76" name="CasellaDiTesto 75"/>
          <p:cNvSpPr txBox="1"/>
          <p:nvPr/>
        </p:nvSpPr>
        <p:spPr>
          <a:xfrm flipH="1">
            <a:off x="6612571" y="4662480"/>
            <a:ext cx="1130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LUMACHE</a:t>
            </a:r>
            <a:endParaRPr lang="it-IT" sz="1600" b="1" dirty="0">
              <a:latin typeface="+mj-lt"/>
            </a:endParaRPr>
          </a:p>
        </p:txBody>
      </p:sp>
      <p:sp>
        <p:nvSpPr>
          <p:cNvPr id="78" name="CasellaDiTesto 77"/>
          <p:cNvSpPr txBox="1"/>
          <p:nvPr/>
        </p:nvSpPr>
        <p:spPr>
          <a:xfrm flipH="1">
            <a:off x="5930636" y="5352100"/>
            <a:ext cx="77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VERMI</a:t>
            </a:r>
            <a:endParaRPr lang="it-IT" sz="1600" b="1" dirty="0">
              <a:latin typeface="+mj-lt"/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2233256" y="1499692"/>
            <a:ext cx="106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Times New Roman" panose="02020603050405020304" pitchFamily="18" charset="0"/>
              </a:rPr>
              <a:t>CINGHIALI</a:t>
            </a:r>
            <a:endParaRPr lang="it-IT" sz="16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6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  <a:stCxn id="44" idx="2"/>
            <a:endCxn id="87" idx="0"/>
          </p:cNvCxnSpPr>
          <p:nvPr/>
        </p:nvCxnSpPr>
        <p:spPr>
          <a:xfrm flipH="1">
            <a:off x="6954461" y="3232528"/>
            <a:ext cx="721008" cy="2146472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</p:cNvCxnSpPr>
          <p:nvPr/>
        </p:nvCxnSpPr>
        <p:spPr>
          <a:xfrm flipH="1">
            <a:off x="7940241" y="3269796"/>
            <a:ext cx="283642" cy="468482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</p:cNvCxnSpPr>
          <p:nvPr/>
        </p:nvCxnSpPr>
        <p:spPr>
          <a:xfrm>
            <a:off x="8223882" y="3253307"/>
            <a:ext cx="796293" cy="420581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4688129" y="5268477"/>
            <a:ext cx="489074" cy="441135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47">
            <a:extLst>
              <a:ext uri="{FF2B5EF4-FFF2-40B4-BE49-F238E27FC236}">
                <a16:creationId xmlns="" xmlns:a16="http://schemas.microsoft.com/office/drawing/2014/main" id="{FBD1F9AA-45CA-19EF-7D5D-9BA47ED48AFD}"/>
              </a:ext>
            </a:extLst>
          </p:cNvPr>
          <p:cNvCxnSpPr>
            <a:cxnSpLocks/>
            <a:endCxn id="87" idx="3"/>
          </p:cNvCxnSpPr>
          <p:nvPr/>
        </p:nvCxnSpPr>
        <p:spPr>
          <a:xfrm flipH="1">
            <a:off x="7539268" y="4378332"/>
            <a:ext cx="1915212" cy="1456975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23">
            <a:extLst>
              <a:ext uri="{FF2B5EF4-FFF2-40B4-BE49-F238E27FC236}">
                <a16:creationId xmlns="" xmlns:a16="http://schemas.microsoft.com/office/drawing/2014/main" id="{8095CF4B-A718-CC25-EB03-3F860346256B}"/>
              </a:ext>
            </a:extLst>
          </p:cNvPr>
          <p:cNvCxnSpPr>
            <a:cxnSpLocks/>
          </p:cNvCxnSpPr>
          <p:nvPr/>
        </p:nvCxnSpPr>
        <p:spPr>
          <a:xfrm flipH="1">
            <a:off x="4192438" y="4396532"/>
            <a:ext cx="241264" cy="3190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61"/>
          <p:cNvSpPr/>
          <p:nvPr/>
        </p:nvSpPr>
        <p:spPr>
          <a:xfrm>
            <a:off x="5442819" y="371753"/>
            <a:ext cx="1695474" cy="1152603"/>
          </a:xfrm>
          <a:prstGeom prst="rect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516271" y="-137173"/>
            <a:ext cx="6866626" cy="55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等线"/>
                <a:cs typeface="Times New Roman" panose="02020603050405020304" pitchFamily="18" charset="0"/>
              </a:rPr>
              <a:t>SCELTA DELLE SPECIE </a:t>
            </a:r>
            <a:endParaRPr lang="it-IT" sz="22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-1"/>
          <a:stretch/>
        </p:blipFill>
        <p:spPr>
          <a:xfrm>
            <a:off x="5613457" y="465332"/>
            <a:ext cx="1308386" cy="966527"/>
          </a:xfrm>
          <a:prstGeom prst="rect">
            <a:avLst/>
          </a:prstGeom>
          <a:ln w="19050">
            <a:noFill/>
          </a:ln>
        </p:spPr>
      </p:pic>
      <p:grpSp>
        <p:nvGrpSpPr>
          <p:cNvPr id="136" name="Gruppo 135"/>
          <p:cNvGrpSpPr/>
          <p:nvPr/>
        </p:nvGrpSpPr>
        <p:grpSpPr>
          <a:xfrm>
            <a:off x="7127056" y="1798087"/>
            <a:ext cx="2730768" cy="1471709"/>
            <a:chOff x="8042668" y="1186206"/>
            <a:chExt cx="2730768" cy="1471709"/>
          </a:xfrm>
        </p:grpSpPr>
        <p:sp>
          <p:nvSpPr>
            <p:cNvPr id="57" name="Rettangolo 56"/>
            <p:cNvSpPr/>
            <p:nvPr/>
          </p:nvSpPr>
          <p:spPr>
            <a:xfrm>
              <a:off x="9165613" y="1186206"/>
              <a:ext cx="1607823" cy="147170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1" name="Gruppo 80"/>
            <p:cNvGrpSpPr/>
            <p:nvPr/>
          </p:nvGrpSpPr>
          <p:grpSpPr>
            <a:xfrm>
              <a:off x="8042668" y="1214074"/>
              <a:ext cx="2536677" cy="1406573"/>
              <a:chOff x="7851263" y="825982"/>
              <a:chExt cx="2536677" cy="1406573"/>
            </a:xfrm>
          </p:grpSpPr>
          <p:sp>
            <p:nvSpPr>
              <p:cNvPr id="44" name="Rettangolo 43"/>
              <p:cNvSpPr/>
              <p:nvPr/>
            </p:nvSpPr>
            <p:spPr>
              <a:xfrm>
                <a:off x="7851263" y="1079952"/>
                <a:ext cx="1096826" cy="1152603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" name="Immagine 4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/>
            </p:blipFill>
            <p:spPr>
              <a:xfrm>
                <a:off x="7920564" y="1410737"/>
                <a:ext cx="967840" cy="674714"/>
              </a:xfrm>
              <a:prstGeom prst="rect">
                <a:avLst/>
              </a:prstGeom>
              <a:solidFill>
                <a:srgbClr val="FFC000"/>
              </a:solidFill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77385" y="825982"/>
                <a:ext cx="1210555" cy="1384528"/>
              </a:xfrm>
              <a:prstGeom prst="rect">
                <a:avLst/>
              </a:prstGeom>
            </p:spPr>
          </p:pic>
        </p:grp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51473" y="1601132"/>
            <a:ext cx="732095" cy="89378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2060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67043" y="2856774"/>
            <a:ext cx="1015635" cy="75150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86" name="Gruppo 85"/>
          <p:cNvGrpSpPr/>
          <p:nvPr/>
        </p:nvGrpSpPr>
        <p:grpSpPr>
          <a:xfrm>
            <a:off x="4154234" y="3688393"/>
            <a:ext cx="6241818" cy="1634935"/>
            <a:chOff x="4050316" y="3158101"/>
            <a:chExt cx="6241818" cy="1634935"/>
          </a:xfrm>
        </p:grpSpPr>
        <p:grpSp>
          <p:nvGrpSpPr>
            <p:cNvPr id="85" name="Gruppo 84"/>
            <p:cNvGrpSpPr/>
            <p:nvPr/>
          </p:nvGrpSpPr>
          <p:grpSpPr>
            <a:xfrm>
              <a:off x="8329732" y="3179322"/>
              <a:ext cx="1962402" cy="1613714"/>
              <a:chOff x="8329732" y="3179322"/>
              <a:chExt cx="1962402" cy="1613714"/>
            </a:xfrm>
          </p:grpSpPr>
          <p:sp>
            <p:nvSpPr>
              <p:cNvPr id="63" name="Rettangolo 62"/>
              <p:cNvSpPr/>
              <p:nvPr/>
            </p:nvSpPr>
            <p:spPr>
              <a:xfrm>
                <a:off x="8329732" y="3179322"/>
                <a:ext cx="1962402" cy="1613714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5" name="Immagine 14"/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/>
            </p:blipFill>
            <p:spPr>
              <a:xfrm>
                <a:off x="8501453" y="3384028"/>
                <a:ext cx="1613472" cy="1214310"/>
              </a:xfrm>
              <a:prstGeom prst="rect">
                <a:avLst/>
              </a:prstGeom>
            </p:spPr>
          </p:pic>
        </p:grpSp>
        <p:grpSp>
          <p:nvGrpSpPr>
            <p:cNvPr id="82" name="Gruppo 81"/>
            <p:cNvGrpSpPr/>
            <p:nvPr/>
          </p:nvGrpSpPr>
          <p:grpSpPr>
            <a:xfrm>
              <a:off x="4050316" y="3158101"/>
              <a:ext cx="2045938" cy="1580084"/>
              <a:chOff x="4050316" y="3158101"/>
              <a:chExt cx="2045938" cy="1580084"/>
            </a:xfrm>
          </p:grpSpPr>
          <p:sp>
            <p:nvSpPr>
              <p:cNvPr id="31" name="Rettangolo 30"/>
              <p:cNvSpPr/>
              <p:nvPr/>
            </p:nvSpPr>
            <p:spPr>
              <a:xfrm>
                <a:off x="4050316" y="3158101"/>
                <a:ext cx="2045938" cy="1580084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9"/>
              <a:srcRect/>
              <a:stretch/>
            </p:blipFill>
            <p:spPr>
              <a:xfrm>
                <a:off x="4313634" y="3211431"/>
                <a:ext cx="1532032" cy="1486724"/>
              </a:xfrm>
              <a:prstGeom prst="rect">
                <a:avLst/>
              </a:prstGeom>
            </p:spPr>
          </p:pic>
        </p:grpSp>
        <p:grpSp>
          <p:nvGrpSpPr>
            <p:cNvPr id="84" name="Gruppo 83"/>
            <p:cNvGrpSpPr/>
            <p:nvPr/>
          </p:nvGrpSpPr>
          <p:grpSpPr>
            <a:xfrm>
              <a:off x="6132788" y="3270683"/>
              <a:ext cx="2196944" cy="1114511"/>
              <a:chOff x="6132788" y="3270683"/>
              <a:chExt cx="2196944" cy="1114511"/>
            </a:xfrm>
          </p:grpSpPr>
          <p:sp>
            <p:nvSpPr>
              <p:cNvPr id="30" name="Rettangolo 29"/>
              <p:cNvSpPr/>
              <p:nvPr/>
            </p:nvSpPr>
            <p:spPr>
              <a:xfrm>
                <a:off x="6132788" y="3270683"/>
                <a:ext cx="2165790" cy="11145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83" name="Gruppo 82"/>
              <p:cNvGrpSpPr/>
              <p:nvPr/>
            </p:nvGrpSpPr>
            <p:grpSpPr>
              <a:xfrm>
                <a:off x="6198518" y="3432845"/>
                <a:ext cx="2131214" cy="765891"/>
                <a:chOff x="6198518" y="3432845"/>
                <a:chExt cx="2131214" cy="765891"/>
              </a:xfrm>
            </p:grpSpPr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="" xmlns:a14="http://schemas.microsoft.com/office/drawing/2010/main">
                        <a14:imgLayer r:embed="rId11">
                          <a14:imgEffect>
                            <a14:backgroundRemoval t="2907" b="89535" l="9744" r="9333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7542" y="3443948"/>
                  <a:ext cx="855718" cy="754788"/>
                </a:xfrm>
                <a:prstGeom prst="rect">
                  <a:avLst/>
                </a:prstGeom>
              </p:spPr>
            </p:pic>
            <p:pic>
              <p:nvPicPr>
                <p:cNvPr id="14" name="Immagine 13"/>
                <p:cNvPicPr>
                  <a:picLocks noChangeAspect="1"/>
                </p:cNvPicPr>
                <p:nvPr/>
              </p:nvPicPr>
              <p:blipFill>
                <a:blip r:embed="rId1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="" xmlns:a14="http://schemas.microsoft.com/office/drawing/2010/main">
                        <a14:imgLayer r:embed="rId13">
                          <a14:imgEffect>
                            <a14:backgroundRemoval t="20000" b="88800" l="4667" r="8133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5256" y="3432845"/>
                  <a:ext cx="884476" cy="737064"/>
                </a:xfrm>
                <a:prstGeom prst="rect">
                  <a:avLst/>
                </a:prstGeom>
              </p:spPr>
            </p:pic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="" xmlns:a14="http://schemas.microsoft.com/office/drawing/2010/main">
                        <a14:imgLayer r:embed="rId15">
                          <a14:imgEffect>
                            <a14:backgroundRemoval t="8046" b="94253" l="12950" r="89209"/>
                          </a14:imgEffect>
                          <a14:imgEffect>
                            <a14:colorTemperature colorTemp="88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8518" y="3582834"/>
                  <a:ext cx="707447" cy="44279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0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</p:cNvCxnSpPr>
          <p:nvPr/>
        </p:nvCxnSpPr>
        <p:spPr>
          <a:xfrm>
            <a:off x="6234071" y="1570981"/>
            <a:ext cx="1843129" cy="4387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</p:cNvCxnSpPr>
          <p:nvPr/>
        </p:nvCxnSpPr>
        <p:spPr>
          <a:xfrm>
            <a:off x="6234071" y="1613482"/>
            <a:ext cx="784335" cy="18693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5177203" y="1571093"/>
            <a:ext cx="1022969" cy="2117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21614" y="5452030"/>
            <a:ext cx="1194428" cy="8620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2060"/>
            </a:solidFill>
          </a:ln>
        </p:spPr>
      </p:pic>
      <p:grpSp>
        <p:nvGrpSpPr>
          <p:cNvPr id="128" name="Gruppo 127"/>
          <p:cNvGrpSpPr/>
          <p:nvPr/>
        </p:nvGrpSpPr>
        <p:grpSpPr>
          <a:xfrm>
            <a:off x="6369653" y="5379000"/>
            <a:ext cx="1169615" cy="912614"/>
            <a:chOff x="5021729" y="4727275"/>
            <a:chExt cx="1600218" cy="1285188"/>
          </a:xfrm>
        </p:grpSpPr>
        <p:sp>
          <p:nvSpPr>
            <p:cNvPr id="87" name="Rettangolo 86"/>
            <p:cNvSpPr/>
            <p:nvPr/>
          </p:nvSpPr>
          <p:spPr>
            <a:xfrm>
              <a:off x="5021729" y="4727275"/>
              <a:ext cx="1600218" cy="12851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Picture 2" descr="Snail White Background Images – Browse 76,488 Stock Photos, Vectors, and  Video | Adobe Stock">
              <a:extLst>
                <a:ext uri="{FF2B5EF4-FFF2-40B4-BE49-F238E27FC236}">
                  <a16:creationId xmlns="" xmlns:a16="http://schemas.microsoft.com/office/drawing/2014/main" id="{7A55D325-71E3-8DDF-2086-79271B976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18">
                      <a14:imgEffect>
                        <a14:backgroundRemoval t="18471" b="89809" l="14831" r="82203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324" y="4833300"/>
              <a:ext cx="980862" cy="7191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Premium Photo | Wriggling earthworm on white background">
              <a:extLst>
                <a:ext uri="{FF2B5EF4-FFF2-40B4-BE49-F238E27FC236}">
                  <a16:creationId xmlns="" xmlns:a16="http://schemas.microsoft.com/office/drawing/2014/main" id="{C8E5C9E7-689F-B18E-689D-A3927EEAD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20">
                      <a14:imgEffect>
                        <a14:backgroundRemoval t="9911" b="89866" l="6800" r="93350">
                          <a14:foregroundMark x1="9850" y1="39791" x2="7100" y2="46647"/>
                          <a14:foregroundMark x1="7100" y1="46647" x2="6850" y2="63338"/>
                          <a14:foregroundMark x1="6850" y1="63338" x2="8500" y2="67064"/>
                          <a14:foregroundMark x1="87550" y1="58122" x2="91450" y2="53726"/>
                          <a14:foregroundMark x1="91450" y1="53726" x2="94000" y2="46349"/>
                          <a14:foregroundMark x1="94000" y1="46349" x2="93350" y2="38674"/>
                          <a14:foregroundMark x1="93350" y1="38674" x2="91500" y2="331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697" y="5468783"/>
              <a:ext cx="700282" cy="5158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62257" y="4964612"/>
              <a:ext cx="646866" cy="47251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71" name="Straight Arrow Connector 1062">
            <a:extLst>
              <a:ext uri="{FF2B5EF4-FFF2-40B4-BE49-F238E27FC236}">
                <a16:creationId xmlns="" xmlns:a16="http://schemas.microsoft.com/office/drawing/2014/main" id="{B5B3E4FB-3ECD-5AD7-9D5C-90A52D14E12F}"/>
              </a:ext>
            </a:extLst>
          </p:cNvPr>
          <p:cNvCxnSpPr>
            <a:cxnSpLocks/>
          </p:cNvCxnSpPr>
          <p:nvPr/>
        </p:nvCxnSpPr>
        <p:spPr>
          <a:xfrm>
            <a:off x="6257777" y="1590143"/>
            <a:ext cx="856800" cy="4196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ttangolo 103"/>
          <p:cNvSpPr/>
          <p:nvPr/>
        </p:nvSpPr>
        <p:spPr>
          <a:xfrm>
            <a:off x="7940241" y="5352440"/>
            <a:ext cx="4219373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C0066"/>
                </a:solidFill>
              </a:rPr>
              <a:t>RICCIO EUROPEO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i="1" dirty="0" err="1" smtClean="0">
                <a:latin typeface="+mj-lt"/>
              </a:rPr>
              <a:t>Erinaceus</a:t>
            </a:r>
            <a:r>
              <a:rPr lang="en-US" sz="1400" i="1" dirty="0" smtClean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europaeus</a:t>
            </a:r>
            <a:r>
              <a:rPr lang="en-US" sz="1400" dirty="0">
                <a:latin typeface="+mj-lt"/>
              </a:rPr>
              <a:t>). </a:t>
            </a:r>
          </a:p>
          <a:p>
            <a:r>
              <a:rPr lang="en-US" sz="1400" dirty="0" smtClean="0">
                <a:latin typeface="+mj-lt"/>
              </a:rPr>
              <a:t>specie </a:t>
            </a:r>
            <a:r>
              <a:rPr lang="en-US" sz="1400" b="1" dirty="0" err="1" smtClean="0">
                <a:latin typeface="+mj-lt"/>
              </a:rPr>
              <a:t>sinantropica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può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vivere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sia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aperta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campagna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che</a:t>
            </a:r>
            <a:r>
              <a:rPr lang="en-US" sz="1400" dirty="0" smtClean="0">
                <a:latin typeface="+mj-lt"/>
              </a:rPr>
              <a:t> in </a:t>
            </a:r>
            <a:r>
              <a:rPr lang="en-US" sz="1400" dirty="0" err="1" smtClean="0">
                <a:latin typeface="+mj-lt"/>
              </a:rPr>
              <a:t>prossimità</a:t>
            </a:r>
            <a:r>
              <a:rPr lang="en-US" sz="1400" dirty="0" smtClean="0">
                <a:latin typeface="+mj-lt"/>
              </a:rPr>
              <a:t> di </a:t>
            </a:r>
            <a:r>
              <a:rPr lang="en-US" sz="1400" dirty="0" err="1" smtClean="0">
                <a:latin typeface="+mj-lt"/>
              </a:rPr>
              <a:t>insediamenti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urbani</a:t>
            </a:r>
            <a:r>
              <a:rPr lang="en-US" sz="1400" dirty="0" smtClean="0">
                <a:latin typeface="+mj-lt"/>
              </a:rPr>
              <a:t>. </a:t>
            </a:r>
            <a:r>
              <a:rPr lang="en-US" sz="1400" b="1" dirty="0" err="1" smtClean="0">
                <a:latin typeface="+mj-lt"/>
              </a:rPr>
              <a:t>Onnivoro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si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nutre</a:t>
            </a:r>
            <a:r>
              <a:rPr lang="en-US" sz="1400" dirty="0" smtClean="0">
                <a:latin typeface="+mj-lt"/>
              </a:rPr>
              <a:t> di  </a:t>
            </a:r>
            <a:r>
              <a:rPr lang="it-IT" sz="1400" b="1" dirty="0">
                <a:latin typeface="+mj-lt"/>
              </a:rPr>
              <a:t>insetti, uova</a:t>
            </a:r>
            <a:r>
              <a:rPr lang="it-IT" sz="1400" b="1" dirty="0" smtClean="0">
                <a:latin typeface="+mj-lt"/>
              </a:rPr>
              <a:t>, </a:t>
            </a:r>
            <a:r>
              <a:rPr lang="it-IT" sz="1400" b="1" dirty="0">
                <a:latin typeface="+mj-lt"/>
              </a:rPr>
              <a:t>rettili, </a:t>
            </a:r>
            <a:r>
              <a:rPr lang="it-IT" sz="1400" b="1" dirty="0" smtClean="0">
                <a:latin typeface="+mj-lt"/>
              </a:rPr>
              <a:t>anfibi, </a:t>
            </a:r>
            <a:r>
              <a:rPr lang="it-IT" sz="1400" b="1" dirty="0">
                <a:latin typeface="+mj-lt"/>
              </a:rPr>
              <a:t>piccoli </a:t>
            </a:r>
            <a:r>
              <a:rPr lang="it-IT" sz="1400" b="1" dirty="0" smtClean="0">
                <a:latin typeface="+mj-lt"/>
              </a:rPr>
              <a:t>uccelli e topi, ma anche </a:t>
            </a:r>
            <a:r>
              <a:rPr lang="it-IT" sz="1400" b="1" dirty="0">
                <a:latin typeface="+mj-lt"/>
              </a:rPr>
              <a:t>ghiande, frutta, bacche e foglie</a:t>
            </a:r>
          </a:p>
        </p:txBody>
      </p:sp>
      <p:sp>
        <p:nvSpPr>
          <p:cNvPr id="105" name="Rettangolo 104"/>
          <p:cNvSpPr/>
          <p:nvPr/>
        </p:nvSpPr>
        <p:spPr>
          <a:xfrm>
            <a:off x="167387" y="3738278"/>
            <a:ext cx="377446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C0066"/>
                </a:solidFill>
              </a:rPr>
              <a:t>CAPRIOLO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i="1" dirty="0" err="1" smtClean="0">
                <a:latin typeface="+mj-lt"/>
              </a:rPr>
              <a:t>Capreolus</a:t>
            </a:r>
            <a:r>
              <a:rPr lang="en-US" sz="1400" i="1" dirty="0" smtClean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capreolus</a:t>
            </a:r>
            <a:r>
              <a:rPr lang="en-US" sz="1400" dirty="0">
                <a:latin typeface="+mj-lt"/>
              </a:rPr>
              <a:t>). </a:t>
            </a:r>
          </a:p>
          <a:p>
            <a:r>
              <a:rPr lang="en-US" sz="1400" dirty="0" err="1" smtClean="0">
                <a:latin typeface="+mj-lt"/>
              </a:rPr>
              <a:t>Può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vivere</a:t>
            </a:r>
            <a:r>
              <a:rPr lang="en-US" sz="1400" dirty="0" smtClean="0">
                <a:latin typeface="+mj-lt"/>
              </a:rPr>
              <a:t> in habitats molto </a:t>
            </a:r>
            <a:r>
              <a:rPr lang="en-US" sz="1400" dirty="0" err="1" smtClean="0">
                <a:latin typeface="+mj-lt"/>
              </a:rPr>
              <a:t>diversi</a:t>
            </a:r>
            <a:r>
              <a:rPr lang="en-US" sz="1400" dirty="0" smtClean="0">
                <a:latin typeface="+mj-lt"/>
              </a:rPr>
              <a:t>: </a:t>
            </a:r>
            <a:r>
              <a:rPr lang="it-IT" sz="1400" dirty="0">
                <a:latin typeface="+mj-lt"/>
              </a:rPr>
              <a:t>pianura, collina e anche </a:t>
            </a:r>
            <a:r>
              <a:rPr lang="it-IT" sz="1400" dirty="0" smtClean="0">
                <a:latin typeface="+mj-lt"/>
              </a:rPr>
              <a:t>montagna. </a:t>
            </a:r>
            <a:r>
              <a:rPr lang="it-IT" sz="1400" b="1" dirty="0" smtClean="0">
                <a:latin typeface="+mj-lt"/>
              </a:rPr>
              <a:t>Erbivoro</a:t>
            </a:r>
            <a:r>
              <a:rPr lang="it-IT" sz="1400" dirty="0" smtClean="0">
                <a:latin typeface="+mj-lt"/>
              </a:rPr>
              <a:t>, si nutre prevalentemente </a:t>
            </a:r>
            <a:r>
              <a:rPr lang="it-IT" sz="1400" dirty="0">
                <a:latin typeface="+mj-lt"/>
              </a:rPr>
              <a:t>di </a:t>
            </a:r>
            <a:r>
              <a:rPr lang="it-IT" sz="1400" b="1" dirty="0">
                <a:latin typeface="+mj-lt"/>
              </a:rPr>
              <a:t>vegetali legnosi </a:t>
            </a:r>
            <a:r>
              <a:rPr lang="it-IT" sz="1400" b="1" dirty="0" smtClean="0">
                <a:latin typeface="+mj-lt"/>
              </a:rPr>
              <a:t>e </a:t>
            </a:r>
            <a:r>
              <a:rPr lang="it-IT" sz="1400" b="1" dirty="0" err="1" smtClean="0">
                <a:latin typeface="+mj-lt"/>
              </a:rPr>
              <a:t>semilegnosi</a:t>
            </a:r>
            <a:r>
              <a:rPr lang="it-IT" sz="1400" b="1" dirty="0" smtClean="0">
                <a:latin typeface="+mj-lt"/>
              </a:rPr>
              <a:t> (edera</a:t>
            </a:r>
            <a:r>
              <a:rPr lang="it-IT" sz="1400" b="1" dirty="0">
                <a:latin typeface="+mj-lt"/>
              </a:rPr>
              <a:t>, </a:t>
            </a:r>
            <a:r>
              <a:rPr lang="it-IT" sz="1400" b="1" dirty="0" smtClean="0">
                <a:latin typeface="+mj-lt"/>
              </a:rPr>
              <a:t>rovo..) ma anche </a:t>
            </a:r>
            <a:r>
              <a:rPr lang="it-IT" sz="1400" b="1" dirty="0">
                <a:latin typeface="+mj-lt"/>
              </a:rPr>
              <a:t>vegetali erbacei e frutti selvatici</a:t>
            </a:r>
            <a:endParaRPr lang="en-US" sz="1400" b="1" i="1" dirty="0">
              <a:solidFill>
                <a:srgbClr val="CC0066"/>
              </a:solidFill>
            </a:endParaRPr>
          </a:p>
        </p:txBody>
      </p:sp>
      <p:sp>
        <p:nvSpPr>
          <p:cNvPr id="108" name="Rettangolo 107"/>
          <p:cNvSpPr/>
          <p:nvPr/>
        </p:nvSpPr>
        <p:spPr>
          <a:xfrm>
            <a:off x="10267737" y="907875"/>
            <a:ext cx="1901249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C0066"/>
                </a:solidFill>
              </a:rPr>
              <a:t>VOLPE ROSSA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i="1" dirty="0" err="1" smtClean="0">
                <a:latin typeface="+mj-lt"/>
              </a:rPr>
              <a:t>Vulpes</a:t>
            </a:r>
            <a:r>
              <a:rPr lang="en-US" sz="1400" i="1" dirty="0" smtClean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vulpes</a:t>
            </a:r>
            <a:r>
              <a:rPr lang="en-US" sz="1400" dirty="0" smtClean="0">
                <a:latin typeface="+mj-lt"/>
              </a:rPr>
              <a:t>). È </a:t>
            </a:r>
            <a:r>
              <a:rPr lang="en-US" sz="1400" dirty="0" err="1" smtClean="0">
                <a:latin typeface="+mj-lt"/>
              </a:rPr>
              <a:t>il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carnivoro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selvatico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più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diffuso</a:t>
            </a:r>
            <a:r>
              <a:rPr lang="en-US" sz="1400" dirty="0" smtClean="0">
                <a:latin typeface="+mj-lt"/>
              </a:rPr>
              <a:t> in Italia, </a:t>
            </a:r>
            <a:r>
              <a:rPr lang="en-US" sz="1400" dirty="0" err="1" smtClean="0">
                <a:latin typeface="+mj-lt"/>
              </a:rPr>
              <a:t>si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nutre</a:t>
            </a:r>
            <a:r>
              <a:rPr lang="en-US" sz="1400" dirty="0" smtClean="0">
                <a:latin typeface="+mj-lt"/>
              </a:rPr>
              <a:t> di </a:t>
            </a:r>
            <a:r>
              <a:rPr lang="it-IT" sz="1400" b="1" dirty="0">
                <a:latin typeface="+mj-lt"/>
              </a:rPr>
              <a:t>insetti, roditori, uccelli, rettili, piccoli mammiferi e piccoli </a:t>
            </a:r>
            <a:r>
              <a:rPr lang="it-IT" sz="1400" b="1" dirty="0" smtClean="0">
                <a:latin typeface="+mj-lt"/>
              </a:rPr>
              <a:t>anfibi</a:t>
            </a:r>
            <a:r>
              <a:rPr lang="it-IT" sz="1400" dirty="0" smtClean="0">
                <a:latin typeface="+mj-lt"/>
              </a:rPr>
              <a:t>, ma anche </a:t>
            </a:r>
            <a:r>
              <a:rPr lang="it-IT" sz="1400" b="1" dirty="0" smtClean="0">
                <a:latin typeface="+mj-lt"/>
              </a:rPr>
              <a:t>frutta e bacche</a:t>
            </a:r>
            <a:r>
              <a:rPr lang="en-US" sz="1400" dirty="0" smtClean="0">
                <a:latin typeface="+mj-lt"/>
              </a:rPr>
              <a:t>. </a:t>
            </a:r>
            <a:endParaRPr lang="en-US" sz="1400" b="1" i="1" dirty="0">
              <a:solidFill>
                <a:srgbClr val="CC0066"/>
              </a:solidFill>
            </a:endParaRPr>
          </a:p>
        </p:txBody>
      </p:sp>
      <p:sp>
        <p:nvSpPr>
          <p:cNvPr id="109" name="Rettangolo 108"/>
          <p:cNvSpPr/>
          <p:nvPr/>
        </p:nvSpPr>
        <p:spPr>
          <a:xfrm>
            <a:off x="448895" y="458158"/>
            <a:ext cx="494731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CC0066"/>
                </a:solidFill>
              </a:rPr>
              <a:t>LUPO </a:t>
            </a:r>
            <a:r>
              <a:rPr lang="en-US" sz="1400" dirty="0">
                <a:latin typeface="+mj-lt"/>
              </a:rPr>
              <a:t>(</a:t>
            </a:r>
            <a:r>
              <a:rPr lang="en-US" sz="1400" i="1" dirty="0" err="1">
                <a:latin typeface="+mj-lt"/>
              </a:rPr>
              <a:t>Canis</a:t>
            </a:r>
            <a:r>
              <a:rPr lang="en-US" sz="1400" i="1" dirty="0">
                <a:latin typeface="+mj-lt"/>
              </a:rPr>
              <a:t> lupus</a:t>
            </a:r>
            <a:r>
              <a:rPr lang="en-US" sz="1400" dirty="0">
                <a:latin typeface="+mj-lt"/>
              </a:rPr>
              <a:t>). </a:t>
            </a:r>
            <a:r>
              <a:rPr lang="en-US" sz="1400" dirty="0" smtClean="0">
                <a:latin typeface="+mj-lt"/>
              </a:rPr>
              <a:t>Specie </a:t>
            </a:r>
            <a:r>
              <a:rPr lang="en-US" sz="1400" dirty="0" err="1" smtClean="0">
                <a:latin typeface="+mj-lt"/>
              </a:rPr>
              <a:t>territoriale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predatore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carnivoro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si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alimenta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sia</a:t>
            </a:r>
            <a:r>
              <a:rPr lang="en-US" sz="1400" dirty="0" smtClean="0">
                <a:latin typeface="+mj-lt"/>
              </a:rPr>
              <a:t> di </a:t>
            </a:r>
            <a:r>
              <a:rPr lang="en-US" sz="1400" b="1" dirty="0" err="1" smtClean="0">
                <a:latin typeface="+mj-lt"/>
              </a:rPr>
              <a:t>grandi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mammiferi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che</a:t>
            </a:r>
            <a:r>
              <a:rPr lang="en-US" sz="1400" b="1" dirty="0" smtClean="0">
                <a:latin typeface="+mj-lt"/>
              </a:rPr>
              <a:t> di piccolo </a:t>
            </a:r>
            <a:r>
              <a:rPr lang="en-US" sz="1400" b="1" dirty="0" err="1" smtClean="0">
                <a:latin typeface="+mj-lt"/>
              </a:rPr>
              <a:t>animali</a:t>
            </a:r>
            <a:r>
              <a:rPr lang="en-US" sz="1400" b="1" dirty="0" smtClean="0">
                <a:latin typeface="+mj-lt"/>
              </a:rPr>
              <a:t> e </a:t>
            </a:r>
            <a:r>
              <a:rPr lang="en-US" sz="1400" b="1" dirty="0" err="1" smtClean="0">
                <a:latin typeface="+mj-lt"/>
              </a:rPr>
              <a:t>carcasse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. </a:t>
            </a:r>
            <a:r>
              <a:rPr lang="en-US" sz="1400" dirty="0" smtClean="0"/>
              <a:t>Vive in media 5-13 </a:t>
            </a:r>
            <a:r>
              <a:rPr lang="en-US" sz="1400" dirty="0" err="1" smtClean="0"/>
              <a:t>anni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0" name="Rettangolo 109"/>
          <p:cNvSpPr/>
          <p:nvPr/>
        </p:nvSpPr>
        <p:spPr>
          <a:xfrm>
            <a:off x="7339513" y="175514"/>
            <a:ext cx="2811094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CC0066"/>
                </a:solidFill>
              </a:rPr>
              <a:t>TASSO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i="1" dirty="0" err="1" smtClean="0">
                <a:latin typeface="+mj-lt"/>
              </a:rPr>
              <a:t>Meles</a:t>
            </a:r>
            <a:r>
              <a:rPr lang="en-US" sz="1400" i="1" dirty="0" smtClean="0"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meles</a:t>
            </a:r>
            <a:r>
              <a:rPr lang="en-US" sz="1400" dirty="0">
                <a:latin typeface="+mj-lt"/>
              </a:rPr>
              <a:t>). </a:t>
            </a:r>
            <a:r>
              <a:rPr lang="en-US" sz="1400" dirty="0" err="1" smtClean="0">
                <a:latin typeface="+mj-lt"/>
              </a:rPr>
              <a:t>Mammifero</a:t>
            </a:r>
            <a:r>
              <a:rPr lang="en-US" sz="1400" dirty="0" smtClean="0">
                <a:latin typeface="+mj-lt"/>
              </a:rPr>
              <a:t> con </a:t>
            </a:r>
            <a:r>
              <a:rPr lang="en-US" sz="1400" dirty="0" err="1" smtClean="0">
                <a:latin typeface="+mj-lt"/>
              </a:rPr>
              <a:t>abitudini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territoriali</a:t>
            </a:r>
            <a:r>
              <a:rPr lang="en-US" sz="1400" dirty="0" smtClean="0">
                <a:latin typeface="+mj-lt"/>
              </a:rPr>
              <a:t>,  </a:t>
            </a:r>
            <a:r>
              <a:rPr lang="en-US" sz="1400" b="1" dirty="0" err="1" smtClean="0">
                <a:latin typeface="+mj-lt"/>
              </a:rPr>
              <a:t>onnivoro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si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nutre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prevalentemente</a:t>
            </a:r>
            <a:r>
              <a:rPr lang="en-US" sz="1400" dirty="0" smtClean="0">
                <a:latin typeface="+mj-lt"/>
              </a:rPr>
              <a:t> di </a:t>
            </a:r>
            <a:r>
              <a:rPr lang="en-US" sz="1400" b="1" dirty="0" err="1" smtClean="0">
                <a:latin typeface="+mj-lt"/>
              </a:rPr>
              <a:t>insetti</a:t>
            </a:r>
            <a:r>
              <a:rPr lang="en-US" sz="1400" b="1" dirty="0" smtClean="0">
                <a:latin typeface="+mj-lt"/>
              </a:rPr>
              <a:t>, </a:t>
            </a:r>
            <a:r>
              <a:rPr lang="en-US" sz="1400" b="1" dirty="0" err="1" smtClean="0">
                <a:latin typeface="+mj-lt"/>
              </a:rPr>
              <a:t>lombrichi</a:t>
            </a:r>
            <a:r>
              <a:rPr lang="en-US" sz="1400" b="1" dirty="0" smtClean="0">
                <a:latin typeface="+mj-lt"/>
              </a:rPr>
              <a:t>, </a:t>
            </a:r>
            <a:r>
              <a:rPr lang="en-US" sz="1400" b="1" dirty="0" err="1" smtClean="0">
                <a:latin typeface="+mj-lt"/>
              </a:rPr>
              <a:t>carcasse</a:t>
            </a:r>
            <a:r>
              <a:rPr lang="en-US" sz="1400" b="1" dirty="0" smtClean="0">
                <a:latin typeface="+mj-lt"/>
              </a:rPr>
              <a:t> ma </a:t>
            </a:r>
            <a:r>
              <a:rPr lang="en-US" sz="1400" b="1" dirty="0" err="1" smtClean="0">
                <a:latin typeface="+mj-lt"/>
              </a:rPr>
              <a:t>anche</a:t>
            </a:r>
            <a:r>
              <a:rPr lang="en-US" sz="1400" b="1" dirty="0" smtClean="0">
                <a:latin typeface="+mj-lt"/>
              </a:rPr>
              <a:t> g</a:t>
            </a:r>
            <a:r>
              <a:rPr lang="it-IT" sz="1400" b="1" dirty="0" err="1" smtClean="0">
                <a:latin typeface="+mj-lt"/>
              </a:rPr>
              <a:t>hiande</a:t>
            </a:r>
            <a:r>
              <a:rPr lang="it-IT" sz="1400" b="1" dirty="0" smtClean="0">
                <a:latin typeface="+mj-lt"/>
              </a:rPr>
              <a:t>, cereali</a:t>
            </a:r>
            <a:r>
              <a:rPr lang="it-IT" sz="1400" b="1" dirty="0">
                <a:latin typeface="+mj-lt"/>
              </a:rPr>
              <a:t>, frutta, </a:t>
            </a:r>
            <a:r>
              <a:rPr lang="it-IT" sz="1400" b="1" dirty="0" smtClean="0">
                <a:latin typeface="+mj-lt"/>
              </a:rPr>
              <a:t>tuberi</a:t>
            </a:r>
            <a:r>
              <a:rPr lang="it-IT" sz="1400" dirty="0" smtClean="0">
                <a:latin typeface="+mj-lt"/>
              </a:rPr>
              <a:t>: Vive prevalentemente in aree boschive e nel sottobosco</a:t>
            </a:r>
            <a:endParaRPr lang="it-IT" sz="1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56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11518" y="1774972"/>
            <a:ext cx="415766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en-US" dirty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Tutti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等线"/>
                <a:cs typeface="Times New Roman" panose="02020603050405020304" pitchFamily="18" charset="0"/>
              </a:rPr>
              <a:t>gli</a:t>
            </a:r>
            <a:r>
              <a:rPr lang="en-US" dirty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esemplari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analizzati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provenivano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dal </a:t>
            </a:r>
            <a:r>
              <a:rPr lang="it-IT" b="1" dirty="0">
                <a:solidFill>
                  <a:srgbClr val="CC0066"/>
                </a:solidFill>
                <a:latin typeface="+mj-lt"/>
              </a:rPr>
              <a:t>Centri di Recupero Animali Selvatici </a:t>
            </a:r>
            <a:r>
              <a:rPr lang="it-IT" b="1" dirty="0" smtClean="0">
                <a:solidFill>
                  <a:srgbClr val="CC0066"/>
                </a:solidFill>
                <a:latin typeface="+mj-lt"/>
              </a:rPr>
              <a:t>dell’Umbria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(associazione </a:t>
            </a:r>
            <a:r>
              <a:rPr lang="it-IT" dirty="0" err="1">
                <a:latin typeface="+mj-lt"/>
                <a:ea typeface="等线"/>
                <a:cs typeface="Times New Roman" panose="02020603050405020304" pitchFamily="18" charset="0"/>
              </a:rPr>
              <a:t>WildUmbria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)</a:t>
            </a:r>
            <a:endParaRPr lang="en-US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73949" y="-103389"/>
            <a:ext cx="5199320" cy="55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CAMPIONI ANALIZZATI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/>
          </p:nvPr>
        </p:nvGraphicFramePr>
        <p:xfrm>
          <a:off x="300038" y="390525"/>
          <a:ext cx="7177087" cy="5883275"/>
        </p:xfrm>
        <a:graphic>
          <a:graphicData uri="http://schemas.openxmlformats.org/presentationml/2006/ole">
            <p:oleObj spid="_x0000_s1043" name="Foglio di lavoro" r:id="rId4" imgW="10925340" imgH="8944023" progId="Excel.Sheet.12">
              <p:embed/>
            </p:oleObj>
          </a:graphicData>
        </a:graphic>
      </p:graphicFrame>
      <p:sp>
        <p:nvSpPr>
          <p:cNvPr id="10" name="Rettangolo 9"/>
          <p:cNvSpPr/>
          <p:nvPr/>
        </p:nvSpPr>
        <p:spPr>
          <a:xfrm>
            <a:off x="7642292" y="599909"/>
            <a:ext cx="4384540" cy="733534"/>
          </a:xfrm>
          <a:prstGeom prst="rect">
            <a:avLst/>
          </a:prstGeom>
          <a:ln w="50800" cmpd="dbl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Per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ciascun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esemplare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sono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sta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ti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analizzati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sia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il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CC0066"/>
                </a:solidFill>
                <a:latin typeface="+mj-lt"/>
                <a:ea typeface="等线"/>
                <a:cs typeface="Times New Roman" panose="02020603050405020304" pitchFamily="18" charset="0"/>
              </a:rPr>
              <a:t>MUSCOLO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che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il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CC0066"/>
                </a:solidFill>
                <a:latin typeface="+mj-lt"/>
                <a:ea typeface="等线"/>
                <a:cs typeface="Times New Roman" panose="02020603050405020304" pitchFamily="18" charset="0"/>
              </a:rPr>
              <a:t>FEGATO</a:t>
            </a:r>
            <a:endParaRPr lang="en-US" b="1" dirty="0">
              <a:solidFill>
                <a:srgbClr val="CC0066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682" y="3182368"/>
            <a:ext cx="2069551" cy="2069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650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8612" y="6117400"/>
            <a:ext cx="1216338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400" dirty="0" smtClean="0"/>
          </a:p>
          <a:p>
            <a:endParaRPr lang="it-IT" sz="1400" dirty="0" smtClean="0"/>
          </a:p>
          <a:p>
            <a:r>
              <a:rPr lang="it-IT" sz="1400" dirty="0" smtClean="0"/>
              <a:t>LOQ: 0,010 </a:t>
            </a:r>
            <a:r>
              <a:rPr lang="it-IT" sz="1400" dirty="0" smtClean="0">
                <a:latin typeface="Symbol" panose="05050102010706020507" pitchFamily="18" charset="2"/>
              </a:rPr>
              <a:t>m</a:t>
            </a:r>
            <a:r>
              <a:rPr lang="it-IT" sz="1400" dirty="0" smtClean="0"/>
              <a:t>g/Kg (0,200 </a:t>
            </a:r>
            <a:r>
              <a:rPr lang="it-IT" sz="1400" dirty="0">
                <a:latin typeface="Symbol" panose="05050102010706020507" pitchFamily="18" charset="2"/>
              </a:rPr>
              <a:t>m</a:t>
            </a:r>
            <a:r>
              <a:rPr lang="it-IT" sz="1400" dirty="0"/>
              <a:t>g/Kg </a:t>
            </a:r>
            <a:r>
              <a:rPr lang="it-IT" sz="1400" dirty="0" smtClean="0"/>
              <a:t>PFBA; 0,025 </a:t>
            </a:r>
            <a:r>
              <a:rPr lang="it-IT" sz="1400" dirty="0">
                <a:latin typeface="Symbol" panose="05050102010706020507" pitchFamily="18" charset="2"/>
              </a:rPr>
              <a:t>m</a:t>
            </a:r>
            <a:r>
              <a:rPr lang="it-IT" sz="1400" dirty="0"/>
              <a:t>g/Kg </a:t>
            </a:r>
            <a:r>
              <a:rPr lang="it-IT" sz="1400" dirty="0" smtClean="0"/>
              <a:t>PFOSA)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6639492"/>
              </p:ext>
            </p:extLst>
          </p:nvPr>
        </p:nvGraphicFramePr>
        <p:xfrm>
          <a:off x="9444" y="4505938"/>
          <a:ext cx="5818700" cy="2019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700"/>
                <a:gridCol w="756000"/>
                <a:gridCol w="756000"/>
                <a:gridCol w="756000"/>
                <a:gridCol w="756000"/>
                <a:gridCol w="756000"/>
                <a:gridCol w="756000"/>
              </a:tblGrid>
              <a:tr h="52619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PFAS sum 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g/Kg</a:t>
                      </a:r>
                      <a:r>
                        <a:rPr lang="it-IT" sz="1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4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</a:t>
                      </a:r>
                      <a:r>
                        <a:rPr lang="it-IT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bound</a:t>
                      </a:r>
                      <a:r>
                        <a:rPr lang="it-IT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MUSCLE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Min. 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1st Qu.  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Median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Mean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3rd Qu.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Max.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Capriolo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0.00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0.00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0.00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0.00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smtClean="0">
                          <a:effectLst/>
                          <a:latin typeface="+mj-lt"/>
                        </a:rPr>
                        <a:t>Volpe rossa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0.31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0.47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0.52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0.65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0.82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1.27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Riccio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0.13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1.22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1.71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1.92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2.29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4.51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smtClean="0">
                          <a:effectLst/>
                          <a:latin typeface="+mj-lt"/>
                        </a:rPr>
                        <a:t>Lupo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0.63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2.04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2.21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3.46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4.31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Tasso</a:t>
                      </a:r>
                      <a:endParaRPr lang="it-IT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0.66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1.09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1.30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1.93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1.75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7.14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ttangolo 14"/>
          <p:cNvSpPr>
            <a:spLocks noChangeAspect="1"/>
          </p:cNvSpPr>
          <p:nvPr/>
        </p:nvSpPr>
        <p:spPr>
          <a:xfrm>
            <a:off x="0" y="0"/>
            <a:ext cx="12192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PFASs (</a:t>
            </a:r>
            <a:r>
              <a:rPr lang="en-US" sz="20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  <a:sym typeface="Symbol" panose="05050102010706020507" pitchFamily="18" charset="2"/>
              </a:rPr>
              <a:t>20PFASs</a:t>
            </a:r>
            <a:r>
              <a:rPr lang="en-US" sz="20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): LIVELLI NEL </a:t>
            </a:r>
            <a:r>
              <a:rPr lang="en-US" sz="2000" b="1" dirty="0" smtClean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MUSCOLO e FEGATO</a:t>
            </a:r>
            <a:endParaRPr lang="it-IT" sz="2000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532609" y="552428"/>
            <a:ext cx="4670150" cy="3949087"/>
            <a:chOff x="6064808" y="1190847"/>
            <a:chExt cx="5944311" cy="504040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4808" y="1190847"/>
              <a:ext cx="5944311" cy="5040408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8910084" y="5969645"/>
              <a:ext cx="1143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Symbol" panose="05050102010706020507" pitchFamily="18" charset="2"/>
                </a:rPr>
                <a:t>m</a:t>
              </a:r>
              <a:r>
                <a:rPr lang="it-IT" sz="1100" b="1" dirty="0" smtClean="0">
                  <a:latin typeface="+mj-lt"/>
                </a:rPr>
                <a:t>g/kg</a:t>
              </a:r>
              <a:endParaRPr lang="it-IT" sz="1100" b="1" dirty="0">
                <a:latin typeface="+mj-lt"/>
              </a:endParaRPr>
            </a:p>
          </p:txBody>
        </p:sp>
      </p:grpSp>
      <p:sp>
        <p:nvSpPr>
          <p:cNvPr id="8" name="Ovale 7"/>
          <p:cNvSpPr/>
          <p:nvPr/>
        </p:nvSpPr>
        <p:spPr>
          <a:xfrm>
            <a:off x="5208623" y="6292349"/>
            <a:ext cx="532737" cy="3238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2867684" y="5237029"/>
            <a:ext cx="1470471" cy="1285704"/>
            <a:chOff x="2974559" y="3236180"/>
            <a:chExt cx="1470471" cy="1410247"/>
          </a:xfrm>
        </p:grpSpPr>
        <p:sp>
          <p:nvSpPr>
            <p:cNvPr id="4" name="Rettangolo arrotondato 3"/>
            <p:cNvSpPr/>
            <p:nvPr/>
          </p:nvSpPr>
          <p:spPr>
            <a:xfrm>
              <a:off x="3760969" y="3236180"/>
              <a:ext cx="684061" cy="1410247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2974559" y="3236180"/>
              <a:ext cx="684061" cy="141024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7061611" y="541515"/>
            <a:ext cx="4631275" cy="3960000"/>
            <a:chOff x="7883245" y="541515"/>
            <a:chExt cx="6781800" cy="579882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3245" y="541515"/>
              <a:ext cx="6781800" cy="5798820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11274144" y="6032317"/>
              <a:ext cx="11436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Symbol" panose="05050102010706020507" pitchFamily="18" charset="2"/>
                </a:rPr>
                <a:t>m</a:t>
              </a:r>
              <a:r>
                <a:rPr lang="it-IT" sz="1100" b="1" dirty="0" smtClean="0">
                  <a:latin typeface="+mj-lt"/>
                </a:rPr>
                <a:t>g/kg</a:t>
              </a:r>
              <a:endParaRPr lang="it-IT" sz="1100" b="1" dirty="0">
                <a:latin typeface="+mj-lt"/>
              </a:endParaRPr>
            </a:p>
          </p:txBody>
        </p:sp>
      </p:grp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47693123"/>
              </p:ext>
            </p:extLst>
          </p:nvPr>
        </p:nvGraphicFramePr>
        <p:xfrm>
          <a:off x="7061611" y="4572002"/>
          <a:ext cx="4864100" cy="2093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700"/>
                <a:gridCol w="533400"/>
                <a:gridCol w="609600"/>
                <a:gridCol w="609600"/>
                <a:gridCol w="609600"/>
                <a:gridCol w="609600"/>
                <a:gridCol w="609600"/>
              </a:tblGrid>
              <a:tr h="60043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 PFAS 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sum 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g/Kg</a:t>
                      </a:r>
                      <a:r>
                        <a:rPr lang="it-IT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it-IT" sz="14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lower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14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bound</a:t>
                      </a:r>
                      <a:r>
                        <a:rPr lang="it-IT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LIVER</a:t>
                      </a:r>
                      <a:endParaRPr lang="it-IT" sz="14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Min. 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1st Qu.  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Median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Mean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3rd Qu.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Max.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Capriolo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0.39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0.67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0.84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0.98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1.35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1.87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smtClean="0">
                          <a:effectLst/>
                          <a:latin typeface="+mj-lt"/>
                        </a:rPr>
                        <a:t>Volpe rossa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5.30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6.26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7.78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9.55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10.9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17.9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Riccio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0.42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7.80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12.1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13.9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17.7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j-lt"/>
                        </a:rPr>
                        <a:t>40.3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smtClean="0">
                          <a:effectLst/>
                          <a:latin typeface="+mj-lt"/>
                        </a:rPr>
                        <a:t>Lupo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12.2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20.8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33.4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38.7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48.3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88.6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Tasso</a:t>
                      </a:r>
                      <a:endParaRPr lang="it-IT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15.6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42.1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52.5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67.8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71.9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251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Ovale 17"/>
          <p:cNvSpPr/>
          <p:nvPr/>
        </p:nvSpPr>
        <p:spPr>
          <a:xfrm>
            <a:off x="11365370" y="6408774"/>
            <a:ext cx="532737" cy="3845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9388887" y="5387426"/>
            <a:ext cx="1371598" cy="1379894"/>
            <a:chOff x="2619376" y="2532887"/>
            <a:chExt cx="1371598" cy="1379894"/>
          </a:xfrm>
        </p:grpSpPr>
        <p:sp>
          <p:nvSpPr>
            <p:cNvPr id="20" name="Rettangolo arrotondato 19"/>
            <p:cNvSpPr/>
            <p:nvPr/>
          </p:nvSpPr>
          <p:spPr>
            <a:xfrm>
              <a:off x="3305175" y="2532887"/>
              <a:ext cx="685799" cy="1379894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arrotondato 20"/>
            <p:cNvSpPr/>
            <p:nvPr/>
          </p:nvSpPr>
          <p:spPr>
            <a:xfrm>
              <a:off x="2619376" y="2532887"/>
              <a:ext cx="685799" cy="1368353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="" xmlns:p14="http://schemas.microsoft.com/office/powerpoint/2010/main" val="32920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55998" y="422762"/>
            <a:ext cx="11022409" cy="6280522"/>
            <a:chOff x="155998" y="422762"/>
            <a:chExt cx="11022409" cy="628052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00" y="3671109"/>
              <a:ext cx="11022407" cy="3032175"/>
            </a:xfrm>
            <a:prstGeom prst="rect">
              <a:avLst/>
            </a:prstGeom>
          </p:spPr>
        </p:pic>
        <p:pic>
          <p:nvPicPr>
            <p:cNvPr id="36" name="Immagine 3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998" y="422762"/>
              <a:ext cx="11022409" cy="3242942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245327" y="535357"/>
              <a:ext cx="1745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MUSCLE</a:t>
              </a:r>
              <a:endParaRPr lang="it-IT" b="1" dirty="0">
                <a:solidFill>
                  <a:srgbClr val="CC0066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99853" y="3725994"/>
              <a:ext cx="1286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LIVER</a:t>
              </a:r>
              <a:endParaRPr lang="it-IT" b="1" dirty="0">
                <a:solidFill>
                  <a:srgbClr val="CC0066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 rot="16200000">
              <a:off x="-239197" y="4902635"/>
              <a:ext cx="11436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Symbol" panose="05050102010706020507" pitchFamily="18" charset="2"/>
                </a:rPr>
                <a:t>m</a:t>
              </a:r>
              <a:r>
                <a:rPr lang="it-IT" sz="1100" b="1" dirty="0" smtClean="0">
                  <a:latin typeface="+mj-lt"/>
                </a:rPr>
                <a:t>g/kg</a:t>
              </a:r>
              <a:endParaRPr lang="it-IT" sz="1100" b="1" dirty="0">
                <a:latin typeface="+mj-lt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 rot="16200000">
              <a:off x="-239197" y="1916023"/>
              <a:ext cx="11436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Symbol" panose="05050102010706020507" pitchFamily="18" charset="2"/>
                </a:rPr>
                <a:t>m</a:t>
              </a:r>
              <a:r>
                <a:rPr lang="it-IT" sz="1100" b="1" dirty="0" smtClean="0">
                  <a:latin typeface="+mj-lt"/>
                </a:rPr>
                <a:t>g/kg</a:t>
              </a:r>
              <a:endParaRPr lang="it-IT" sz="1100" b="1" dirty="0">
                <a:latin typeface="+mj-lt"/>
              </a:endParaRPr>
            </a:p>
          </p:txBody>
        </p:sp>
        <p:grpSp>
          <p:nvGrpSpPr>
            <p:cNvPr id="34" name="Gruppo 33"/>
            <p:cNvGrpSpPr/>
            <p:nvPr/>
          </p:nvGrpSpPr>
          <p:grpSpPr>
            <a:xfrm>
              <a:off x="5832112" y="1332679"/>
              <a:ext cx="2273652" cy="3454540"/>
              <a:chOff x="6475718" y="1274780"/>
              <a:chExt cx="1831023" cy="3454540"/>
            </a:xfrm>
          </p:grpSpPr>
          <p:sp>
            <p:nvSpPr>
              <p:cNvPr id="31" name="Rettangolo 30"/>
              <p:cNvSpPr/>
              <p:nvPr/>
            </p:nvSpPr>
            <p:spPr>
              <a:xfrm>
                <a:off x="6484213" y="3898323"/>
                <a:ext cx="1822528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PFOS&gt;PFNA&gt;</a:t>
                </a: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PFOA</a:t>
                </a:r>
                <a:r>
                  <a:rPr lang="en-US" sz="1600" b="1" dirty="0" err="1" smtClean="0">
                    <a:solidFill>
                      <a:srgbClr val="000099"/>
                    </a:solidFill>
                    <a:ea typeface="等线"/>
                    <a:cs typeface="Times New Roman" panose="02020603050405020304" pitchFamily="18" charset="0"/>
                  </a:rPr>
                  <a:t>~</a:t>
                </a: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PFDA~PFTrDA</a:t>
                </a:r>
                <a:r>
                  <a:rPr lang="en-US" sz="1600" b="1" dirty="0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&gt;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PFUdA~PFDoA</a:t>
                </a:r>
                <a:r>
                  <a:rPr lang="en-US" sz="1600" b="1" dirty="0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&gt;</a:t>
                </a: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PFTeDA</a:t>
                </a:r>
                <a:endParaRPr lang="it-IT" sz="1600" b="1" dirty="0">
                  <a:solidFill>
                    <a:srgbClr val="000099"/>
                  </a:solidFill>
                  <a:effectLst/>
                  <a:latin typeface="+mj-lt"/>
                  <a:ea typeface="等线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6475718" y="1274780"/>
                <a:ext cx="158343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PFOS&gt;PFTrDA&gt;PFOA&gt;</a:t>
                </a: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PFDoA~PFNA~PFDA</a:t>
                </a:r>
                <a:r>
                  <a:rPr lang="en-US" sz="1600" b="1" dirty="0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&gt;</a:t>
                </a:r>
                <a:r>
                  <a:rPr lang="en-US" sz="1600" b="1" dirty="0" err="1" smtClean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PFTeDA</a:t>
                </a:r>
                <a:r>
                  <a:rPr lang="en-US" sz="1600" b="1" dirty="0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&gt; </a:t>
                </a:r>
                <a:r>
                  <a:rPr lang="en-US" sz="1600" b="1" dirty="0" err="1">
                    <a:solidFill>
                      <a:srgbClr val="000099"/>
                    </a:solidFill>
                    <a:latin typeface="+mj-lt"/>
                    <a:ea typeface="等线"/>
                    <a:cs typeface="Times New Roman" panose="02020603050405020304" pitchFamily="18" charset="0"/>
                  </a:rPr>
                  <a:t>PFUdA</a:t>
                </a:r>
                <a:endParaRPr lang="it-IT" sz="1600" b="1" dirty="0">
                  <a:solidFill>
                    <a:srgbClr val="000099"/>
                  </a:solidFill>
                  <a:effectLst/>
                  <a:latin typeface="+mj-lt"/>
                  <a:ea typeface="等线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5" name="Rettangolo 34"/>
          <p:cNvSpPr/>
          <p:nvPr/>
        </p:nvSpPr>
        <p:spPr>
          <a:xfrm>
            <a:off x="0" y="-64545"/>
            <a:ext cx="4447171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PFASs: PATTERN DI CONTAMINAZIONE</a:t>
            </a:r>
            <a:endParaRPr lang="it-IT" sz="20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2416382" y="716537"/>
            <a:ext cx="3429000" cy="5885128"/>
            <a:chOff x="2424318" y="603617"/>
            <a:chExt cx="3342277" cy="5885128"/>
          </a:xfrm>
        </p:grpSpPr>
        <p:sp>
          <p:nvSpPr>
            <p:cNvPr id="29" name="Rettangolo 28"/>
            <p:cNvSpPr/>
            <p:nvPr/>
          </p:nvSpPr>
          <p:spPr>
            <a:xfrm>
              <a:off x="3492346" y="729259"/>
              <a:ext cx="148441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PFCA C8-C14</a:t>
              </a:r>
            </a:p>
            <a:p>
              <a:pPr algn="ctr"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99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4-9% del Tot</a:t>
              </a:r>
              <a:endParaRPr lang="it-IT" sz="1600" dirty="0">
                <a:solidFill>
                  <a:srgbClr val="000099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3492346" y="3946693"/>
              <a:ext cx="14121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PFCA C8-C14</a:t>
              </a:r>
            </a:p>
            <a:p>
              <a:pPr algn="ctr"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99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3-7% del Tot</a:t>
              </a:r>
              <a:endParaRPr lang="it-IT" sz="1600" dirty="0">
                <a:solidFill>
                  <a:srgbClr val="000099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  <p:sp>
          <p:nvSpPr>
            <p:cNvPr id="28" name="Rettangolo arrotondato 27"/>
            <p:cNvSpPr/>
            <p:nvPr/>
          </p:nvSpPr>
          <p:spPr>
            <a:xfrm>
              <a:off x="2424318" y="603617"/>
              <a:ext cx="3342277" cy="588512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613665" y="2891493"/>
            <a:ext cx="1487548" cy="3652981"/>
            <a:chOff x="729906" y="2906470"/>
            <a:chExt cx="1487548" cy="3652981"/>
          </a:xfrm>
        </p:grpSpPr>
        <p:sp>
          <p:nvSpPr>
            <p:cNvPr id="40" name="Rettangolo arrotondato 39"/>
            <p:cNvSpPr/>
            <p:nvPr/>
          </p:nvSpPr>
          <p:spPr>
            <a:xfrm>
              <a:off x="729906" y="2906470"/>
              <a:ext cx="1487548" cy="3652981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985774" y="4712638"/>
              <a:ext cx="76384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PFCA </a:t>
              </a:r>
              <a:r>
                <a:rPr lang="en-US" sz="1600" dirty="0" smtClean="0">
                  <a:solidFill>
                    <a:srgbClr val="000099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C4-C6</a:t>
              </a:r>
            </a:p>
            <a:p>
              <a:pPr algn="ctr"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99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&lt;LOQ</a:t>
              </a:r>
              <a:endParaRPr lang="it-IT" sz="1600" dirty="0">
                <a:solidFill>
                  <a:srgbClr val="000099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7587753" y="2635117"/>
            <a:ext cx="1386126" cy="3966548"/>
            <a:chOff x="8218091" y="2927602"/>
            <a:chExt cx="1487548" cy="3652981"/>
          </a:xfrm>
        </p:grpSpPr>
        <p:sp>
          <p:nvSpPr>
            <p:cNvPr id="41" name="Rettangolo arrotondato 40"/>
            <p:cNvSpPr/>
            <p:nvPr/>
          </p:nvSpPr>
          <p:spPr>
            <a:xfrm>
              <a:off x="8218091" y="2927602"/>
              <a:ext cx="1487548" cy="3652981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8498585" y="4908078"/>
              <a:ext cx="860100" cy="765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PFSA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srgbClr val="000099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C9-C12</a:t>
              </a:r>
            </a:p>
            <a:p>
              <a:pPr algn="ctr"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99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&lt;LOQ</a:t>
              </a:r>
              <a:endParaRPr lang="it-IT" sz="1600" dirty="0">
                <a:solidFill>
                  <a:srgbClr val="000099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9503803" y="628672"/>
            <a:ext cx="1251587" cy="5897724"/>
            <a:chOff x="9503803" y="628672"/>
            <a:chExt cx="1251587" cy="5897724"/>
          </a:xfrm>
        </p:grpSpPr>
        <p:grpSp>
          <p:nvGrpSpPr>
            <p:cNvPr id="27" name="Gruppo 26"/>
            <p:cNvGrpSpPr/>
            <p:nvPr/>
          </p:nvGrpSpPr>
          <p:grpSpPr>
            <a:xfrm>
              <a:off x="9503803" y="1021278"/>
              <a:ext cx="1251587" cy="5505118"/>
              <a:chOff x="9342071" y="1624144"/>
              <a:chExt cx="1251587" cy="4902252"/>
            </a:xfrm>
          </p:grpSpPr>
          <p:sp>
            <p:nvSpPr>
              <p:cNvPr id="22" name="Rettangolo arrotondato 21"/>
              <p:cNvSpPr/>
              <p:nvPr/>
            </p:nvSpPr>
            <p:spPr>
              <a:xfrm>
                <a:off x="9614311" y="1624144"/>
                <a:ext cx="752475" cy="4902252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ttangolo 25"/>
              <p:cNvSpPr/>
              <p:nvPr/>
            </p:nvSpPr>
            <p:spPr>
              <a:xfrm>
                <a:off x="9387438" y="4746747"/>
                <a:ext cx="1206220" cy="301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99"/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58% del Tot</a:t>
                </a:r>
                <a:endParaRPr lang="it-IT" sz="1600" dirty="0">
                  <a:solidFill>
                    <a:srgbClr val="000099"/>
                  </a:solidFill>
                  <a:effectLst/>
                  <a:latin typeface="+mj-lt"/>
                  <a:ea typeface="等线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9342071" y="2060850"/>
                <a:ext cx="1206220" cy="301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600" dirty="0" smtClean="0">
                    <a:solidFill>
                      <a:srgbClr val="000099"/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31% del Tot</a:t>
                </a:r>
                <a:endParaRPr lang="it-IT" sz="1600" dirty="0">
                  <a:solidFill>
                    <a:srgbClr val="000099"/>
                  </a:solidFill>
                  <a:effectLst/>
                  <a:latin typeface="+mj-lt"/>
                  <a:ea typeface="等线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Rettangolo 37"/>
            <p:cNvSpPr/>
            <p:nvPr/>
          </p:nvSpPr>
          <p:spPr>
            <a:xfrm>
              <a:off x="9727060" y="628672"/>
              <a:ext cx="8014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CC0066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PFOS</a:t>
              </a:r>
              <a:endParaRPr lang="it-IT" sz="1600" dirty="0">
                <a:solidFill>
                  <a:srgbClr val="CC0066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613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138515" y="48525"/>
            <a:ext cx="1194985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PFASs: ratio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br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-PFOS/L-PFOS (%)</a:t>
            </a:r>
            <a:endParaRPr lang="it-IT" sz="2000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42" y="1118277"/>
            <a:ext cx="10169713" cy="21257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7" y="4035990"/>
            <a:ext cx="11760965" cy="19745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38515" y="655279"/>
            <a:ext cx="17452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MUSCLE</a:t>
            </a:r>
            <a:endParaRPr lang="it-IT" b="1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5327" y="3567610"/>
            <a:ext cx="12861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LIVER</a:t>
            </a:r>
            <a:endParaRPr lang="it-IT" b="1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0" y="3867912"/>
            <a:ext cx="2724912" cy="23225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812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84849" y="779625"/>
            <a:ext cx="1156747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endParaRPr lang="en-US" sz="2000" b="1" dirty="0">
              <a:solidFill>
                <a:srgbClr val="CC0066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1" y="1484755"/>
            <a:ext cx="414648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11 PFCA (C4-C14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):</a:t>
            </a:r>
          </a:p>
          <a:p>
            <a:pPr marL="177800" indent="-177800" algn="just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latin typeface="+mj-lt"/>
                <a:ea typeface="等线"/>
                <a:cs typeface="Times New Roman" panose="02020603050405020304" pitchFamily="18" charset="0"/>
              </a:rPr>
              <a:t>	PFBA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PFPeA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PFHxA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PFHpA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PFOA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PFNA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PFDA,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PFUdA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PFDoA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PFTrDA,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PFTeDA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endParaRPr lang="it-IT" b="1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368928" y="8767"/>
            <a:ext cx="5199320" cy="55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PFAS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3059" y="4803711"/>
            <a:ext cx="2968750" cy="1523267"/>
            <a:chOff x="5243512" y="2090738"/>
            <a:chExt cx="2968750" cy="152326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243512" y="2090738"/>
              <a:ext cx="2968750" cy="1197324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6323914" y="3227104"/>
              <a:ext cx="807946" cy="386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500"/>
                </a:lnSpc>
                <a:spcAft>
                  <a:spcPts val="0"/>
                </a:spcAft>
              </a:pPr>
              <a:r>
                <a:rPr lang="en-US" sz="1600" dirty="0" smtClean="0"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PFBS</a:t>
              </a:r>
              <a:endParaRPr lang="en-US" sz="1600" b="1" dirty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 rot="1167224">
            <a:off x="4897025" y="5119093"/>
            <a:ext cx="2143125" cy="1453718"/>
            <a:chOff x="6978946" y="2661139"/>
            <a:chExt cx="2143125" cy="145371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6978946" y="2661139"/>
              <a:ext cx="2143125" cy="1043354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7646535" y="3727956"/>
              <a:ext cx="807946" cy="386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500"/>
                </a:lnSpc>
                <a:spcAft>
                  <a:spcPts val="0"/>
                </a:spcAft>
              </a:pPr>
              <a:r>
                <a:rPr lang="en-US" sz="1600" dirty="0" err="1" smtClean="0"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PFHxS</a:t>
              </a:r>
              <a:endParaRPr lang="en-US" sz="1600" b="1" dirty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9266087" y="2773917"/>
            <a:ext cx="2143125" cy="1257626"/>
            <a:chOff x="9455762" y="3813623"/>
            <a:chExt cx="2143125" cy="125762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9455762" y="3813623"/>
              <a:ext cx="2143125" cy="1004859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10123350" y="4684348"/>
              <a:ext cx="807946" cy="386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500"/>
                </a:lnSpc>
                <a:spcAft>
                  <a:spcPts val="0"/>
                </a:spcAft>
              </a:pPr>
              <a:r>
                <a:rPr lang="en-US" sz="1600" dirty="0" smtClean="0"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PFOSA</a:t>
              </a:r>
              <a:endParaRPr lang="en-US" sz="1600" b="1" dirty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 rot="20561482">
            <a:off x="118714" y="2978868"/>
            <a:ext cx="2669930" cy="84772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707" y="894374"/>
            <a:ext cx="3802528" cy="3894874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9209444" y="1739772"/>
            <a:ext cx="4712341" cy="39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  <a:ea typeface="等线"/>
                <a:cs typeface="Times New Roman" panose="02020603050405020304" pitchFamily="18" charset="0"/>
              </a:rPr>
              <a:t>PFOSA</a:t>
            </a:r>
            <a:endParaRPr lang="it-IT" b="1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0" y="4004309"/>
            <a:ext cx="425744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8 PFSA (C4-C12)</a:t>
            </a:r>
          </a:p>
          <a:p>
            <a:pPr marL="177800" indent="-177800" algn="just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latin typeface="+mj-lt"/>
                <a:ea typeface="等线"/>
                <a:cs typeface="Times New Roman" panose="02020603050405020304" pitchFamily="18" charset="0"/>
              </a:rPr>
              <a:t>PFBS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等线"/>
                <a:cs typeface="Times New Roman" panose="02020603050405020304" pitchFamily="18" charset="0"/>
              </a:rPr>
              <a:t>PFPeS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PFHxS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+mj-lt"/>
                <a:ea typeface="等线"/>
                <a:cs typeface="Times New Roman" panose="02020603050405020304" pitchFamily="18" charset="0"/>
              </a:rPr>
              <a:t>PFHpS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PFOS (</a:t>
            </a:r>
            <a:r>
              <a:rPr lang="en-US" b="1" dirty="0" err="1" smtClean="0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L+br</a:t>
            </a:r>
            <a:r>
              <a:rPr lang="en-US" b="1" dirty="0" smtClean="0">
                <a:solidFill>
                  <a:srgbClr val="D60093"/>
                </a:solidFill>
                <a:latin typeface="+mj-lt"/>
                <a:ea typeface="等线"/>
                <a:cs typeface="Times New Roman" panose="02020603050405020304" pitchFamily="18" charset="0"/>
              </a:rPr>
              <a:t>)</a:t>
            </a:r>
            <a:r>
              <a:rPr lang="en-US" b="1" dirty="0" smtClean="0">
                <a:latin typeface="+mj-lt"/>
                <a:ea typeface="等线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+mj-lt"/>
                <a:ea typeface="等线"/>
                <a:cs typeface="Times New Roman" panose="02020603050405020304" pitchFamily="18" charset="0"/>
              </a:rPr>
              <a:t>PFNS, PFDS, </a:t>
            </a:r>
            <a:r>
              <a:rPr lang="en-US" b="1" dirty="0" err="1" smtClean="0">
                <a:latin typeface="+mj-lt"/>
                <a:ea typeface="等线"/>
                <a:cs typeface="Times New Roman" panose="02020603050405020304" pitchFamily="18" charset="0"/>
              </a:rPr>
              <a:t>PFDoS</a:t>
            </a:r>
            <a:endParaRPr lang="it-IT" b="1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9209444" y="1314663"/>
            <a:ext cx="2674673" cy="39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indent="-1073150" algn="just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1 SULFONAMMIDE: </a:t>
            </a:r>
            <a:endParaRPr lang="it-IT" b="1" dirty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53060" y="1065218"/>
            <a:ext cx="2879108" cy="39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indent="-1073150" algn="just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19 ACIDI A CATENA LINEARE: </a:t>
            </a:r>
            <a:endParaRPr lang="it-IT" b="1" dirty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2463351" y="4890779"/>
            <a:ext cx="2716823" cy="847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38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8590" y="-134147"/>
            <a:ext cx="1219199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PFAS: VALUTAZIONE PRELIMINARE del TREND DI ACCUMULO (media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20PFAS)</a:t>
            </a:r>
            <a:endParaRPr lang="it-IT" sz="2000" b="1" dirty="0">
              <a:solidFill>
                <a:schemeClr val="accent1">
                  <a:lumMod val="75000"/>
                </a:schemeClr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42413" y="355354"/>
            <a:ext cx="120643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MUSCLE</a:t>
            </a:r>
            <a:endParaRPr lang="it-IT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27647" y="2635356"/>
            <a:ext cx="120304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CC0066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LIVER</a:t>
            </a:r>
            <a:endParaRPr lang="it-IT" b="1" dirty="0">
              <a:solidFill>
                <a:srgbClr val="CC0066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pic>
        <p:nvPicPr>
          <p:cNvPr id="102" name="Immagine 101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6228200" y="3886659"/>
            <a:ext cx="373692" cy="373692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 rot="20890756">
            <a:off x="5985097" y="4263395"/>
            <a:ext cx="669240" cy="299436"/>
          </a:xfrm>
          <a:prstGeom prst="rect">
            <a:avLst/>
          </a:prstGeom>
        </p:spPr>
      </p:pic>
      <p:pic>
        <p:nvPicPr>
          <p:cNvPr id="104" name="Immagine 103"/>
          <p:cNvPicPr>
            <a:picLocks noChangeAspect="1"/>
          </p:cNvPicPr>
          <p:nvPr/>
        </p:nvPicPr>
        <p:blipFill rotWithShape="1">
          <a:blip r:embed="rId5"/>
          <a:srcRect l="34363" t="10110" r="11091" b="12842"/>
          <a:stretch/>
        </p:blipFill>
        <p:spPr>
          <a:xfrm>
            <a:off x="6595940" y="3859566"/>
            <a:ext cx="636395" cy="598212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99545" y="532441"/>
            <a:ext cx="8690815" cy="2173665"/>
            <a:chOff x="99545" y="532441"/>
            <a:chExt cx="8690815" cy="2173665"/>
          </a:xfrm>
        </p:grpSpPr>
        <p:grpSp>
          <p:nvGrpSpPr>
            <p:cNvPr id="86" name="Gruppo 85"/>
            <p:cNvGrpSpPr/>
            <p:nvPr/>
          </p:nvGrpSpPr>
          <p:grpSpPr>
            <a:xfrm>
              <a:off x="99545" y="532441"/>
              <a:ext cx="8690815" cy="2173665"/>
              <a:chOff x="56167" y="604397"/>
              <a:chExt cx="8690815" cy="2173665"/>
            </a:xfrm>
          </p:grpSpPr>
          <p:grpSp>
            <p:nvGrpSpPr>
              <p:cNvPr id="77" name="Gruppo 76"/>
              <p:cNvGrpSpPr/>
              <p:nvPr/>
            </p:nvGrpSpPr>
            <p:grpSpPr>
              <a:xfrm>
                <a:off x="364809" y="604397"/>
                <a:ext cx="8234739" cy="1845974"/>
                <a:chOff x="521880" y="1021437"/>
                <a:chExt cx="8234739" cy="1845974"/>
              </a:xfrm>
            </p:grpSpPr>
            <p:sp>
              <p:nvSpPr>
                <p:cNvPr id="21" name="CasellaDiTesto 20"/>
                <p:cNvSpPr txBox="1"/>
                <p:nvPr/>
              </p:nvSpPr>
              <p:spPr>
                <a:xfrm>
                  <a:off x="3671327" y="1290516"/>
                  <a:ext cx="49321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accent1">
                          <a:lumMod val="75000"/>
                        </a:schemeClr>
                      </a:solidFill>
                      <a:ea typeface="等线"/>
                      <a:cs typeface="Times New Roman" panose="02020603050405020304" pitchFamily="18" charset="0"/>
                    </a:rPr>
                    <a:t>~</a:t>
                  </a:r>
                  <a:endParaRPr lang="it-IT" sz="48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4" name="CasellaDiTesto 23"/>
                <p:cNvSpPr txBox="1"/>
                <p:nvPr/>
              </p:nvSpPr>
              <p:spPr>
                <a:xfrm>
                  <a:off x="5495672" y="1137383"/>
                  <a:ext cx="49321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8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</a:rPr>
                    <a:t>&gt;</a:t>
                  </a:r>
                  <a:endParaRPr lang="it-IT" sz="48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6914685" y="1164096"/>
                  <a:ext cx="49321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800" b="1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</a:rPr>
                    <a:t>&gt;</a:t>
                  </a:r>
                  <a:endParaRPr lang="it-IT" sz="48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grpSp>
              <p:nvGrpSpPr>
                <p:cNvPr id="52" name="Gruppo 51"/>
                <p:cNvGrpSpPr/>
                <p:nvPr/>
              </p:nvGrpSpPr>
              <p:grpSpPr>
                <a:xfrm>
                  <a:off x="521880" y="1181834"/>
                  <a:ext cx="1409458" cy="1349659"/>
                  <a:chOff x="521880" y="1181834"/>
                  <a:chExt cx="1409458" cy="1349659"/>
                </a:xfrm>
              </p:grpSpPr>
              <p:pic>
                <p:nvPicPr>
                  <p:cNvPr id="19" name="Immagine 1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1880" y="1181834"/>
                    <a:ext cx="1409458" cy="1061457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3" name="Immagine 2"/>
                  <p:cNvPicPr>
                    <a:picLocks noChangeAspect="1"/>
                  </p:cNvPicPr>
                  <p:nvPr/>
                </p:nvPicPr>
                <p:blipFill rotWithShape="1">
                  <a:blip r:embed="rId7" cstate="print"/>
                  <a:srcRect/>
                  <a:stretch/>
                </p:blipFill>
                <p:spPr>
                  <a:xfrm>
                    <a:off x="616435" y="2155934"/>
                    <a:ext cx="1071903" cy="3755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Gruppo 50"/>
                <p:cNvGrpSpPr/>
                <p:nvPr/>
              </p:nvGrpSpPr>
              <p:grpSpPr>
                <a:xfrm>
                  <a:off x="2307857" y="1086149"/>
                  <a:ext cx="1368503" cy="1687656"/>
                  <a:chOff x="2307857" y="1086149"/>
                  <a:chExt cx="1368503" cy="1687656"/>
                </a:xfrm>
              </p:grpSpPr>
              <p:grpSp>
                <p:nvGrpSpPr>
                  <p:cNvPr id="7" name="Gruppo 6"/>
                  <p:cNvGrpSpPr/>
                  <p:nvPr/>
                </p:nvGrpSpPr>
                <p:grpSpPr>
                  <a:xfrm>
                    <a:off x="2307857" y="1924316"/>
                    <a:ext cx="1368503" cy="849489"/>
                    <a:chOff x="2188956" y="1980927"/>
                    <a:chExt cx="1368503" cy="849489"/>
                  </a:xfrm>
                </p:grpSpPr>
                <p:pic>
                  <p:nvPicPr>
                    <p:cNvPr id="5" name="Immagine 4"/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/>
                    <a:srcRect/>
                    <a:stretch/>
                  </p:blipFill>
                  <p:spPr>
                    <a:xfrm>
                      <a:off x="2831765" y="1980927"/>
                      <a:ext cx="725694" cy="4817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" name="Immagine 5"/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print"/>
                    <a:srcRect/>
                    <a:stretch/>
                  </p:blipFill>
                  <p:spPr>
                    <a:xfrm>
                      <a:off x="2799824" y="2414117"/>
                      <a:ext cx="416299" cy="41629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" name="Immagine 3"/>
                    <p:cNvPicPr>
                      <a:picLocks noChangeAspect="1"/>
                    </p:cNvPicPr>
                    <p:nvPr/>
                  </p:nvPicPr>
                  <p:blipFill>
                    <a:blip r:embed="rId10" cstate="print"/>
                    <a:stretch>
                      <a:fillRect/>
                    </a:stretch>
                  </p:blipFill>
                  <p:spPr>
                    <a:xfrm>
                      <a:off x="2188956" y="2156333"/>
                      <a:ext cx="662638" cy="54507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2" name="Immagine 31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307857" y="1086149"/>
                    <a:ext cx="1336237" cy="952773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8" name="Immagine 17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3891" y="1161506"/>
                  <a:ext cx="1335922" cy="804956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49" name="Gruppo 48"/>
                <p:cNvGrpSpPr/>
                <p:nvPr/>
              </p:nvGrpSpPr>
              <p:grpSpPr>
                <a:xfrm>
                  <a:off x="5758835" y="1110141"/>
                  <a:ext cx="1247238" cy="1757270"/>
                  <a:chOff x="5593059" y="1153406"/>
                  <a:chExt cx="1247238" cy="1757270"/>
                </a:xfrm>
              </p:grpSpPr>
              <p:pic>
                <p:nvPicPr>
                  <p:cNvPr id="20" name="Immagine 19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795449" y="1153406"/>
                    <a:ext cx="916689" cy="1119712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grpSp>
                <p:nvGrpSpPr>
                  <p:cNvPr id="11" name="Gruppo 10"/>
                  <p:cNvGrpSpPr/>
                  <p:nvPr/>
                </p:nvGrpSpPr>
                <p:grpSpPr>
                  <a:xfrm>
                    <a:off x="5593059" y="2207411"/>
                    <a:ext cx="1247238" cy="703265"/>
                    <a:chOff x="5596213" y="2366927"/>
                    <a:chExt cx="1247238" cy="703265"/>
                  </a:xfrm>
                </p:grpSpPr>
                <p:pic>
                  <p:nvPicPr>
                    <p:cNvPr id="48" name="Immagine 47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/>
                    <a:srcRect/>
                    <a:stretch/>
                  </p:blipFill>
                  <p:spPr>
                    <a:xfrm>
                      <a:off x="5839316" y="2394020"/>
                      <a:ext cx="373692" cy="373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Immagine 9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/>
                    <a:srcRect/>
                    <a:stretch/>
                  </p:blipFill>
                  <p:spPr>
                    <a:xfrm rot="20890756">
                      <a:off x="5596213" y="2770756"/>
                      <a:ext cx="669240" cy="2994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Immagine 8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34363" t="10110" r="11091" b="12842"/>
                    <a:stretch/>
                  </p:blipFill>
                  <p:spPr>
                    <a:xfrm>
                      <a:off x="6207056" y="2366927"/>
                      <a:ext cx="636395" cy="598212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4" name="Gruppo 13"/>
                <p:cNvGrpSpPr/>
                <p:nvPr/>
              </p:nvGrpSpPr>
              <p:grpSpPr>
                <a:xfrm>
                  <a:off x="7376671" y="1021437"/>
                  <a:ext cx="1379948" cy="1655564"/>
                  <a:chOff x="7376671" y="1021437"/>
                  <a:chExt cx="1379948" cy="1655564"/>
                </a:xfrm>
              </p:grpSpPr>
              <p:pic>
                <p:nvPicPr>
                  <p:cNvPr id="31" name="Immagine 30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376671" y="1021437"/>
                    <a:ext cx="1379948" cy="118769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3" name="Immagine 12"/>
                  <p:cNvPicPr>
                    <a:picLocks noChangeAspect="1"/>
                  </p:cNvPicPr>
                  <p:nvPr/>
                </p:nvPicPr>
                <p:blipFill rotWithShape="1">
                  <a:blip r:embed="rId15" cstate="print"/>
                  <a:srcRect/>
                  <a:stretch/>
                </p:blipFill>
                <p:spPr>
                  <a:xfrm>
                    <a:off x="7438108" y="2140866"/>
                    <a:ext cx="978083" cy="53613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1" name="Rettangolo 80"/>
              <p:cNvSpPr/>
              <p:nvPr/>
            </p:nvSpPr>
            <p:spPr>
              <a:xfrm>
                <a:off x="56167" y="2074356"/>
                <a:ext cx="165124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2.21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anose="05050102010706020507" pitchFamily="18" charset="2"/>
                    <a:ea typeface="等线"/>
                    <a:cs typeface="Times New Roman" panose="02020603050405020304" pitchFamily="18" charset="0"/>
                  </a:rPr>
                  <a:t>m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g/kg</a:t>
                </a:r>
                <a:endParaRPr lang="it-IT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ttangolo 81"/>
              <p:cNvSpPr/>
              <p:nvPr/>
            </p:nvSpPr>
            <p:spPr>
              <a:xfrm>
                <a:off x="1859077" y="2061584"/>
                <a:ext cx="165124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1.92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anose="05050102010706020507" pitchFamily="18" charset="2"/>
                    <a:ea typeface="等线"/>
                    <a:cs typeface="Times New Roman" panose="02020603050405020304" pitchFamily="18" charset="0"/>
                  </a:rPr>
                  <a:t>m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g/kg</a:t>
                </a:r>
                <a:endParaRPr lang="it-IT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5436877" y="2172768"/>
                <a:ext cx="165124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0.65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anose="05050102010706020507" pitchFamily="18" charset="2"/>
                    <a:ea typeface="等线"/>
                    <a:cs typeface="Times New Roman" panose="02020603050405020304" pitchFamily="18" charset="0"/>
                  </a:rPr>
                  <a:t>m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g/kg</a:t>
                </a:r>
                <a:endParaRPr lang="it-IT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ettangolo 83"/>
              <p:cNvSpPr/>
              <p:nvPr/>
            </p:nvSpPr>
            <p:spPr>
              <a:xfrm>
                <a:off x="3701048" y="2027510"/>
                <a:ext cx="165124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1.93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anose="05050102010706020507" pitchFamily="18" charset="2"/>
                    <a:ea typeface="等线"/>
                    <a:cs typeface="Times New Roman" panose="02020603050405020304" pitchFamily="18" charset="0"/>
                  </a:rPr>
                  <a:t>m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g/kg</a:t>
                </a:r>
                <a:endParaRPr lang="it-IT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Rettangolo 84"/>
              <p:cNvSpPr/>
              <p:nvPr/>
            </p:nvSpPr>
            <p:spPr>
              <a:xfrm>
                <a:off x="7095740" y="2156686"/>
                <a:ext cx="165124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0.0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Symbol" panose="05050102010706020507" pitchFamily="18" charset="2"/>
                    <a:ea typeface="等线"/>
                    <a:cs typeface="Times New Roman" panose="02020603050405020304" pitchFamily="18" charset="0"/>
                  </a:rPr>
                  <a:t>m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j-lt"/>
                    <a:ea typeface="等线"/>
                    <a:cs typeface="Times New Roman" panose="02020603050405020304" pitchFamily="18" charset="0"/>
                  </a:rPr>
                  <a:t>g/kg</a:t>
                </a:r>
                <a:endParaRPr lang="it-IT" sz="14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3" name="Immagine 92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/>
          </p:blipFill>
          <p:spPr>
            <a:xfrm>
              <a:off x="4687517" y="1369825"/>
              <a:ext cx="725694" cy="481736"/>
            </a:xfrm>
            <a:prstGeom prst="rect">
              <a:avLst/>
            </a:prstGeom>
          </p:spPr>
        </p:pic>
        <p:pic>
          <p:nvPicPr>
            <p:cNvPr id="94" name="Immagine 93"/>
            <p:cNvPicPr>
              <a:picLocks noChangeAspect="1"/>
            </p:cNvPicPr>
            <p:nvPr/>
          </p:nvPicPr>
          <p:blipFill rotWithShape="1">
            <a:blip r:embed="rId9" cstate="print"/>
            <a:srcRect/>
            <a:stretch/>
          </p:blipFill>
          <p:spPr>
            <a:xfrm>
              <a:off x="4655576" y="1803015"/>
              <a:ext cx="416299" cy="416299"/>
            </a:xfrm>
            <a:prstGeom prst="rect">
              <a:avLst/>
            </a:prstGeom>
          </p:spPr>
        </p:pic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44708" y="1545231"/>
              <a:ext cx="662638" cy="545073"/>
            </a:xfrm>
            <a:prstGeom prst="rect">
              <a:avLst/>
            </a:prstGeom>
          </p:spPr>
        </p:pic>
        <p:sp>
          <p:nvSpPr>
            <p:cNvPr id="108" name="CasellaDiTesto 107"/>
            <p:cNvSpPr txBox="1"/>
            <p:nvPr/>
          </p:nvSpPr>
          <p:spPr>
            <a:xfrm>
              <a:off x="1793684" y="846506"/>
              <a:ext cx="493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a typeface="等线"/>
                  <a:cs typeface="Times New Roman" panose="02020603050405020304" pitchFamily="18" charset="0"/>
                </a:rPr>
                <a:t>~</a:t>
              </a:r>
              <a:endParaRPr lang="it-IT" sz="48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pic>
        <p:nvPicPr>
          <p:cNvPr id="112" name="Immagine 111"/>
          <p:cNvPicPr>
            <a:picLocks noChangeAspect="1"/>
          </p:cNvPicPr>
          <p:nvPr/>
        </p:nvPicPr>
        <p:blipFill rotWithShape="1">
          <a:blip r:embed="rId7" cstate="print"/>
          <a:srcRect/>
          <a:stretch/>
        </p:blipFill>
        <p:spPr>
          <a:xfrm>
            <a:off x="2206495" y="4018375"/>
            <a:ext cx="1071903" cy="375559"/>
          </a:xfrm>
          <a:prstGeom prst="rect">
            <a:avLst/>
          </a:prstGeom>
        </p:spPr>
      </p:pic>
      <p:grpSp>
        <p:nvGrpSpPr>
          <p:cNvPr id="116" name="Gruppo 115"/>
          <p:cNvGrpSpPr/>
          <p:nvPr/>
        </p:nvGrpSpPr>
        <p:grpSpPr>
          <a:xfrm>
            <a:off x="293856" y="2770391"/>
            <a:ext cx="8690948" cy="2464385"/>
            <a:chOff x="201935" y="2738646"/>
            <a:chExt cx="8690948" cy="2464385"/>
          </a:xfrm>
        </p:grpSpPr>
        <p:grpSp>
          <p:nvGrpSpPr>
            <p:cNvPr id="107" name="Gruppo 106"/>
            <p:cNvGrpSpPr/>
            <p:nvPr/>
          </p:nvGrpSpPr>
          <p:grpSpPr>
            <a:xfrm>
              <a:off x="201935" y="2925731"/>
              <a:ext cx="8690948" cy="2277300"/>
              <a:chOff x="168875" y="3278876"/>
              <a:chExt cx="8690948" cy="2277300"/>
            </a:xfrm>
          </p:grpSpPr>
          <p:grpSp>
            <p:nvGrpSpPr>
              <p:cNvPr id="106" name="Gruppo 105"/>
              <p:cNvGrpSpPr/>
              <p:nvPr/>
            </p:nvGrpSpPr>
            <p:grpSpPr>
              <a:xfrm>
                <a:off x="168875" y="3278876"/>
                <a:ext cx="8690948" cy="2277300"/>
                <a:chOff x="168875" y="3278876"/>
                <a:chExt cx="8690948" cy="2277300"/>
              </a:xfrm>
            </p:grpSpPr>
            <p:grpSp>
              <p:nvGrpSpPr>
                <p:cNvPr id="105" name="Gruppo 104"/>
                <p:cNvGrpSpPr/>
                <p:nvPr/>
              </p:nvGrpSpPr>
              <p:grpSpPr>
                <a:xfrm>
                  <a:off x="168875" y="3278876"/>
                  <a:ext cx="8690948" cy="2277300"/>
                  <a:chOff x="168875" y="3278876"/>
                  <a:chExt cx="8690948" cy="2277300"/>
                </a:xfrm>
              </p:grpSpPr>
              <p:grpSp>
                <p:nvGrpSpPr>
                  <p:cNvPr id="78" name="Gruppo 77"/>
                  <p:cNvGrpSpPr/>
                  <p:nvPr/>
                </p:nvGrpSpPr>
                <p:grpSpPr>
                  <a:xfrm>
                    <a:off x="1692187" y="3278876"/>
                    <a:ext cx="6756652" cy="1493617"/>
                    <a:chOff x="1692187" y="3278876"/>
                    <a:chExt cx="6756652" cy="1493617"/>
                  </a:xfrm>
                </p:grpSpPr>
                <p:sp>
                  <p:nvSpPr>
                    <p:cNvPr id="36" name="CasellaDiTesto 35"/>
                    <p:cNvSpPr txBox="1"/>
                    <p:nvPr/>
                  </p:nvSpPr>
                  <p:spPr>
                    <a:xfrm>
                      <a:off x="1692187" y="3417070"/>
                      <a:ext cx="49321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&gt;</a:t>
                      </a:r>
                      <a:endParaRPr lang="it-IT" sz="4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38" name="CasellaDiTesto 37"/>
                    <p:cNvSpPr txBox="1"/>
                    <p:nvPr/>
                  </p:nvSpPr>
                  <p:spPr>
                    <a:xfrm>
                      <a:off x="3662371" y="3429332"/>
                      <a:ext cx="49321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&gt;</a:t>
                      </a:r>
                      <a:endParaRPr lang="it-IT" sz="4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40" name="CasellaDiTesto 39"/>
                    <p:cNvSpPr txBox="1"/>
                    <p:nvPr/>
                  </p:nvSpPr>
                  <p:spPr>
                    <a:xfrm>
                      <a:off x="5434436" y="3394908"/>
                      <a:ext cx="49321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&gt;</a:t>
                      </a:r>
                      <a:endParaRPr lang="it-IT" sz="4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42" name="CasellaDiTesto 41"/>
                    <p:cNvSpPr txBox="1"/>
                    <p:nvPr/>
                  </p:nvSpPr>
                  <p:spPr>
                    <a:xfrm>
                      <a:off x="6951927" y="3278876"/>
                      <a:ext cx="49321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&gt;</a:t>
                      </a:r>
                      <a:endParaRPr lang="it-IT" sz="4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p:txBody>
                </p:sp>
                <p:pic>
                  <p:nvPicPr>
                    <p:cNvPr id="76" name="Immagine 75"/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/>
                    <a:srcRect/>
                    <a:stretch/>
                  </p:blipFill>
                  <p:spPr>
                    <a:xfrm>
                      <a:off x="7461682" y="4231384"/>
                      <a:ext cx="987157" cy="54110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8" name="Rettangolo 87"/>
                  <p:cNvSpPr/>
                  <p:nvPr/>
                </p:nvSpPr>
                <p:spPr>
                  <a:xfrm>
                    <a:off x="168875" y="4950882"/>
                    <a:ext cx="1651242" cy="60529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4000"/>
                      </a:lnSpc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68 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  <a:ea typeface="等线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g/kg</a:t>
                    </a:r>
                    <a:endParaRPr lang="it-IT" sz="1400" dirty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  <a:ea typeface="等线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Rettangolo 88"/>
                  <p:cNvSpPr/>
                  <p:nvPr/>
                </p:nvSpPr>
                <p:spPr>
                  <a:xfrm>
                    <a:off x="1931947" y="4928944"/>
                    <a:ext cx="1651242" cy="60529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4000"/>
                      </a:lnSpc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39 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  <a:ea typeface="等线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g/kg</a:t>
                    </a:r>
                    <a:endParaRPr lang="it-IT" sz="1400" dirty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  <a:ea typeface="等线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Rettangolo 89"/>
                  <p:cNvSpPr/>
                  <p:nvPr/>
                </p:nvSpPr>
                <p:spPr>
                  <a:xfrm>
                    <a:off x="3743496" y="4913795"/>
                    <a:ext cx="1651242" cy="60529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4000"/>
                      </a:lnSpc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14 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  <a:ea typeface="等线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g/kg</a:t>
                    </a:r>
                    <a:endParaRPr lang="it-IT" sz="1400" dirty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  <a:ea typeface="等线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1" name="Rettangolo 90"/>
                  <p:cNvSpPr/>
                  <p:nvPr/>
                </p:nvSpPr>
                <p:spPr>
                  <a:xfrm>
                    <a:off x="5503607" y="4928944"/>
                    <a:ext cx="1651242" cy="60529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4000"/>
                      </a:lnSpc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9.5 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  <a:ea typeface="等线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g/kg</a:t>
                    </a:r>
                    <a:endParaRPr lang="it-IT" sz="1400" dirty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  <a:ea typeface="等线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" name="Rettangolo 91"/>
                  <p:cNvSpPr/>
                  <p:nvPr/>
                </p:nvSpPr>
                <p:spPr>
                  <a:xfrm>
                    <a:off x="7208581" y="4917745"/>
                    <a:ext cx="1651242" cy="52443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4000"/>
                      </a:lnSpc>
                      <a:spcAft>
                        <a:spcPts val="0"/>
                      </a:spcAft>
                    </a:pPr>
                    <a:r>
                      <a:rPr lang="en-US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等线"/>
                        <a:cs typeface="Times New Roman" panose="02020603050405020304" pitchFamily="18" charset="0"/>
                      </a:rPr>
                      <a:t>0.98 mg/kg</a:t>
                    </a:r>
                    <a:endParaRPr lang="it-IT" sz="1400" dirty="0">
                      <a:solidFill>
                        <a:schemeClr val="accent1">
                          <a:lumMod val="75000"/>
                        </a:schemeClr>
                      </a:solidFill>
                      <a:latin typeface="+mj-lt"/>
                      <a:ea typeface="等线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96" name="Immagine 95"/>
                <p:cNvPicPr>
                  <a:picLocks noChangeAspect="1"/>
                </p:cNvPicPr>
                <p:nvPr/>
              </p:nvPicPr>
              <p:blipFill rotWithShape="1">
                <a:blip r:embed="rId17" cstate="print"/>
                <a:srcRect/>
                <a:stretch/>
              </p:blipFill>
              <p:spPr>
                <a:xfrm>
                  <a:off x="4709014" y="3911386"/>
                  <a:ext cx="725694" cy="493484"/>
                </a:xfrm>
                <a:prstGeom prst="rect">
                  <a:avLst/>
                </a:prstGeom>
              </p:spPr>
            </p:pic>
            <p:pic>
              <p:nvPicPr>
                <p:cNvPr id="97" name="Immagine 96"/>
                <p:cNvPicPr>
                  <a:picLocks noChangeAspect="1"/>
                </p:cNvPicPr>
                <p:nvPr/>
              </p:nvPicPr>
              <p:blipFill rotWithShape="1">
                <a:blip r:embed="rId18" cstate="print"/>
                <a:srcRect/>
                <a:stretch/>
              </p:blipFill>
              <p:spPr>
                <a:xfrm>
                  <a:off x="4677073" y="4346172"/>
                  <a:ext cx="416299" cy="426452"/>
                </a:xfrm>
                <a:prstGeom prst="rect">
                  <a:avLst/>
                </a:prstGeom>
              </p:spPr>
            </p:pic>
            <p:pic>
              <p:nvPicPr>
                <p:cNvPr id="98" name="Immagine 97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4066205" y="4085248"/>
                  <a:ext cx="662638" cy="558366"/>
                </a:xfrm>
                <a:prstGeom prst="rect">
                  <a:avLst/>
                </a:prstGeom>
              </p:spPr>
            </p:pic>
          </p:grpSp>
          <p:pic>
            <p:nvPicPr>
              <p:cNvPr id="99" name="Immagine 98"/>
              <p:cNvPicPr>
                <a:picLocks noChangeAspect="1"/>
              </p:cNvPicPr>
              <p:nvPr/>
            </p:nvPicPr>
            <p:blipFill rotWithShape="1">
              <a:blip r:embed="rId8" cstate="print"/>
              <a:srcRect/>
              <a:stretch/>
            </p:blipFill>
            <p:spPr>
              <a:xfrm>
                <a:off x="1046137" y="4260329"/>
                <a:ext cx="725694" cy="481736"/>
              </a:xfrm>
              <a:prstGeom prst="rect">
                <a:avLst/>
              </a:prstGeom>
            </p:spPr>
          </p:pic>
          <p:pic>
            <p:nvPicPr>
              <p:cNvPr id="100" name="Immagine 99"/>
              <p:cNvPicPr>
                <a:picLocks noChangeAspect="1"/>
              </p:cNvPicPr>
              <p:nvPr/>
            </p:nvPicPr>
            <p:blipFill rotWithShape="1">
              <a:blip r:embed="rId9" cstate="print"/>
              <a:srcRect/>
              <a:stretch/>
            </p:blipFill>
            <p:spPr>
              <a:xfrm>
                <a:off x="1014196" y="4693519"/>
                <a:ext cx="416299" cy="416299"/>
              </a:xfrm>
              <a:prstGeom prst="rect">
                <a:avLst/>
              </a:prstGeom>
            </p:spPr>
          </p:pic>
          <p:pic>
            <p:nvPicPr>
              <p:cNvPr id="101" name="Immagine 10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03328" y="4435735"/>
                <a:ext cx="662638" cy="545073"/>
              </a:xfrm>
              <a:prstGeom prst="rect">
                <a:avLst/>
              </a:prstGeom>
            </p:spPr>
          </p:pic>
        </p:grpSp>
        <p:pic>
          <p:nvPicPr>
            <p:cNvPr id="110" name="Immagine 10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9437" y="2969529"/>
              <a:ext cx="1336237" cy="9527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1" name="Immagine 1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7508" y="2926889"/>
              <a:ext cx="1409458" cy="10614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3" name="Immagine 1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96860" y="2936252"/>
              <a:ext cx="1335922" cy="8049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4" name="Immagine 1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60714" y="2837327"/>
              <a:ext cx="916689" cy="11197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5" name="Immagine 1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1892" y="2738646"/>
              <a:ext cx="1379948" cy="11876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8" name="Gruppo 117"/>
          <p:cNvGrpSpPr/>
          <p:nvPr/>
        </p:nvGrpSpPr>
        <p:grpSpPr>
          <a:xfrm>
            <a:off x="7232335" y="2609368"/>
            <a:ext cx="4950815" cy="4150173"/>
            <a:chOff x="7232335" y="2609368"/>
            <a:chExt cx="4950815" cy="4150173"/>
          </a:xfrm>
        </p:grpSpPr>
        <p:pic>
          <p:nvPicPr>
            <p:cNvPr id="109" name="Immagine 10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32335" y="4648767"/>
              <a:ext cx="4878234" cy="2110774"/>
            </a:xfrm>
            <a:prstGeom prst="rect">
              <a:avLst/>
            </a:prstGeom>
          </p:spPr>
        </p:pic>
        <p:sp>
          <p:nvSpPr>
            <p:cNvPr id="117" name="Rettangolo 116"/>
            <p:cNvSpPr/>
            <p:nvPr/>
          </p:nvSpPr>
          <p:spPr>
            <a:xfrm>
              <a:off x="8771281" y="2609368"/>
              <a:ext cx="3411869" cy="2082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0"/>
                </a:spcAft>
              </a:pP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Guckert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 et al. 2023</a:t>
              </a:r>
            </a:p>
            <a:p>
              <a:pPr algn="just"/>
              <a:r>
                <a:rPr lang="en-US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…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66 PFAS were investigated in 14 </a:t>
              </a:r>
              <a:r>
                <a:rPr lang="en-US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different mammalian 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and </a:t>
              </a:r>
              <a:r>
                <a:rPr lang="en-US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avian species 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including herbivores, omnivores and carnivores from different </a:t>
              </a:r>
              <a:r>
                <a:rPr lang="en-US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ecological habitats 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(terrestrial, semi-aquatic, marine) and in different body </a:t>
              </a:r>
              <a:r>
                <a:rPr lang="en-US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tissues </a:t>
              </a:r>
              <a:r>
                <a:rPr lang="it-IT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(</a:t>
              </a:r>
              <a:r>
                <a:rPr lang="it-IT" sz="1200" i="1" dirty="0" err="1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liver</a:t>
              </a:r>
              <a:r>
                <a:rPr lang="it-IT" sz="1200" i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and </a:t>
              </a:r>
              <a:r>
                <a:rPr lang="it-IT" sz="1200" i="1" dirty="0" err="1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musculature</a:t>
              </a:r>
              <a:r>
                <a:rPr lang="it-IT" sz="1200" i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)….</a:t>
              </a:r>
            </a:p>
            <a:p>
              <a:pPr algn="just"/>
              <a:endParaRPr lang="en-US" sz="1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等线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Onnivori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 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(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cinghiale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, nutria) 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&gt; </a:t>
              </a: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Carnivori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(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gatto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selvatico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)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&gt; </a:t>
              </a: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Erbivori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(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lepre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, 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capriolo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, </a:t>
              </a:r>
              <a:r>
                <a:rPr lang="en-US" sz="1100" dirty="0" err="1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cervo,camoscio</a:t>
              </a:r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)</a:t>
              </a:r>
              <a:endParaRPr lang="it-IT" sz="1100" dirty="0">
                <a:solidFill>
                  <a:schemeClr val="accent1">
                    <a:lumMod val="75000"/>
                  </a:schemeClr>
                </a:solidFill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439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-26594" y="25147"/>
            <a:ext cx="12192000" cy="6505785"/>
            <a:chOff x="-191074" y="-216161"/>
            <a:chExt cx="12192000" cy="6505785"/>
          </a:xfrm>
        </p:grpSpPr>
        <p:sp>
          <p:nvSpPr>
            <p:cNvPr id="13" name="Rettangolo 12"/>
            <p:cNvSpPr/>
            <p:nvPr/>
          </p:nvSpPr>
          <p:spPr>
            <a:xfrm>
              <a:off x="-191074" y="-216161"/>
              <a:ext cx="12192000" cy="412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0"/>
                </a:spcAft>
              </a:pPr>
              <a:r>
                <a:rPr lang="en-US" sz="2200" b="1" dirty="0" smtClean="0">
                  <a:solidFill>
                    <a:srgbClr val="000099"/>
                  </a:solidFill>
                  <a:effectLst/>
                  <a:latin typeface="+mj-lt"/>
                  <a:ea typeface="等线"/>
                  <a:cs typeface="Times New Roman" panose="02020603050405020304" pitchFamily="18" charset="0"/>
                </a:rPr>
                <a:t>CONCLUSIONI</a:t>
              </a:r>
              <a:endParaRPr lang="it-IT" sz="2200" dirty="0">
                <a:solidFill>
                  <a:srgbClr val="000099"/>
                </a:solidFill>
                <a:effectLst/>
                <a:latin typeface="+mj-lt"/>
                <a:ea typeface="等线"/>
                <a:cs typeface="Calibri" panose="020F0502020204030204" pitchFamily="34" charset="0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55244" y="3642746"/>
              <a:ext cx="11099363" cy="2646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225425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Il</a:t>
              </a:r>
              <a:r>
                <a:rPr lang="en-US" b="1" dirty="0" smtClean="0">
                  <a:solidFill>
                    <a:srgbClr val="000099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Capriolo</a:t>
              </a:r>
              <a:r>
                <a:rPr lang="en-US" b="1" dirty="0" smtClean="0">
                  <a:solidFill>
                    <a:srgbClr val="000099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è ha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più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bassi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livelli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di PFAS, ma le specie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che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trovano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a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livelli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più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alti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della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catena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trofica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motrano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contaminazioni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più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elevate </a:t>
              </a:r>
            </a:p>
            <a:p>
              <a:pPr marL="342900" indent="-342900" algn="just" defTabSz="225425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I PFASs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misurano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in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tutte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le specie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analizzate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(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tranne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il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muscolo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di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capriolo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)</a:t>
              </a:r>
            </a:p>
            <a:p>
              <a:pPr marL="342900" indent="-342900" algn="just" defTabSz="225425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Le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concentrazioni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misurate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nel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fegato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sono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significativamente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più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elevate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che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nel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muscolo</a:t>
              </a:r>
              <a:endParaRPr lang="en-US" dirty="0" smtClean="0">
                <a:latin typeface="+mj-lt"/>
                <a:ea typeface="等线"/>
                <a:cs typeface="Times New Roman" panose="02020603050405020304" pitchFamily="18" charset="0"/>
              </a:endParaRPr>
            </a:p>
            <a:p>
              <a:pPr marL="342900" indent="-342900" algn="just" defTabSz="225425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Il 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PFOS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è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l’analita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che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, in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entrambi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I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tessuti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contribuisce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maggiormente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alla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contaminazione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seguito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dagli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acidi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carbossilici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a </a:t>
              </a:r>
              <a:r>
                <a:rPr lang="en-US" b="1" dirty="0" err="1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lunga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 catena (C9-C14)</a:t>
              </a:r>
            </a:p>
            <a:p>
              <a:pPr marL="342900" indent="-342900" algn="just" defTabSz="225425"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Il </a:t>
              </a:r>
              <a:r>
                <a:rPr lang="en-US" b="1" dirty="0" smtClean="0">
                  <a:solidFill>
                    <a:srgbClr val="CC0066"/>
                  </a:solidFill>
                  <a:latin typeface="+mj-lt"/>
                  <a:ea typeface="等线"/>
                  <a:cs typeface="Times New Roman" panose="02020603050405020304" pitchFamily="18" charset="0"/>
                </a:rPr>
                <a:t>Tasso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sembra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essere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tra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quelle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analizzate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, la specie con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più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elevate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livelli</a:t>
              </a:r>
              <a:r>
                <a:rPr lang="en-US" dirty="0" smtClean="0">
                  <a:latin typeface="+mj-lt"/>
                  <a:ea typeface="等线"/>
                  <a:cs typeface="Times New Roman" panose="02020603050405020304" pitchFamily="18" charset="0"/>
                </a:rPr>
                <a:t> di </a:t>
              </a:r>
              <a:r>
                <a:rPr lang="en-US" dirty="0" err="1" smtClean="0">
                  <a:latin typeface="+mj-lt"/>
                  <a:ea typeface="等线"/>
                  <a:cs typeface="Times New Roman" panose="02020603050405020304" pitchFamily="18" charset="0"/>
                </a:rPr>
                <a:t>contaminazione</a:t>
              </a:r>
              <a:endParaRPr lang="en-US" dirty="0" smtClean="0"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96116">
              <a:off x="9548448" y="278992"/>
              <a:ext cx="2097232" cy="1564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Rettangolo 11"/>
          <p:cNvSpPr/>
          <p:nvPr/>
        </p:nvSpPr>
        <p:spPr>
          <a:xfrm>
            <a:off x="-122130" y="177191"/>
            <a:ext cx="962126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00000"/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  <a:p>
            <a:pPr marL="914400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dirty="0" smtClean="0">
                <a:latin typeface="+mj-lt"/>
              </a:rPr>
              <a:t>I</a:t>
            </a:r>
            <a:r>
              <a:rPr lang="it-IT" b="1" dirty="0" smtClean="0">
                <a:solidFill>
                  <a:srgbClr val="000099"/>
                </a:solidFill>
                <a:latin typeface="+mj-lt"/>
              </a:rPr>
              <a:t> MITILI</a:t>
            </a:r>
            <a:r>
              <a:rPr lang="it-IT" b="1" dirty="0" smtClean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 si confermano utili come sentinelle per il monitoraggio dei PFAS</a:t>
            </a:r>
          </a:p>
          <a:p>
            <a:pPr marL="914400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dirty="0" smtClean="0">
                <a:latin typeface="+mj-lt"/>
              </a:rPr>
              <a:t>I </a:t>
            </a:r>
            <a:r>
              <a:rPr lang="it-IT" b="1" dirty="0">
                <a:solidFill>
                  <a:srgbClr val="000099"/>
                </a:solidFill>
              </a:rPr>
              <a:t>MITILI </a:t>
            </a:r>
            <a:r>
              <a:rPr lang="it-IT" dirty="0">
                <a:latin typeface="+mj-lt"/>
              </a:rPr>
              <a:t>delle</a:t>
            </a:r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regioni del Nord Italia </a:t>
            </a:r>
            <a:r>
              <a:rPr lang="it-IT" dirty="0" smtClean="0">
                <a:latin typeface="+mj-lt"/>
              </a:rPr>
              <a:t> quali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Liguria</a:t>
            </a:r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ed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Emilia Romagna </a:t>
            </a:r>
            <a:r>
              <a:rPr lang="it-IT" dirty="0">
                <a:latin typeface="+mj-lt"/>
              </a:rPr>
              <a:t>presentavano i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livelli più elevati</a:t>
            </a:r>
          </a:p>
          <a:p>
            <a:pPr marL="914400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b="1" dirty="0" err="1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PFTrDA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+mj-lt"/>
              </a:rPr>
              <a:t>è il composto che presenta il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livello più alto </a:t>
            </a:r>
            <a:r>
              <a:rPr lang="it-IT" dirty="0">
                <a:latin typeface="+mj-lt"/>
              </a:rPr>
              <a:t>in tutti i campioni &gt; </a:t>
            </a:r>
            <a:r>
              <a:rPr lang="it-IT" dirty="0" err="1">
                <a:latin typeface="+mj-lt"/>
              </a:rPr>
              <a:t>PFTeDA</a:t>
            </a:r>
            <a:r>
              <a:rPr lang="it-IT" dirty="0">
                <a:latin typeface="+mj-lt"/>
              </a:rPr>
              <a:t> &gt; </a:t>
            </a:r>
            <a:r>
              <a:rPr lang="it-IT" dirty="0" err="1">
                <a:latin typeface="+mj-lt"/>
              </a:rPr>
              <a:t>PFDoA</a:t>
            </a:r>
            <a:r>
              <a:rPr lang="it-IT" dirty="0">
                <a:latin typeface="+mj-lt"/>
              </a:rPr>
              <a:t> &gt;PFOS &gt; </a:t>
            </a:r>
            <a:r>
              <a:rPr lang="it-IT" dirty="0" err="1">
                <a:latin typeface="+mj-lt"/>
              </a:rPr>
              <a:t>PFUnDA</a:t>
            </a:r>
            <a:endParaRPr lang="it-IT" dirty="0">
              <a:latin typeface="+mj-lt"/>
            </a:endParaRPr>
          </a:p>
          <a:p>
            <a:pPr marL="914400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dirty="0" smtClean="0">
                <a:latin typeface="+mj-lt"/>
              </a:rPr>
              <a:t>Il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PFOS (13%) è solo la quarta molecola </a:t>
            </a:r>
            <a:r>
              <a:rPr lang="it-IT" dirty="0" smtClean="0">
                <a:latin typeface="+mj-lt"/>
              </a:rPr>
              <a:t>per contributo alla </a:t>
            </a:r>
            <a:r>
              <a:rPr lang="it-IT" dirty="0">
                <a:latin typeface="+mj-lt"/>
              </a:rPr>
              <a:t>contaminazione totale da PFAS</a:t>
            </a:r>
          </a:p>
          <a:p>
            <a:pPr marL="914400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</a:rPr>
              <a:t>gli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acidi </a:t>
            </a:r>
            <a:r>
              <a:rPr lang="it-IT" b="1" dirty="0" err="1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perfluorocarbossilici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</a:rPr>
              <a:t>a catena lunga hanno le </a:t>
            </a:r>
            <a:r>
              <a:rPr lang="it-IT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concentrazioni più elevate </a:t>
            </a:r>
            <a:r>
              <a:rPr lang="it-IT" dirty="0">
                <a:latin typeface="+mj-lt"/>
              </a:rPr>
              <a:t>(C11-C14)</a:t>
            </a:r>
          </a:p>
          <a:p>
            <a:pPr marL="914400" lvl="1" indent="-285750" algn="just">
              <a:buSzPct val="100000"/>
              <a:buFont typeface="Wingdings" panose="05000000000000000000" pitchFamily="2" charset="2"/>
              <a:buChar char="ü"/>
            </a:pP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4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37510" y="4438046"/>
            <a:ext cx="4149566" cy="231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4424587" y="2085608"/>
            <a:ext cx="753418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CC0066"/>
                </a:solidFill>
                <a:latin typeface="+mj-lt"/>
                <a:ea typeface="等线"/>
                <a:cs typeface="Times New Roman" panose="02020603050405020304" pitchFamily="18" charset="0"/>
              </a:rPr>
              <a:t>RINGRAZIAMENTI</a:t>
            </a:r>
            <a:endParaRPr lang="en-US" sz="2000" b="1" dirty="0">
              <a:solidFill>
                <a:srgbClr val="CC0066"/>
              </a:solidFill>
              <a:latin typeface="+mj-lt"/>
              <a:ea typeface="等线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Al </a:t>
            </a:r>
            <a:r>
              <a:rPr lang="it-IT" dirty="0">
                <a:latin typeface="+mj-lt"/>
                <a:ea typeface="等线"/>
                <a:cs typeface="Times New Roman" panose="02020603050405020304" pitchFamily="18" charset="0"/>
              </a:rPr>
              <a:t>Ministero della 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Salute, che ha finanziato il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progetti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ea typeface="等线"/>
                <a:cs typeface="Times New Roman" panose="02020603050405020304" pitchFamily="18" charset="0"/>
              </a:rPr>
              <a:t>di </a:t>
            </a:r>
            <a:r>
              <a:rPr lang="en-US" dirty="0" err="1">
                <a:latin typeface="+mj-lt"/>
                <a:ea typeface="等线"/>
                <a:cs typeface="Times New Roman" panose="02020603050405020304" pitchFamily="18" charset="0"/>
              </a:rPr>
              <a:t>ricerca</a:t>
            </a:r>
            <a:r>
              <a:rPr lang="en-US" dirty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等线"/>
                <a:cs typeface="Times New Roman" panose="02020603050405020304" pitchFamily="18" charset="0"/>
              </a:rPr>
              <a:t>corrente</a:t>
            </a:r>
            <a:r>
              <a:rPr lang="en-US" dirty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ea typeface="等线"/>
                <a:cs typeface="Times New Roman" panose="02020603050405020304" pitchFamily="18" charset="0"/>
              </a:rPr>
              <a:t>IZS </a:t>
            </a:r>
            <a:r>
              <a:rPr lang="it-IT" b="1" dirty="0">
                <a:ea typeface="等线"/>
                <a:cs typeface="Times New Roman" panose="02020603050405020304" pitchFamily="18" charset="0"/>
              </a:rPr>
              <a:t>PLV 13/21 RCS “Il mare in rete</a:t>
            </a:r>
            <a:r>
              <a:rPr lang="it-IT" b="1" dirty="0" smtClean="0">
                <a:ea typeface="等线"/>
                <a:cs typeface="Times New Roman" panose="02020603050405020304" pitchFamily="18" charset="0"/>
              </a:rPr>
              <a:t>”</a:t>
            </a: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+mj-lt"/>
                <a:ea typeface="等线"/>
                <a:cs typeface="Times New Roman" panose="02020603050405020304" pitchFamily="18" charset="0"/>
              </a:rPr>
              <a:t>(Responsabile Scientifico </a:t>
            </a: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Dott.ssa Daniela Meloni, IZSPLV)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 ed </a:t>
            </a: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IZS </a:t>
            </a:r>
            <a:r>
              <a:rPr lang="it-IT" b="1" dirty="0">
                <a:latin typeface="+mj-lt"/>
                <a:ea typeface="等线"/>
                <a:cs typeface="Times New Roman" panose="02020603050405020304" pitchFamily="18" charset="0"/>
              </a:rPr>
              <a:t>UM 02/21 RC - WildSENTINEL-2021 (Responsabile Scientifico Dott. Marco Gobbi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+mj-lt"/>
              <a:ea typeface="等线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Ai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colleghi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del </a:t>
            </a:r>
            <a:r>
              <a:rPr lang="it-IT" b="1" dirty="0">
                <a:latin typeface="+mj-lt"/>
                <a:ea typeface="等线"/>
                <a:cs typeface="Times New Roman" panose="02020603050405020304" pitchFamily="18" charset="0"/>
              </a:rPr>
              <a:t>Laboratorio Contaminanti Organici, Inorganici e </a:t>
            </a: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Biotossine</a:t>
            </a:r>
            <a:r>
              <a:rPr lang="it-IT" dirty="0" smtClean="0">
                <a:latin typeface="+mj-lt"/>
                <a:ea typeface="等线"/>
                <a:cs typeface="Times New Roman" panose="02020603050405020304" pitchFamily="18" charset="0"/>
              </a:rPr>
              <a:t>, dell’</a:t>
            </a:r>
            <a:r>
              <a:rPr lang="it-IT" b="1" dirty="0" smtClean="0">
                <a:latin typeface="+mj-lt"/>
                <a:ea typeface="等线"/>
                <a:cs typeface="Times New Roman" panose="02020603050405020304" pitchFamily="18" charset="0"/>
              </a:rPr>
              <a:t>IZSUM-Ancona</a:t>
            </a:r>
            <a:endParaRPr lang="en-US" b="1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 rot="20632558">
            <a:off x="514542" y="2126626"/>
            <a:ext cx="3395503" cy="1750989"/>
            <a:chOff x="133175" y="287675"/>
            <a:chExt cx="3678104" cy="1931823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/>
          </p:blipFill>
          <p:spPr>
            <a:xfrm>
              <a:off x="133175" y="287676"/>
              <a:ext cx="3678104" cy="19318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4923" y="287675"/>
              <a:ext cx="994779" cy="6788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414"/>
            <a:ext cx="3896269" cy="70494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960" y="4906917"/>
            <a:ext cx="1703077" cy="170307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6886037" y="5758455"/>
            <a:ext cx="4608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i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Grazie tutti voi per l’attenzione</a:t>
            </a:r>
            <a:endParaRPr lang="en-US" sz="2800" b="1" i="1" dirty="0" smtClean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232986" y="721757"/>
            <a:ext cx="7603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SOSTANZE PERFLUOROALCHILICHE (PFAS): MITILI ED ANIMALI SELVATICI COME SENTINELLE DELLA CONTAMINAZIONE AMBIENTALE</a:t>
            </a:r>
            <a:endParaRPr lang="en-US" sz="1600" b="1" dirty="0" smtClean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1600" b="1" dirty="0" smtClean="0">
                <a:latin typeface="+mj-lt"/>
                <a:ea typeface="等线"/>
                <a:cs typeface="Times New Roman" panose="02020603050405020304" pitchFamily="18" charset="0"/>
              </a:rPr>
              <a:t> Arianna Piersanti</a:t>
            </a:r>
            <a:r>
              <a:rPr lang="it-IT" sz="1600" b="1" baseline="30000" dirty="0" smtClean="0">
                <a:latin typeface="+mj-lt"/>
                <a:ea typeface="等线"/>
                <a:cs typeface="Times New Roman" panose="02020603050405020304" pitchFamily="18" charset="0"/>
              </a:rPr>
              <a:t>,</a:t>
            </a:r>
            <a:r>
              <a:rPr lang="it-IT" sz="1600" b="1" dirty="0" smtClean="0"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it-IT" sz="1600" b="1" i="1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a.piersanti@izsum.it</a:t>
            </a:r>
            <a:endParaRPr lang="it-IT" sz="1600" b="1" i="1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926" y="0"/>
            <a:ext cx="2275074" cy="1275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74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1" y="33408"/>
            <a:ext cx="121919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CONFORMITA’ AI LIMITI MASSIMI – </a:t>
            </a:r>
            <a:r>
              <a:rPr lang="en-US" sz="22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sicurezza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alimentare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aphicFrame>
        <p:nvGraphicFramePr>
          <p:cNvPr id="31" name="Tabella 30"/>
          <p:cNvGraphicFramePr>
            <a:graphicFrameLocks noGrp="1"/>
          </p:cNvGraphicFramePr>
          <p:nvPr>
            <p:extLst/>
          </p:nvPr>
        </p:nvGraphicFramePr>
        <p:xfrm>
          <a:off x="7087777" y="2491745"/>
          <a:ext cx="4737688" cy="1681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0849"/>
                <a:gridCol w="907217"/>
                <a:gridCol w="1209622"/>
              </a:tblGrid>
              <a:tr h="22121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n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 err="1" smtClean="0">
                          <a:effectLst/>
                          <a:latin typeface="+mj-lt"/>
                        </a:rPr>
                        <a:t>Max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19259"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g/kg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25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PFOA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indent="0" algn="ctr" fontAlgn="ctr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103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0,067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1925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PFNA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0,080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1925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 err="1">
                          <a:effectLst/>
                          <a:latin typeface="+mj-lt"/>
                        </a:rPr>
                        <a:t>PFHxS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0,017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21925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PFOS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j-lt"/>
                        </a:rPr>
                        <a:t>0,161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4455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SOMMA </a:t>
                      </a:r>
                      <a:r>
                        <a:rPr lang="it-IT" sz="1400" b="1" u="none" strike="noStrike" dirty="0" smtClean="0">
                          <a:effectLst/>
                          <a:latin typeface="+mj-lt"/>
                        </a:rPr>
                        <a:t>4PFAS</a:t>
                      </a:r>
                      <a:r>
                        <a:rPr lang="it-IT" sz="1400" b="1" u="none" strike="noStrike" baseline="-25000" dirty="0" smtClean="0">
                          <a:effectLst/>
                          <a:latin typeface="+mj-lt"/>
                        </a:rPr>
                        <a:t>PFOA,PFNA,PFOS, </a:t>
                      </a:r>
                      <a:r>
                        <a:rPr lang="it-IT" sz="1400" b="1" u="none" strike="noStrike" baseline="-25000" dirty="0" err="1" smtClean="0">
                          <a:effectLst/>
                          <a:latin typeface="+mj-lt"/>
                        </a:rPr>
                        <a:t>PFHxS</a:t>
                      </a:r>
                      <a:endParaRPr lang="it-IT" sz="14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  <a:latin typeface="+mj-lt"/>
                        </a:rPr>
                        <a:t>0,308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Fumetto 2 11"/>
          <p:cNvSpPr/>
          <p:nvPr/>
        </p:nvSpPr>
        <p:spPr>
          <a:xfrm>
            <a:off x="8839715" y="1154950"/>
            <a:ext cx="2985750" cy="1022760"/>
          </a:xfrm>
          <a:prstGeom prst="wedgeRoundRectCallout">
            <a:avLst>
              <a:gd name="adj1" fmla="val -47551"/>
              <a:gd name="adj2" fmla="val 76250"/>
              <a:gd name="adj3" fmla="val 16667"/>
            </a:avLst>
          </a:prstGeom>
          <a:noFill/>
          <a:ln w="317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Tutti i campioni analizzati avevano livelli inferiori ai limiti massimi </a:t>
            </a:r>
            <a:endParaRPr lang="it-IT" sz="1600" b="1" dirty="0">
              <a:solidFill>
                <a:srgbClr val="CC0066"/>
              </a:solidFill>
              <a:cs typeface="Times New Roman" panose="02020603050405020304" pitchFamily="18" charset="0"/>
            </a:endParaRPr>
          </a:p>
          <a:p>
            <a:endParaRPr lang="it-IT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29" y="915138"/>
            <a:ext cx="5477639" cy="1219370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189676" y="2088792"/>
            <a:ext cx="5906324" cy="1602007"/>
            <a:chOff x="2590562" y="1743247"/>
            <a:chExt cx="5906324" cy="160200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562" y="2402147"/>
              <a:ext cx="5877745" cy="94310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562" y="1743247"/>
              <a:ext cx="5906324" cy="714475"/>
            </a:xfrm>
            <a:prstGeom prst="rect">
              <a:avLst/>
            </a:prstGeom>
          </p:spPr>
        </p:pic>
      </p:grpSp>
      <p:sp>
        <p:nvSpPr>
          <p:cNvPr id="13" name="Rettangolo 12"/>
          <p:cNvSpPr/>
          <p:nvPr/>
        </p:nvSpPr>
        <p:spPr>
          <a:xfrm>
            <a:off x="-90152" y="32395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Sono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stati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fissati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limiti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massimi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per I 4 PFASs </a:t>
            </a:r>
            <a:r>
              <a:rPr lang="en-US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(PFOS, PFNA, PFOA, </a:t>
            </a:r>
            <a:r>
              <a:rPr lang="en-US" sz="1600" b="1" dirty="0" err="1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PFHxS</a:t>
            </a:r>
            <a:r>
              <a:rPr lang="en-US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) 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e per la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loro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somma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dal 1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gennaio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2023</a:t>
            </a:r>
            <a:endParaRPr lang="en-US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0" i="0" dirty="0">
              <a:effectLst/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615" y="4161400"/>
            <a:ext cx="5537068" cy="26966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992752" y="4934491"/>
            <a:ext cx="5441939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PFAS TOTALI(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4PFAS) ≤ 30% </a:t>
            </a:r>
            <a:r>
              <a:rPr lang="en-US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dei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PFAS TOTALI (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19PFAS</a:t>
            </a:r>
            <a:r>
              <a:rPr lang="en-US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70700" y="3856045"/>
            <a:ext cx="2957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SEBBENE………..</a:t>
            </a:r>
            <a:endParaRPr lang="en-US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9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76" y="4191246"/>
            <a:ext cx="1653127" cy="108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4" y="120639"/>
            <a:ext cx="4707122" cy="385405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767941" y="120639"/>
            <a:ext cx="7042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+mj-lt"/>
                <a:ea typeface="等线"/>
                <a:cs typeface="Times New Roman" panose="02020603050405020304" pitchFamily="18" charset="0"/>
              </a:rPr>
              <a:t>C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reare una rete per </a:t>
            </a:r>
            <a:r>
              <a:rPr lang="it-IT" sz="1600" dirty="0">
                <a:latin typeface="+mj-lt"/>
                <a:ea typeface="等线"/>
                <a:cs typeface="Times New Roman" panose="02020603050405020304" pitchFamily="18" charset="0"/>
              </a:rPr>
              <a:t>valutare e condividere, in una piattaforma comune i dati esistenti sulla salute del 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mare.</a:t>
            </a:r>
          </a:p>
          <a:p>
            <a:pPr algn="just"/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Prevede </a:t>
            </a:r>
            <a:r>
              <a:rPr lang="it-IT" sz="1600" dirty="0">
                <a:latin typeface="+mj-lt"/>
                <a:ea typeface="等线"/>
                <a:cs typeface="Times New Roman" panose="02020603050405020304" pitchFamily="18" charset="0"/>
              </a:rPr>
              <a:t>quindi la realizzazione di protocolli comuni per lo studio e ricerca di inquinanti, microplastiche e batteri antibiotico-resistenti in specie animali “sentinella” (molluschi bivalvi, mammiferi e tartarughe marine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).</a:t>
            </a:r>
            <a:endParaRPr lang="it-IT" sz="1600" dirty="0"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4" y="5757520"/>
            <a:ext cx="1946586" cy="108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0520" y="4509634"/>
            <a:ext cx="1619190" cy="10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543328" y="5891386"/>
            <a:ext cx="4024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I mitili come </a:t>
            </a:r>
            <a:r>
              <a:rPr lang="it-IT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sentinelle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 della </a:t>
            </a:r>
            <a:r>
              <a:rPr lang="it-IT" sz="1600" dirty="0">
                <a:latin typeface="+mj-lt"/>
                <a:ea typeface="等线"/>
                <a:cs typeface="Times New Roman" panose="02020603050405020304" pitchFamily="18" charset="0"/>
              </a:rPr>
              <a:t>contaminazione 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dell’ambiente marino, ampiamente utilizzati nell’ambito dei 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Mussel </a:t>
            </a:r>
            <a:r>
              <a:rPr lang="en-US" sz="16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Watch 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Programs</a:t>
            </a:r>
            <a:endParaRPr lang="en-US" sz="1600" b="1" dirty="0" smtClean="0">
              <a:solidFill>
                <a:srgbClr val="CC0066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158944" y="5882046"/>
            <a:ext cx="4758736" cy="91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I mitili come </a:t>
            </a:r>
            <a:r>
              <a:rPr lang="it-IT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risorsa </a:t>
            </a:r>
            <a:r>
              <a:rPr lang="it-IT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alimentare </a:t>
            </a:r>
            <a:r>
              <a:rPr lang="it-IT" sz="1600" dirty="0">
                <a:latin typeface="+mj-lt"/>
                <a:ea typeface="等线"/>
                <a:cs typeface="Times New Roman" panose="02020603050405020304" pitchFamily="18" charset="0"/>
              </a:rPr>
              <a:t>rilevante e sostenibile per i paesi del Mediterraneo, pertanto la </a:t>
            </a:r>
            <a:r>
              <a:rPr lang="it-IT" sz="1600" dirty="0" smtClean="0">
                <a:latin typeface="+mj-lt"/>
                <a:ea typeface="等线"/>
                <a:cs typeface="Times New Roman" panose="02020603050405020304" pitchFamily="18" charset="0"/>
              </a:rPr>
              <a:t>loro sicurezza viene controllata nell’ambito di piani di monitoraggio europei</a:t>
            </a:r>
            <a:endParaRPr lang="en-US" sz="1600" b="1" dirty="0" smtClean="0">
              <a:solidFill>
                <a:srgbClr val="CC0066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944431" y="4296762"/>
            <a:ext cx="4735761" cy="915318"/>
            <a:chOff x="3103808" y="1442434"/>
            <a:chExt cx="6498444" cy="1052017"/>
          </a:xfrm>
        </p:grpSpPr>
        <p:sp>
          <p:nvSpPr>
            <p:cNvPr id="15" name="Rettangolo 14"/>
            <p:cNvSpPr/>
            <p:nvPr/>
          </p:nvSpPr>
          <p:spPr>
            <a:xfrm>
              <a:off x="3222932" y="1512646"/>
              <a:ext cx="6267395" cy="981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1600"/>
                </a:lnSpc>
                <a:spcAft>
                  <a:spcPts val="0"/>
                </a:spcAft>
              </a:pPr>
              <a:r>
                <a:rPr lang="it-IT" sz="1600" dirty="0">
                  <a:latin typeface="+mj-lt"/>
                  <a:ea typeface="等线"/>
                  <a:cs typeface="Times New Roman" panose="02020603050405020304" pitchFamily="18" charset="0"/>
                </a:rPr>
                <a:t>Monitoraggio dei </a:t>
              </a:r>
              <a:r>
                <a:rPr lang="it-IT" sz="1600" b="1" dirty="0">
                  <a:solidFill>
                    <a:srgbClr val="CC0066"/>
                  </a:solidFill>
                  <a:ea typeface="等线"/>
                  <a:cs typeface="Times New Roman" panose="02020603050405020304" pitchFamily="18" charset="0"/>
                </a:rPr>
                <a:t>ritardanti di fiamma bromurati </a:t>
              </a:r>
              <a:r>
                <a:rPr lang="it-IT" sz="1600" dirty="0">
                  <a:latin typeface="+mj-lt"/>
                  <a:ea typeface="等线"/>
                  <a:cs typeface="Times New Roman" panose="02020603050405020304" pitchFamily="18" charset="0"/>
                </a:rPr>
                <a:t>e delle </a:t>
              </a:r>
              <a:r>
                <a:rPr lang="it-IT" sz="1600" b="1" dirty="0">
                  <a:solidFill>
                    <a:srgbClr val="CC0066"/>
                  </a:solidFill>
                  <a:ea typeface="等线"/>
                  <a:cs typeface="Times New Roman" panose="02020603050405020304" pitchFamily="18" charset="0"/>
                </a:rPr>
                <a:t>sostanze </a:t>
              </a:r>
              <a:r>
                <a:rPr lang="it-IT" sz="1600" b="1" dirty="0" err="1">
                  <a:solidFill>
                    <a:srgbClr val="CC0066"/>
                  </a:solidFill>
                  <a:ea typeface="等线"/>
                  <a:cs typeface="Times New Roman" panose="02020603050405020304" pitchFamily="18" charset="0"/>
                </a:rPr>
                <a:t>perfluoroalchiliche</a:t>
              </a:r>
              <a:r>
                <a:rPr lang="it-IT" sz="1600" b="1" dirty="0">
                  <a:solidFill>
                    <a:srgbClr val="CC0066"/>
                  </a:solidFill>
                  <a:ea typeface="等线"/>
                  <a:cs typeface="Times New Roman" panose="02020603050405020304" pitchFamily="18" charset="0"/>
                </a:rPr>
                <a:t> </a:t>
              </a:r>
              <a:r>
                <a:rPr lang="it-IT" sz="1600" dirty="0">
                  <a:latin typeface="+mj-lt"/>
                  <a:ea typeface="等线"/>
                  <a:cs typeface="Times New Roman" panose="02020603050405020304" pitchFamily="18" charset="0"/>
                </a:rPr>
                <a:t>nei mitili raccolti lungo tutta la costa italiana</a:t>
              </a:r>
              <a:endParaRPr lang="en-US" sz="1600" dirty="0" smtClean="0">
                <a:latin typeface="+mj-lt"/>
                <a:ea typeface="等线"/>
                <a:cs typeface="Times New Roman" panose="02020603050405020304" pitchFamily="18" charset="0"/>
              </a:endParaRPr>
            </a:p>
          </p:txBody>
        </p:sp>
        <p:sp>
          <p:nvSpPr>
            <p:cNvPr id="16" name="Rettangolo arrotondato 15"/>
            <p:cNvSpPr/>
            <p:nvPr/>
          </p:nvSpPr>
          <p:spPr>
            <a:xfrm>
              <a:off x="3103808" y="1442434"/>
              <a:ext cx="6498444" cy="914400"/>
            </a:xfrm>
            <a:prstGeom prst="roundRect">
              <a:avLst/>
            </a:prstGeom>
            <a:noFill/>
            <a:ln w="3810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endParaRPr lang="it-IT"/>
            </a:p>
          </p:txBody>
        </p:sp>
      </p:grpSp>
      <p:sp>
        <p:nvSpPr>
          <p:cNvPr id="17" name="Freccia curva 16"/>
          <p:cNvSpPr/>
          <p:nvPr/>
        </p:nvSpPr>
        <p:spPr>
          <a:xfrm rot="5400000">
            <a:off x="10587605" y="4672175"/>
            <a:ext cx="772732" cy="539101"/>
          </a:xfrm>
          <a:prstGeom prst="bentArrow">
            <a:avLst/>
          </a:prstGeom>
          <a:solidFill>
            <a:srgbClr val="000099"/>
          </a:solidFill>
          <a:ln w="254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urva 17"/>
          <p:cNvSpPr/>
          <p:nvPr/>
        </p:nvSpPr>
        <p:spPr>
          <a:xfrm rot="5400000" flipV="1">
            <a:off x="5267218" y="4650877"/>
            <a:ext cx="772732" cy="581695"/>
          </a:xfrm>
          <a:prstGeom prst="bentArrow">
            <a:avLst/>
          </a:prstGeom>
          <a:solidFill>
            <a:srgbClr val="000099"/>
          </a:solidFill>
          <a:ln w="254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179486" y="5444059"/>
            <a:ext cx="241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OBIETTIVO SPECIFICO 1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9516202" y="5404968"/>
            <a:ext cx="241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OBIETTIVO SPECIFICO 2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848" y="1410340"/>
            <a:ext cx="5592016" cy="2357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33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381522" y="4578726"/>
            <a:ext cx="676211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La rete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degli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II.ZZ.SS</a:t>
            </a:r>
            <a:r>
              <a:rPr lang="en-US" sz="20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è </a:t>
            </a:r>
            <a:r>
              <a:rPr lang="en-US" sz="2000" b="1" dirty="0" err="1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fatta</a:t>
            </a:r>
            <a:r>
              <a:rPr lang="en-US" sz="20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carico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del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campionamento</a:t>
            </a:r>
            <a:r>
              <a:rPr lang="en-US" sz="20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L’analisi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dei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contaminanti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organici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persistenti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è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stata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effettuata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dall’Istituto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Zoooprofilattico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Sperimentale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it-IT" sz="20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dell’Umbria </a:t>
            </a:r>
            <a:r>
              <a:rPr lang="it-IT" sz="20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e delle Marche </a:t>
            </a:r>
            <a:endParaRPr lang="en-US" sz="2000" b="1" dirty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" y="-25890"/>
            <a:ext cx="121919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CAMPIONAMENTO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70873" y="387044"/>
            <a:ext cx="8227668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Area: 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Costa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Italiana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- da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Venezia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alla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Sicilia e </a:t>
            </a:r>
            <a:r>
              <a:rPr lang="en-US" dirty="0" err="1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dalla</a:t>
            </a:r>
            <a:r>
              <a:rPr lang="en-US" dirty="0" smtClean="0">
                <a:effectLst/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Sicilia </a:t>
            </a:r>
            <a:r>
              <a:rPr lang="en-US" dirty="0" err="1" smtClean="0">
                <a:latin typeface="+mj-lt"/>
                <a:ea typeface="等线"/>
                <a:cs typeface="Times New Roman" panose="02020603050405020304" pitchFamily="18" charset="0"/>
              </a:rPr>
              <a:t>alla</a:t>
            </a:r>
            <a:r>
              <a:rPr lang="en-US" dirty="0" smtClean="0">
                <a:latin typeface="+mj-lt"/>
                <a:ea typeface="等线"/>
                <a:cs typeface="Times New Roman" panose="02020603050405020304" pitchFamily="18" charset="0"/>
              </a:rPr>
              <a:t> Liguria</a:t>
            </a:r>
            <a:endParaRPr lang="en-US" b="1" dirty="0" smtClean="0">
              <a:solidFill>
                <a:srgbClr val="000099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99477" y="810001"/>
            <a:ext cx="4415423" cy="5230574"/>
          </a:xfrm>
          <a:prstGeom prst="rect">
            <a:avLst/>
          </a:prstGeom>
        </p:spPr>
      </p:pic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0385192"/>
              </p:ext>
            </p:extLst>
          </p:nvPr>
        </p:nvGraphicFramePr>
        <p:xfrm>
          <a:off x="5491941" y="954861"/>
          <a:ext cx="3709208" cy="3047720"/>
        </p:xfrm>
        <a:graphic>
          <a:graphicData uri="http://schemas.openxmlformats.org/drawingml/2006/table">
            <a:tbl>
              <a:tblPr/>
              <a:tblGrid>
                <a:gridCol w="881396"/>
                <a:gridCol w="1670980"/>
                <a:gridCol w="1156832"/>
              </a:tblGrid>
              <a:tr h="23937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N° </a:t>
                      </a:r>
                      <a:r>
                        <a:rPr lang="it-IT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CAMPIONI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Liguria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Lazio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Sardegna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Campania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Sicilia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Puglia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Abruzzo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Marche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Emilia Romagna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3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Veneto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0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258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2240" b="4923"/>
          <a:stretch/>
        </p:blipFill>
        <p:spPr>
          <a:xfrm>
            <a:off x="138875" y="560257"/>
            <a:ext cx="5257372" cy="365468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138875" y="4214945"/>
            <a:ext cx="5113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PFASs: </a:t>
            </a:r>
            <a:r>
              <a:rPr lang="en-US" sz="1600" b="1" dirty="0" err="1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somma</a:t>
            </a:r>
            <a:r>
              <a:rPr lang="en-US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lower bound 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di 19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analiti</a:t>
            </a:r>
            <a:endParaRPr lang="en-US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r>
              <a:rPr lang="en-US" sz="1600" b="0" i="0" dirty="0" smtClean="0">
                <a:effectLst/>
                <a:latin typeface="+mj-lt"/>
              </a:rPr>
              <a:t>Min = 0.010 </a:t>
            </a:r>
            <a:r>
              <a:rPr lang="en-US" sz="1600" b="0" i="0" dirty="0" smtClean="0">
                <a:effectLst/>
                <a:latin typeface="Symbol" panose="05050102010706020507" pitchFamily="18" charset="2"/>
              </a:rPr>
              <a:t>m</a:t>
            </a:r>
            <a:r>
              <a:rPr lang="en-US" sz="1600" b="0" i="0" dirty="0" smtClean="0">
                <a:effectLst/>
                <a:latin typeface="+mj-lt"/>
              </a:rPr>
              <a:t>g/kg (Campania)</a:t>
            </a:r>
          </a:p>
          <a:p>
            <a:r>
              <a:rPr lang="en-US" sz="1600" dirty="0" smtClean="0">
                <a:latin typeface="+mj-lt"/>
              </a:rPr>
              <a:t>Max </a:t>
            </a:r>
            <a:r>
              <a:rPr lang="en-US" sz="1600" dirty="0">
                <a:latin typeface="+mj-lt"/>
              </a:rPr>
              <a:t>= </a:t>
            </a:r>
            <a:r>
              <a:rPr lang="en-US" sz="1600" dirty="0" smtClean="0">
                <a:latin typeface="+mj-lt"/>
              </a:rPr>
              <a:t>0.635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latin typeface="+mj-lt"/>
              </a:rPr>
              <a:t>g/kg (Emilia Romagna) - 0.637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latin typeface="+mj-lt"/>
              </a:rPr>
              <a:t>g/kg (Liguria) </a:t>
            </a:r>
          </a:p>
          <a:p>
            <a:r>
              <a:rPr lang="en-US" sz="16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Mediana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= 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0.123 </a:t>
            </a:r>
            <a:r>
              <a:rPr lang="en-US" sz="1600" b="1" dirty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m</a:t>
            </a:r>
            <a:r>
              <a:rPr lang="en-US" sz="16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g/kg </a:t>
            </a:r>
          </a:p>
          <a:p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Media ± </a:t>
            </a:r>
            <a:r>
              <a:rPr lang="en-US" sz="1600" b="1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sd</a:t>
            </a:r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= </a:t>
            </a:r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0.174 ± 0.148 </a:t>
            </a:r>
            <a:r>
              <a:rPr lang="en-US" sz="1600" b="1" dirty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m</a:t>
            </a:r>
            <a:r>
              <a:rPr lang="en-US" sz="16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g/kg </a:t>
            </a:r>
          </a:p>
          <a:p>
            <a:endParaRPr lang="en-US" sz="1600" b="0" i="0" dirty="0">
              <a:effectLst/>
              <a:latin typeface="+mj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85217" y="3490946"/>
            <a:ext cx="48309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PFASs: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somma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lower bound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dei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4 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analti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regolamentati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 </a:t>
            </a:r>
            <a:r>
              <a:rPr lang="en-US" sz="14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(PFOA, PFNA, PFOS, </a:t>
            </a:r>
            <a:r>
              <a:rPr lang="en-US" sz="14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PFHxS</a:t>
            </a:r>
            <a:r>
              <a:rPr lang="en-US" sz="14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)</a:t>
            </a:r>
            <a:endParaRPr lang="en-US" sz="1600" b="1" dirty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r>
              <a:rPr lang="en-US" sz="1600" b="0" i="0" dirty="0" smtClean="0">
                <a:effectLst/>
                <a:latin typeface="+mj-lt"/>
              </a:rPr>
              <a:t>Min = 0.010 </a:t>
            </a:r>
            <a:r>
              <a:rPr lang="en-US" sz="1600" b="0" i="0" dirty="0" smtClean="0">
                <a:effectLst/>
                <a:latin typeface="Symbol" panose="05050102010706020507" pitchFamily="18" charset="2"/>
              </a:rPr>
              <a:t>m</a:t>
            </a:r>
            <a:r>
              <a:rPr lang="en-US" sz="1600" b="0" i="0" dirty="0" smtClean="0">
                <a:effectLst/>
                <a:latin typeface="+mj-lt"/>
              </a:rPr>
              <a:t>g/kg</a:t>
            </a:r>
          </a:p>
          <a:p>
            <a:r>
              <a:rPr lang="en-US" sz="1600" dirty="0" smtClean="0">
                <a:latin typeface="+mj-lt"/>
              </a:rPr>
              <a:t>Max </a:t>
            </a:r>
            <a:r>
              <a:rPr lang="en-US" sz="1600" dirty="0">
                <a:latin typeface="+mj-lt"/>
              </a:rPr>
              <a:t>= </a:t>
            </a:r>
            <a:r>
              <a:rPr lang="en-US" sz="1600" dirty="0" smtClean="0">
                <a:latin typeface="+mj-lt"/>
              </a:rPr>
              <a:t>0.308 mg/kg (Puglia)</a:t>
            </a:r>
          </a:p>
          <a:p>
            <a:r>
              <a:rPr lang="en-US" sz="16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Mediana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= 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0.015 </a:t>
            </a:r>
            <a:r>
              <a:rPr lang="en-US" sz="1600" b="1" dirty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m</a:t>
            </a:r>
            <a:r>
              <a:rPr lang="en-US" sz="16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g/kg </a:t>
            </a:r>
          </a:p>
          <a:p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Media ± </a:t>
            </a:r>
            <a:r>
              <a:rPr lang="en-US" sz="1600" b="1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sd</a:t>
            </a:r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= </a:t>
            </a:r>
            <a:r>
              <a:rPr lang="en-US" sz="16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0.031 ± 0.047 </a:t>
            </a:r>
            <a:r>
              <a:rPr lang="en-US" sz="1600" b="1" dirty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m</a:t>
            </a:r>
            <a:r>
              <a:rPr lang="en-US" sz="16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g/kg </a:t>
            </a:r>
          </a:p>
          <a:p>
            <a:endParaRPr lang="en-US" sz="1600" b="0" i="0" dirty="0">
              <a:effectLst/>
              <a:latin typeface="+mj-lt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195537" y="560258"/>
            <a:ext cx="920342" cy="294693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" y="102416"/>
            <a:ext cx="11130578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LIVELLI  DI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PFASs </a:t>
            </a: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  <a:sym typeface="Symbol" panose="05050102010706020507" pitchFamily="18" charset="2"/>
              </a:rPr>
              <a:t>19PFAS</a:t>
            </a: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)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NEI</a:t>
            </a:r>
            <a:r>
              <a:rPr lang="en-US" sz="22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MITILI IN CIASCUNA </a:t>
            </a:r>
            <a:r>
              <a:rPr lang="en-US" sz="22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REGIONE ITALIANA</a:t>
            </a:r>
            <a:endParaRPr lang="it-IT" sz="2200" dirty="0">
              <a:solidFill>
                <a:srgbClr val="000099"/>
              </a:solidFill>
              <a:ea typeface="等线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217" y="560257"/>
            <a:ext cx="5595480" cy="272249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867284" y="5306828"/>
            <a:ext cx="57468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4PFAS </a:t>
            </a:r>
            <a:r>
              <a:rPr lang="en-US" b="1" baseline="-25000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valore</a:t>
            </a:r>
            <a:r>
              <a:rPr lang="en-US" b="1" baseline="-25000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baseline="-25000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medio</a:t>
            </a:r>
            <a:r>
              <a:rPr lang="en-US" b="1" baseline="-25000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0.031 mg/Kg</a:t>
            </a:r>
          </a:p>
          <a:p>
            <a:pPr algn="ctr">
              <a:lnSpc>
                <a:spcPts val="2500"/>
              </a:lnSpc>
            </a:pPr>
            <a:r>
              <a:rPr lang="en-US" b="1" dirty="0" smtClean="0">
                <a:solidFill>
                  <a:srgbClr val="000099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19PFAS </a:t>
            </a:r>
            <a:r>
              <a:rPr lang="en-US" b="1" baseline="-25000" dirty="0" err="1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valore</a:t>
            </a:r>
            <a:r>
              <a:rPr lang="en-US" b="1" baseline="-25000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baseline="-25000" dirty="0" err="1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medio</a:t>
            </a:r>
            <a:r>
              <a:rPr lang="en-US" b="1" baseline="-25000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0.17 mg/Kg</a:t>
            </a:r>
          </a:p>
          <a:p>
            <a:pPr algn="ctr">
              <a:lnSpc>
                <a:spcPts val="2500"/>
              </a:lnSpc>
            </a:pPr>
            <a:endParaRPr lang="en-US" b="1" dirty="0">
              <a:solidFill>
                <a:srgbClr val="D20055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b="1" dirty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PFAS TOTALI(</a:t>
            </a:r>
            <a:r>
              <a:rPr lang="en-US" b="1" dirty="0">
                <a:solidFill>
                  <a:srgbClr val="D20055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S</a:t>
            </a:r>
            <a:r>
              <a:rPr lang="en-US" b="1" dirty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4PFAS</a:t>
            </a:r>
            <a:r>
              <a:rPr lang="en-US" b="1" dirty="0" smtClean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) ≤ 30% </a:t>
            </a:r>
            <a:r>
              <a:rPr lang="en-US" b="1" dirty="0" err="1" smtClean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dei</a:t>
            </a:r>
            <a:r>
              <a:rPr lang="en-US" b="1" dirty="0" smtClean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 PFAS TOTALI (</a:t>
            </a:r>
            <a:r>
              <a:rPr lang="en-US" b="1" dirty="0" smtClean="0">
                <a:solidFill>
                  <a:srgbClr val="D20055"/>
                </a:solidFill>
                <a:latin typeface="Symbol" panose="05050102010706020507" pitchFamily="18" charset="2"/>
                <a:ea typeface="等线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D20055"/>
                </a:solidFill>
                <a:ea typeface="等线"/>
                <a:cs typeface="Times New Roman" panose="02020603050405020304" pitchFamily="18" charset="0"/>
              </a:rPr>
              <a:t>19PFAS)</a:t>
            </a:r>
            <a:endParaRPr lang="en-US" b="1" dirty="0">
              <a:solidFill>
                <a:srgbClr val="D20055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</a:pPr>
            <a:endParaRPr lang="en-US" b="1" dirty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spcAft>
                <a:spcPts val="0"/>
              </a:spcAft>
            </a:pPr>
            <a:endParaRPr lang="en-US" b="1" dirty="0">
              <a:solidFill>
                <a:srgbClr val="000099"/>
              </a:solidFill>
              <a:latin typeface="+mj-lt"/>
              <a:ea typeface="等线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04044"/>
            <a:ext cx="1219200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DISTRIBUZIONE GEOGRAFICA DI PFASs NEI MITILI 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347444" y="666216"/>
            <a:ext cx="5170460" cy="5615831"/>
            <a:chOff x="337350" y="1504950"/>
            <a:chExt cx="3721724" cy="4006847"/>
          </a:xfrm>
        </p:grpSpPr>
        <p:sp>
          <p:nvSpPr>
            <p:cNvPr id="7" name="Rettangolo 6"/>
            <p:cNvSpPr/>
            <p:nvPr/>
          </p:nvSpPr>
          <p:spPr>
            <a:xfrm>
              <a:off x="337350" y="1504950"/>
              <a:ext cx="3721724" cy="400684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423075" y="1619407"/>
              <a:ext cx="3554196" cy="3854290"/>
              <a:chOff x="423075" y="1619407"/>
              <a:chExt cx="3554196" cy="3854290"/>
            </a:xfrm>
          </p:grpSpPr>
          <p:pic>
            <p:nvPicPr>
              <p:cNvPr id="12" name="Immagine 11"/>
              <p:cNvPicPr>
                <a:picLocks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423075" y="1873697"/>
                <a:ext cx="3475943" cy="3600000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321252" y="1619407"/>
                <a:ext cx="1656019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rgbClr val="CC0066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it-IT" sz="1600" b="1" dirty="0" smtClean="0">
                    <a:solidFill>
                      <a:srgbClr val="CC0066"/>
                    </a:solidFill>
                  </a:rPr>
                  <a:t>19PFAS Mediana </a:t>
                </a:r>
                <a:r>
                  <a:rPr lang="it-IT" sz="1600" b="1" dirty="0" smtClean="0">
                    <a:solidFill>
                      <a:srgbClr val="CC0066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it-IT" sz="1600" b="1" dirty="0" smtClean="0">
                    <a:solidFill>
                      <a:srgbClr val="CC0066"/>
                    </a:solidFill>
                  </a:rPr>
                  <a:t>g/kg</a:t>
                </a:r>
              </a:p>
              <a:p>
                <a:pPr algn="ctr"/>
                <a:r>
                  <a:rPr lang="it-IT" sz="1600" b="1" dirty="0" smtClean="0">
                    <a:solidFill>
                      <a:srgbClr val="CC0066"/>
                    </a:solidFill>
                  </a:rPr>
                  <a:t> </a:t>
                </a:r>
                <a:endParaRPr lang="it-IT" sz="1600" b="1" dirty="0">
                  <a:solidFill>
                    <a:srgbClr val="CC0066"/>
                  </a:solidFill>
                </a:endParaRPr>
              </a:p>
            </p:txBody>
          </p:sp>
        </p:grpSp>
      </p:grpSp>
      <p:sp>
        <p:nvSpPr>
          <p:cNvPr id="24" name="Rettangolo 23"/>
          <p:cNvSpPr/>
          <p:nvPr/>
        </p:nvSpPr>
        <p:spPr>
          <a:xfrm>
            <a:off x="263274" y="1803911"/>
            <a:ext cx="5686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Informazioni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sui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punti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 di </a:t>
            </a:r>
            <a:r>
              <a:rPr lang="en-US" sz="1600" b="1" dirty="0" err="1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campionamento</a:t>
            </a:r>
            <a:r>
              <a:rPr lang="en-US" sz="1600" b="1" dirty="0" smtClean="0">
                <a:solidFill>
                  <a:srgbClr val="CC0066"/>
                </a:solidFill>
                <a:ea typeface="等线"/>
                <a:cs typeface="Times New Roman" panose="02020603050405020304" pitchFamily="18" charset="0"/>
              </a:rPr>
              <a:t>:</a:t>
            </a:r>
          </a:p>
          <a:p>
            <a:endParaRPr lang="en-US" sz="1600" b="1" dirty="0" smtClean="0">
              <a:solidFill>
                <a:srgbClr val="CC0066"/>
              </a:solidFill>
              <a:ea typeface="等线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Emilia </a:t>
            </a:r>
            <a:r>
              <a:rPr lang="en-US" sz="1600" b="1" dirty="0" smtClean="0">
                <a:solidFill>
                  <a:srgbClr val="002060"/>
                </a:solidFill>
              </a:rPr>
              <a:t>Romagna</a:t>
            </a:r>
            <a:r>
              <a:rPr lang="en-US" sz="1600" dirty="0" smtClean="0"/>
              <a:t>: </a:t>
            </a:r>
            <a:r>
              <a:rPr lang="en-US" sz="1600" dirty="0" err="1" smtClean="0"/>
              <a:t>Sacca</a:t>
            </a:r>
            <a:r>
              <a:rPr lang="en-US" sz="1600" dirty="0" smtClean="0"/>
              <a:t> di </a:t>
            </a:r>
            <a:r>
              <a:rPr lang="en-US" sz="1600" dirty="0" err="1" smtClean="0"/>
              <a:t>Goro</a:t>
            </a:r>
            <a:r>
              <a:rPr lang="en-US" sz="1600" dirty="0"/>
              <a:t>, </a:t>
            </a:r>
            <a:r>
              <a:rPr lang="en-US" sz="1600" dirty="0" err="1" smtClean="0"/>
              <a:t>livello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dell’acqua</a:t>
            </a:r>
            <a:r>
              <a:rPr lang="en-US" sz="1600" dirty="0" smtClean="0"/>
              <a:t> basso in </a:t>
            </a:r>
            <a:r>
              <a:rPr lang="en-US" sz="1600" dirty="0" err="1" smtClean="0"/>
              <a:t>prossimità</a:t>
            </a:r>
            <a:r>
              <a:rPr lang="en-US" sz="1600" dirty="0" smtClean="0"/>
              <a:t> del delta del Po</a:t>
            </a:r>
          </a:p>
          <a:p>
            <a:endParaRPr lang="en-US" sz="1600" dirty="0" smtClean="0"/>
          </a:p>
          <a:p>
            <a:r>
              <a:rPr lang="en-US" sz="1600" b="1" dirty="0">
                <a:solidFill>
                  <a:srgbClr val="002060"/>
                </a:solidFill>
              </a:rPr>
              <a:t>Liguria</a:t>
            </a:r>
            <a:r>
              <a:rPr lang="en-US" sz="1600" dirty="0"/>
              <a:t>: </a:t>
            </a:r>
            <a:r>
              <a:rPr lang="en-US" sz="1600" dirty="0" err="1"/>
              <a:t>Golfo</a:t>
            </a:r>
            <a:r>
              <a:rPr lang="en-US" sz="1600" dirty="0"/>
              <a:t> di La Spezia, </a:t>
            </a:r>
            <a:r>
              <a:rPr lang="en-US" sz="1600" dirty="0" smtClean="0"/>
              <a:t>è </a:t>
            </a:r>
            <a:r>
              <a:rPr lang="en-US" sz="1600" dirty="0" err="1" smtClean="0"/>
              <a:t>un’area</a:t>
            </a:r>
            <a:r>
              <a:rPr lang="en-US" sz="1600" dirty="0" smtClean="0"/>
              <a:t> </a:t>
            </a:r>
            <a:r>
              <a:rPr lang="en-US" sz="1600" dirty="0" err="1" smtClean="0"/>
              <a:t>caratterizzata</a:t>
            </a:r>
            <a:r>
              <a:rPr lang="en-US" sz="1600" dirty="0" smtClean="0"/>
              <a:t> da </a:t>
            </a:r>
            <a:r>
              <a:rPr lang="en-US" sz="1600" dirty="0" err="1" smtClean="0"/>
              <a:t>un’intensa</a:t>
            </a:r>
            <a:r>
              <a:rPr lang="en-US" sz="1600" dirty="0" smtClean="0"/>
              <a:t> </a:t>
            </a:r>
            <a:r>
              <a:rPr lang="en-US" sz="1600" dirty="0" err="1" smtClean="0"/>
              <a:t>attività</a:t>
            </a:r>
            <a:r>
              <a:rPr lang="en-US" sz="1600" dirty="0" smtClean="0"/>
              <a:t> </a:t>
            </a:r>
            <a:r>
              <a:rPr lang="en-US" sz="1600" dirty="0" err="1" smtClean="0"/>
              <a:t>portuale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>
                <a:solidFill>
                  <a:srgbClr val="002060"/>
                </a:solidFill>
              </a:rPr>
              <a:t>Sicilia: </a:t>
            </a:r>
            <a:r>
              <a:rPr lang="en-US" sz="1600" b="0" i="0" dirty="0" err="1" smtClean="0">
                <a:effectLst/>
                <a:latin typeface="+mj-lt"/>
              </a:rPr>
              <a:t>Lago</a:t>
            </a:r>
            <a:r>
              <a:rPr lang="en-US" sz="1600" b="0" i="0" dirty="0" smtClean="0">
                <a:effectLst/>
                <a:latin typeface="+mj-lt"/>
              </a:rPr>
              <a:t> </a:t>
            </a:r>
            <a:r>
              <a:rPr lang="en-US" sz="1600" dirty="0">
                <a:latin typeface="+mj-lt"/>
              </a:rPr>
              <a:t>Torre Faro, </a:t>
            </a:r>
            <a:r>
              <a:rPr lang="en-US" sz="1600" dirty="0" smtClean="0">
                <a:latin typeface="+mj-lt"/>
              </a:rPr>
              <a:t>è un piccolo </a:t>
            </a:r>
            <a:r>
              <a:rPr lang="en-US" sz="1600" dirty="0" err="1" smtClean="0">
                <a:latin typeface="+mj-lt"/>
              </a:rPr>
              <a:t>lago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salato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sulla</a:t>
            </a:r>
            <a:r>
              <a:rPr lang="en-US" sz="1600" dirty="0" smtClean="0">
                <a:latin typeface="+mj-lt"/>
              </a:rPr>
              <a:t> costa, </a:t>
            </a:r>
            <a:r>
              <a:rPr lang="en-US" sz="1600" dirty="0" err="1" smtClean="0">
                <a:latin typeface="+mj-lt"/>
              </a:rPr>
              <a:t>separato</a:t>
            </a:r>
            <a:r>
              <a:rPr lang="en-US" sz="1600" dirty="0" smtClean="0">
                <a:latin typeface="+mj-lt"/>
              </a:rPr>
              <a:t> dal mare da </a:t>
            </a:r>
            <a:r>
              <a:rPr lang="en-US" sz="1600" dirty="0" err="1" smtClean="0">
                <a:latin typeface="+mj-lt"/>
              </a:rPr>
              <a:t>una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sottile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striscia</a:t>
            </a:r>
            <a:r>
              <a:rPr lang="en-US" sz="1600" dirty="0" smtClean="0">
                <a:latin typeface="+mj-lt"/>
              </a:rPr>
              <a:t> di </a:t>
            </a:r>
            <a:r>
              <a:rPr lang="en-US" sz="1600" dirty="0" err="1" smtClean="0">
                <a:latin typeface="+mj-lt"/>
              </a:rPr>
              <a:t>sabbia</a:t>
            </a:r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Veneto: </a:t>
            </a:r>
            <a:r>
              <a:rPr lang="en-US" sz="1600" dirty="0" err="1">
                <a:latin typeface="+mj-lt"/>
              </a:rPr>
              <a:t>allevamento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off-shore</a:t>
            </a:r>
            <a:endParaRPr lang="en-US" sz="16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6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852965" y="3753088"/>
            <a:ext cx="2971901" cy="2944558"/>
            <a:chOff x="3827838" y="878540"/>
            <a:chExt cx="4009223" cy="3831771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467" y="878540"/>
              <a:ext cx="3448594" cy="3831771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5694208" y="2941409"/>
              <a:ext cx="1076343" cy="3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Campania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586573" y="2607767"/>
              <a:ext cx="855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Lazio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982167" y="2112941"/>
              <a:ext cx="916567" cy="3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Toscana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264434" y="1726154"/>
              <a:ext cx="1578709" cy="33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Emilia Romagna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009891" y="2106619"/>
              <a:ext cx="1001735" cy="3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Marche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156420" y="2467079"/>
              <a:ext cx="986578" cy="3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Abruzzo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890307" y="2852833"/>
              <a:ext cx="855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Puglia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133302" y="4121554"/>
              <a:ext cx="1069871" cy="33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Sicilia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423923" y="3367003"/>
              <a:ext cx="1074526" cy="36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Sardegna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789133" y="1921559"/>
              <a:ext cx="855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Liguria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498450" y="1367785"/>
              <a:ext cx="1074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Veneto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560772" y="3653751"/>
              <a:ext cx="914355" cy="314250"/>
            </a:xfrm>
            <a:prstGeom prst="rect">
              <a:avLst/>
            </a:prstGeom>
            <a:solidFill>
              <a:srgbClr val="CAF2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+mj-lt"/>
                </a:rPr>
                <a:t>SOUTH</a:t>
              </a:r>
              <a:endParaRPr lang="it-IT" sz="1100" b="1" dirty="0">
                <a:latin typeface="+mj-lt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725895" y="2607767"/>
              <a:ext cx="834877" cy="314250"/>
            </a:xfrm>
            <a:prstGeom prst="rect">
              <a:avLst/>
            </a:prstGeom>
            <a:solidFill>
              <a:srgbClr val="FFD1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+mj-lt"/>
                </a:rPr>
                <a:t>CENTER</a:t>
              </a:r>
              <a:endParaRPr lang="it-IT" sz="1100" b="1" dirty="0">
                <a:latin typeface="+mj-lt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827838" y="2050883"/>
              <a:ext cx="809372" cy="314250"/>
            </a:xfrm>
            <a:prstGeom prst="rect">
              <a:avLst/>
            </a:prstGeom>
            <a:solidFill>
              <a:srgbClr val="CCCC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+mj-lt"/>
                </a:rPr>
                <a:t>NORTH</a:t>
              </a:r>
              <a:endParaRPr lang="it-IT" sz="1100" b="1" dirty="0">
                <a:latin typeface="+mj-lt"/>
              </a:endParaRPr>
            </a:p>
          </p:txBody>
        </p:sp>
      </p:grp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" y="700810"/>
            <a:ext cx="3844262" cy="288000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0716" y="60087"/>
            <a:ext cx="12171284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Box and whisker plot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per BFRs e PFASs </a:t>
            </a:r>
            <a:r>
              <a:rPr lang="en-US" sz="22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nei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+mj-lt"/>
                <a:ea typeface="等线"/>
                <a:cs typeface="Times New Roman" panose="02020603050405020304" pitchFamily="18" charset="0"/>
              </a:rPr>
              <a:t>mitili</a:t>
            </a:r>
            <a:endParaRPr lang="it-IT" sz="2200" dirty="0">
              <a:solidFill>
                <a:srgbClr val="000099"/>
              </a:solidFill>
              <a:effectLst/>
              <a:latin typeface="+mj-lt"/>
              <a:ea typeface="等线"/>
              <a:cs typeface="Calibri" panose="020F0502020204030204" pitchFamily="34" charset="0"/>
            </a:endParaRPr>
          </a:p>
        </p:txBody>
      </p:sp>
      <p:pic>
        <p:nvPicPr>
          <p:cNvPr id="28" name="Immagin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66" y="700810"/>
            <a:ext cx="3835149" cy="288000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o 28"/>
          <p:cNvGrpSpPr/>
          <p:nvPr/>
        </p:nvGrpSpPr>
        <p:grpSpPr>
          <a:xfrm>
            <a:off x="4512592" y="3787633"/>
            <a:ext cx="2729392" cy="2965236"/>
            <a:chOff x="102830" y="539591"/>
            <a:chExt cx="3095995" cy="3255145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043" y="539591"/>
              <a:ext cx="2817098" cy="3255145"/>
            </a:xfrm>
            <a:prstGeom prst="rect">
              <a:avLst/>
            </a:prstGeom>
          </p:spPr>
        </p:pic>
        <p:sp>
          <p:nvSpPr>
            <p:cNvPr id="31" name="CasellaDiTesto 30"/>
            <p:cNvSpPr txBox="1"/>
            <p:nvPr/>
          </p:nvSpPr>
          <p:spPr>
            <a:xfrm>
              <a:off x="460205" y="2492663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Sardegna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1768278" y="3234298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Sicilia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 rot="3143013">
              <a:off x="344936" y="2234189"/>
              <a:ext cx="1853266" cy="272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>
                  <a:latin typeface="+mj-lt"/>
                </a:rPr>
                <a:t>Tyrrhenian</a:t>
              </a:r>
              <a:r>
                <a:rPr lang="it-IT" sz="1200" b="1" dirty="0" smtClean="0">
                  <a:latin typeface="+mj-lt"/>
                </a:rPr>
                <a:t> Sea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2221" y="1428160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Liguria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926686" y="1542417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Toscana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1347065" y="1960411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Lazio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1524326" y="2337026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Campania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2357233" y="2188604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Puglia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1742341" y="1868146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Abruzzo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1563293" y="1516284"/>
              <a:ext cx="841592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Marche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1080790" y="1228668"/>
              <a:ext cx="1369515" cy="2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Emilia Romagna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1244654" y="972537"/>
              <a:ext cx="1057250" cy="25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</a:rPr>
                <a:t>Veneto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 rot="3143013">
              <a:off x="1577297" y="1653432"/>
              <a:ext cx="1853266" cy="272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>
                  <a:latin typeface="+mj-lt"/>
                </a:rPr>
                <a:t>Adriatic</a:t>
              </a:r>
              <a:r>
                <a:rPr lang="it-IT" sz="1200" b="1" dirty="0" smtClean="0">
                  <a:latin typeface="+mj-lt"/>
                </a:rPr>
                <a:t> Sea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2002796" y="997079"/>
              <a:ext cx="678028" cy="250265"/>
            </a:xfrm>
            <a:prstGeom prst="rect">
              <a:avLst/>
            </a:prstGeom>
            <a:solidFill>
              <a:srgbClr val="FFD1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+mj-lt"/>
                </a:rPr>
                <a:t>East</a:t>
              </a:r>
              <a:endParaRPr lang="it-IT" sz="1200" b="1" dirty="0">
                <a:latin typeface="+mj-lt"/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102830" y="1778526"/>
              <a:ext cx="731401" cy="261610"/>
            </a:xfrm>
            <a:prstGeom prst="rect">
              <a:avLst/>
            </a:prstGeom>
            <a:solidFill>
              <a:srgbClr val="CAF2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>
                  <a:latin typeface="+mj-lt"/>
                </a:rPr>
                <a:t>West</a:t>
              </a:r>
              <a:endParaRPr lang="it-IT" sz="1100" b="1" dirty="0">
                <a:latin typeface="+mj-lt"/>
              </a:endParaRPr>
            </a:p>
          </p:txBody>
        </p:sp>
      </p:grpSp>
      <p:pic>
        <p:nvPicPr>
          <p:cNvPr id="46" name="Immagin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82" y="706551"/>
            <a:ext cx="3835150" cy="288000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59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561"/>
            <a:ext cx="10492869" cy="3960000"/>
          </a:xfrm>
          <a:prstGeom prst="rect">
            <a:avLst/>
          </a:prstGeom>
        </p:spPr>
      </p:pic>
      <p:graphicFrame>
        <p:nvGraphicFramePr>
          <p:cNvPr id="4" name="Grafico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20132168"/>
              </p:ext>
            </p:extLst>
          </p:nvPr>
        </p:nvGraphicFramePr>
        <p:xfrm>
          <a:off x="3857626" y="-2750343"/>
          <a:ext cx="130405" cy="3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15129" y="202931"/>
            <a:ext cx="1672430" cy="462082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" y="33408"/>
            <a:ext cx="121919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PATTERN DI CONTAMIANZIONE DEI PFASs</a:t>
            </a:r>
            <a:endParaRPr lang="it-IT" sz="2200" b="1" dirty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73363" y="5028468"/>
            <a:ext cx="725032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CONTRIBUTO MEDIO ALLA </a:t>
            </a:r>
            <a:r>
              <a:rPr lang="en-US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CONTAMINAZIONE </a:t>
            </a:r>
            <a:r>
              <a:rPr lang="en-US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TOTALE</a:t>
            </a:r>
          </a:p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dirty="0" err="1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PFTrDA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(37%) &gt;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PFTeDA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(19%) &gt;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PFDoA</a:t>
            </a:r>
            <a:r>
              <a:rPr lang="en-US" dirty="0" smtClean="0">
                <a:solidFill>
                  <a:srgbClr val="000099"/>
                </a:solidFill>
                <a:effectLst/>
                <a:latin typeface="+mj-lt"/>
                <a:ea typeface="等线"/>
                <a:cs typeface="Times New Roman" panose="02020603050405020304" pitchFamily="18" charset="0"/>
              </a:rPr>
              <a:t> (15%) &gt;PFOS (13%)&gt;</a:t>
            </a:r>
            <a:r>
              <a:rPr lang="en-US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PFUnDA</a:t>
            </a:r>
            <a:r>
              <a:rPr lang="en-US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 (7%)</a:t>
            </a:r>
            <a:endParaRPr lang="en-US" dirty="0" smtClean="0">
              <a:solidFill>
                <a:srgbClr val="000099"/>
              </a:solidFill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4262906" y="1358212"/>
            <a:ext cx="2163651" cy="3367248"/>
          </a:xfrm>
          <a:prstGeom prst="roundRect">
            <a:avLst/>
          </a:prstGeom>
          <a:noFill/>
          <a:ln w="254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5117405" y="1305047"/>
            <a:ext cx="759853" cy="3367248"/>
          </a:xfrm>
          <a:prstGeom prst="ellipse">
            <a:avLst/>
          </a:prstGeom>
          <a:noFill/>
          <a:ln w="254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8242479" y="1358212"/>
            <a:ext cx="675240" cy="3367248"/>
          </a:xfrm>
          <a:prstGeom prst="roundRect">
            <a:avLst/>
          </a:prstGeom>
          <a:noFill/>
          <a:ln w="254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10564973" y="1253033"/>
            <a:ext cx="1422585" cy="3570723"/>
          </a:xfrm>
          <a:prstGeom prst="roundRect">
            <a:avLst/>
          </a:prstGeom>
          <a:noFill/>
          <a:ln w="254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075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 noChangeAspect="1"/>
          </p:cNvGraphicFramePr>
          <p:nvPr>
            <p:extLst/>
          </p:nvPr>
        </p:nvGraphicFramePr>
        <p:xfrm>
          <a:off x="3857626" y="-2750343"/>
          <a:ext cx="130405" cy="3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tangolo 5"/>
          <p:cNvSpPr/>
          <p:nvPr/>
        </p:nvSpPr>
        <p:spPr>
          <a:xfrm>
            <a:off x="1" y="33408"/>
            <a:ext cx="12191999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PATTERN DI </a:t>
            </a:r>
            <a:r>
              <a:rPr lang="en-US" sz="2200" b="1" dirty="0" smtClean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CONTAMINAZIONE </a:t>
            </a:r>
            <a:r>
              <a:rPr lang="en-US" sz="2200" b="1" dirty="0">
                <a:solidFill>
                  <a:srgbClr val="000099"/>
                </a:solidFill>
                <a:ea typeface="等线"/>
                <a:cs typeface="Times New Roman" panose="02020603050405020304" pitchFamily="18" charset="0"/>
              </a:rPr>
              <a:t>DEI PFASs</a:t>
            </a:r>
            <a:endParaRPr lang="it-IT" sz="2200" b="1" dirty="0">
              <a:solidFill>
                <a:srgbClr val="000099"/>
              </a:solidFill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523" y="499021"/>
            <a:ext cx="5912014" cy="2680113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171660" y="472682"/>
            <a:ext cx="5510706" cy="62904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6018026" y="446342"/>
            <a:ext cx="5936667" cy="62904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/>
          <p:cNvGrpSpPr/>
          <p:nvPr/>
        </p:nvGrpSpPr>
        <p:grpSpPr>
          <a:xfrm>
            <a:off x="171659" y="507551"/>
            <a:ext cx="5510707" cy="6253996"/>
            <a:chOff x="171659" y="507551"/>
            <a:chExt cx="5510707" cy="6253996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171659" y="2543207"/>
              <a:ext cx="5421067" cy="3924848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3015883" y="6299882"/>
              <a:ext cx="26664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dirty="0" smtClean="0">
                  <a:latin typeface="Symbol" panose="05050102010706020507" pitchFamily="18" charset="2"/>
                </a:rPr>
                <a:t>S</a:t>
              </a:r>
              <a:r>
                <a:rPr lang="it-IT" sz="1200" b="1" dirty="0" smtClean="0">
                  <a:latin typeface="Century Gothic" panose="020B0502020202020204" pitchFamily="34" charset="0"/>
                </a:rPr>
                <a:t>PFCA: </a:t>
              </a:r>
              <a:r>
                <a:rPr lang="en-US" sz="1200" b="1" dirty="0" smtClean="0">
                  <a:latin typeface="Century Gothic" panose="020B0502020202020204" pitchFamily="34" charset="0"/>
                </a:rPr>
                <a:t>PFTrDA + </a:t>
              </a:r>
              <a:r>
                <a:rPr lang="en-US" sz="1200" b="1" dirty="0" err="1" smtClean="0">
                  <a:latin typeface="Century Gothic" panose="020B0502020202020204" pitchFamily="34" charset="0"/>
                </a:rPr>
                <a:t>PFTeDA</a:t>
              </a:r>
              <a:r>
                <a:rPr lang="en-US" sz="1200" b="1" dirty="0" smtClean="0">
                  <a:latin typeface="Century Gothic" panose="020B0502020202020204" pitchFamily="34" charset="0"/>
                </a:rPr>
                <a:t> + </a:t>
              </a:r>
              <a:r>
                <a:rPr lang="en-US" sz="1200" b="1" dirty="0" err="1" smtClean="0">
                  <a:latin typeface="Century Gothic" panose="020B0502020202020204" pitchFamily="34" charset="0"/>
                </a:rPr>
                <a:t>PFDoDA</a:t>
              </a:r>
              <a:r>
                <a:rPr lang="en-US" sz="1200" b="1" dirty="0" smtClean="0">
                  <a:latin typeface="Century Gothic" panose="020B0502020202020204" pitchFamily="34" charset="0"/>
                </a:rPr>
                <a:t> + PFDA + </a:t>
              </a:r>
              <a:r>
                <a:rPr lang="en-US" sz="1200" b="1" dirty="0" err="1" smtClean="0">
                  <a:latin typeface="Century Gothic" panose="020B0502020202020204" pitchFamily="34" charset="0"/>
                </a:rPr>
                <a:t>PFUnDA</a:t>
              </a:r>
              <a:r>
                <a:rPr lang="en-US" sz="1200" b="1" dirty="0" smtClean="0">
                  <a:latin typeface="Century Gothic" panose="020B0502020202020204" pitchFamily="34" charset="0"/>
                </a:rPr>
                <a:t> + PFNA</a:t>
              </a:r>
              <a:endParaRPr lang="it-IT" sz="12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634" y="507551"/>
              <a:ext cx="5207753" cy="2265037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1044280" y="2838067"/>
              <a:ext cx="179690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PFOS </a:t>
              </a:r>
              <a:r>
                <a:rPr lang="it-IT" sz="105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it-IT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g/kg</a:t>
              </a:r>
              <a:endParaRPr lang="it-IT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0.0         0.1           0.2        0.3</a:t>
              </a:r>
              <a:endParaRPr lang="it-IT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546053" y="2838067"/>
              <a:ext cx="1899007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PFCA </a:t>
              </a:r>
              <a:r>
                <a:rPr lang="it-IT" sz="105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it-IT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g/kg</a:t>
              </a:r>
              <a:endParaRPr lang="it-IT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0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0.0   0.5    1.0    1.5   2.0     2.5         </a:t>
              </a:r>
              <a:endParaRPr lang="it-IT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6149929" y="3179135"/>
            <a:ext cx="5764895" cy="3047460"/>
            <a:chOff x="6018027" y="3179135"/>
            <a:chExt cx="5896798" cy="3047460"/>
          </a:xfrm>
        </p:grpSpPr>
        <p:grpSp>
          <p:nvGrpSpPr>
            <p:cNvPr id="20" name="Gruppo 19"/>
            <p:cNvGrpSpPr/>
            <p:nvPr/>
          </p:nvGrpSpPr>
          <p:grpSpPr>
            <a:xfrm>
              <a:off x="6018027" y="3179135"/>
              <a:ext cx="5896798" cy="3047460"/>
              <a:chOff x="6018027" y="3179135"/>
              <a:chExt cx="5896798" cy="304746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7"/>
              <a:srcRect/>
              <a:stretch/>
            </p:blipFill>
            <p:spPr>
              <a:xfrm>
                <a:off x="6018027" y="3179135"/>
                <a:ext cx="5896798" cy="3047460"/>
              </a:xfrm>
              <a:prstGeom prst="rect">
                <a:avLst/>
              </a:prstGeom>
            </p:spPr>
          </p:pic>
          <p:sp>
            <p:nvSpPr>
              <p:cNvPr id="19" name="Rettangolo 18"/>
              <p:cNvSpPr/>
              <p:nvPr/>
            </p:nvSpPr>
            <p:spPr>
              <a:xfrm>
                <a:off x="6422065" y="3179136"/>
                <a:ext cx="4242391" cy="1637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6677247" y="5087807"/>
              <a:ext cx="733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bg1"/>
                  </a:solidFill>
                </a:rPr>
                <a:t>PFOS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713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5489</TotalTime>
  <Words>4186</Words>
  <Application>Microsoft Office PowerPoint</Application>
  <PresentationFormat>Personalizzato</PresentationFormat>
  <Paragraphs>528</Paragraphs>
  <Slides>23</Slides>
  <Notes>23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1_Tema di Office</vt:lpstr>
      <vt:lpstr>Foglio di lavoro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Erica Calandri</dc:creator>
  <cp:lastModifiedBy>apiersanti</cp:lastModifiedBy>
  <cp:revision>328</cp:revision>
  <cp:lastPrinted>2024-03-18T12:03:21Z</cp:lastPrinted>
  <dcterms:created xsi:type="dcterms:W3CDTF">2022-03-15T09:07:06Z</dcterms:created>
  <dcterms:modified xsi:type="dcterms:W3CDTF">2024-06-07T05:23:21Z</dcterms:modified>
</cp:coreProperties>
</file>